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7"/>
  </p:notesMasterIdLst>
  <p:sldIdLst>
    <p:sldId id="256" r:id="rId2"/>
    <p:sldId id="315" r:id="rId3"/>
    <p:sldId id="296" r:id="rId4"/>
    <p:sldId id="297" r:id="rId5"/>
    <p:sldId id="298" r:id="rId6"/>
    <p:sldId id="299" r:id="rId7"/>
    <p:sldId id="300" r:id="rId8"/>
    <p:sldId id="301" r:id="rId9"/>
    <p:sldId id="302" r:id="rId10"/>
    <p:sldId id="303" r:id="rId11"/>
    <p:sldId id="278" r:id="rId12"/>
    <p:sldId id="279" r:id="rId13"/>
    <p:sldId id="280" r:id="rId14"/>
    <p:sldId id="281" r:id="rId15"/>
    <p:sldId id="283" r:id="rId16"/>
    <p:sldId id="284" r:id="rId17"/>
    <p:sldId id="286" r:id="rId18"/>
    <p:sldId id="287" r:id="rId19"/>
    <p:sldId id="304" r:id="rId20"/>
    <p:sldId id="305" r:id="rId21"/>
    <p:sldId id="306" r:id="rId22"/>
    <p:sldId id="307" r:id="rId23"/>
    <p:sldId id="308" r:id="rId24"/>
    <p:sldId id="309" r:id="rId25"/>
    <p:sldId id="310" r:id="rId26"/>
    <p:sldId id="311" r:id="rId27"/>
    <p:sldId id="312" r:id="rId28"/>
    <p:sldId id="289" r:id="rId29"/>
    <p:sldId id="290" r:id="rId30"/>
    <p:sldId id="291" r:id="rId31"/>
    <p:sldId id="292" r:id="rId32"/>
    <p:sldId id="293" r:id="rId33"/>
    <p:sldId id="294" r:id="rId34"/>
    <p:sldId id="295" r:id="rId35"/>
    <p:sldId id="2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411293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6867"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234305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789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756545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8915"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8869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2765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55193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28675"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55945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29699"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273439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0723"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91518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277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1138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3795"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1920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4819"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418066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Lucida Sans Unicode" charset="0"/>
              <a:cs typeface="Lucida Sans Unicode" charset="0"/>
            </a:endParaRPr>
          </a:p>
        </p:txBody>
      </p:sp>
      <p:sp>
        <p:nvSpPr>
          <p:cNvPr id="35843"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extLst>
      <p:ext uri="{BB962C8B-B14F-4D97-AF65-F5344CB8AC3E}">
        <p14:creationId xmlns:p14="http://schemas.microsoft.com/office/powerpoint/2010/main" val="307727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E95245-F521-40C2-AA57-2071AE323B71}" type="datetime1">
              <a:rPr lang="en-US" smtClean="0"/>
              <a:t>4/4/2023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DD4B7E-6ECD-4408-8917-9836719EC8D1}"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0D7C4-4CCE-4885-AF65-DA1F7AE990FD}"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69225"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val="89390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2D58CF-A533-47CA-B783-6293F570F318}"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27077C8-E38B-4557-AAE3-8877E599FDA6}" type="datetime1">
              <a:rPr lang="en-US" smtClean="0"/>
              <a:t>4/4/2023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619C8B4-4378-4892-B40B-F1D1DB3BEFD2}"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9B788A8-CA86-4CF2-8A22-0A578B1E8A73}" type="datetime1">
              <a:rPr lang="en-US" smtClean="0"/>
              <a:t>4/4/2023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1CDF12-7BF3-4F17-875E-AD6A6C227817}"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42AD307-3C27-4124-8469-B85E3ECAA477}"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9DC8882-0E74-46F5-AEDD-B2FC3A230D2B}" type="datetime1">
              <a:rPr lang="en-US" smtClean="0"/>
              <a:t>4/4/2023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BC27CFC-1FB1-4912-8231-F4D1D7846737}" type="datetime1">
              <a:rPr lang="en-US" smtClean="0"/>
              <a:t>4/4/2023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7C9F0E1-18B3-4CA2-AB65-EC19E9FD5321}" type="datetime1">
              <a:rPr lang="en-US" smtClean="0"/>
              <a:t>4/4/2023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9</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US" sz="2000" dirty="0"/>
              <a:t>The interface design describes how the software communicates with systems that interoperate with it, and with humans who use it. An interface implies a flow of information (e.g., data and/or control) and a specific type of behavior. Therefore, usage scenarios and behavioral models provide much of the information required for interface design. </a:t>
            </a:r>
            <a:endParaRPr lang="en-US" sz="2000" dirty="0" smtClean="0"/>
          </a:p>
          <a:p>
            <a:pPr algn="just"/>
            <a:endParaRPr lang="en-US" sz="2000" dirty="0"/>
          </a:p>
          <a:p>
            <a:pPr algn="just"/>
            <a:r>
              <a:rPr lang="en-US" sz="2000" dirty="0"/>
              <a:t>The component-level design transforms structural elements of the software architecture into a procedural description of software components. Information obtained from the class-based models, flow models, and behavioral models serve as the basis for component design. During design you make decisions that will ultimately affect the success of software construction and, as important, the ease with which software can be maintained. </a:t>
            </a:r>
            <a:endParaRPr lang="en-IN" sz="2000" dirty="0"/>
          </a:p>
        </p:txBody>
      </p:sp>
      <p:pic>
        <p:nvPicPr>
          <p:cNvPr id="4" name="Picture 3" descr="logo"/>
          <p:cNvPicPr/>
          <p:nvPr/>
        </p:nvPicPr>
        <p:blipFill>
          <a:blip r:embed="rId2" cstate="print"/>
          <a:srcRect/>
          <a:stretch>
            <a:fillRect/>
          </a:stretch>
        </p:blipFill>
        <p:spPr bwMode="auto">
          <a:xfrm>
            <a:off x="301752" y="2667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548372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Purpose of Design</a:t>
            </a:r>
            <a:endParaRPr lang="en-US" b="1" dirty="0"/>
          </a:p>
        </p:txBody>
      </p:sp>
      <p:sp>
        <p:nvSpPr>
          <p:cNvPr id="3" name="Content Placeholder 2"/>
          <p:cNvSpPr>
            <a:spLocks noGrp="1"/>
          </p:cNvSpPr>
          <p:nvPr>
            <p:ph sz="quarter" idx="1"/>
          </p:nvPr>
        </p:nvSpPr>
        <p:spPr/>
        <p:txBody>
          <a:bodyPr>
            <a:normAutofit/>
          </a:bodyPr>
          <a:lstStyle/>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Design is where customer requirements, business needs, and technical considerations </a:t>
            </a:r>
            <a:r>
              <a:rPr lang="en-GB" sz="2400" u="sng" dirty="0">
                <a:latin typeface="Times New Roman" pitchFamily="18" charset="0"/>
                <a:cs typeface="Times New Roman" pitchFamily="18" charset="0"/>
              </a:rPr>
              <a:t>all come together</a:t>
            </a:r>
            <a:r>
              <a:rPr lang="en-GB" sz="2400" dirty="0">
                <a:latin typeface="Times New Roman" pitchFamily="18" charset="0"/>
                <a:cs typeface="Times New Roman" pitchFamily="18" charset="0"/>
              </a:rPr>
              <a:t> in the formulation of a product or system</a:t>
            </a: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design model provides detail about the software data structures, architecture, interfaces, and </a:t>
            </a:r>
            <a:r>
              <a:rPr lang="en-GB" sz="2400" dirty="0" smtClean="0">
                <a:latin typeface="Times New Roman" pitchFamily="18" charset="0"/>
                <a:cs typeface="Times New Roman" pitchFamily="18" charset="0"/>
              </a:rPr>
              <a:t>components.</a:t>
            </a:r>
            <a:endParaRPr lang="en-GB" sz="2400" dirty="0">
              <a:latin typeface="Times New Roman" pitchFamily="18" charset="0"/>
              <a:cs typeface="Times New Roman" pitchFamily="18" charset="0"/>
            </a:endParaRP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design model can be assessed for quality and be improved before code is generated and tests are conducted</a:t>
            </a: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Does the design contain errors, inconsistencies, or omissions?</a:t>
            </a: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Are there better design alternatives?</a:t>
            </a: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Can the design be implemented within the constraints, schedule, and cost that have been established?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247712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GB" sz="3600" dirty="0">
                <a:solidFill>
                  <a:srgbClr val="000000"/>
                </a:solidFill>
              </a:rPr>
              <a:t>From Analysis Model to </a:t>
            </a:r>
            <a:br>
              <a:rPr lang="en-GB" sz="3600" dirty="0">
                <a:solidFill>
                  <a:srgbClr val="000000"/>
                </a:solidFill>
              </a:rPr>
            </a:br>
            <a:r>
              <a:rPr lang="en-GB" sz="3600" dirty="0">
                <a:solidFill>
                  <a:srgbClr val="000000"/>
                </a:solidFill>
              </a:rPr>
              <a:t>Design Model (continued</a:t>
            </a:r>
            <a:r>
              <a:rPr lang="en-GB" sz="3600" dirty="0" smtClean="0">
                <a:solidFill>
                  <a:srgbClr val="000000"/>
                </a:solidFill>
              </a:rPr>
              <a:t>)</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grpSp>
        <p:nvGrpSpPr>
          <p:cNvPr id="17" name="Group 5"/>
          <p:cNvGrpSpPr>
            <a:grpSpLocks/>
          </p:cNvGrpSpPr>
          <p:nvPr/>
        </p:nvGrpSpPr>
        <p:grpSpPr bwMode="auto">
          <a:xfrm>
            <a:off x="800101" y="1512888"/>
            <a:ext cx="7467600" cy="5029200"/>
            <a:chOff x="527" y="1008"/>
            <a:chExt cx="4704" cy="3168"/>
          </a:xfrm>
        </p:grpSpPr>
        <p:sp>
          <p:nvSpPr>
            <p:cNvPr id="18" name="AutoShape 6"/>
            <p:cNvSpPr>
              <a:spLocks noChangeArrowheads="1"/>
            </p:cNvSpPr>
            <p:nvPr/>
          </p:nvSpPr>
          <p:spPr bwMode="auto">
            <a:xfrm>
              <a:off x="1651" y="3552"/>
              <a:ext cx="2398" cy="569"/>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rPr>
                <a:t>Data/Class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a:solidFill>
                  <a:srgbClr val="000000"/>
                </a:solidFill>
              </a:endParaRP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(Class-based model, Behavioral model)</a:t>
              </a:r>
            </a:p>
          </p:txBody>
        </p:sp>
        <p:sp>
          <p:nvSpPr>
            <p:cNvPr id="19" name="AutoShape 7"/>
            <p:cNvSpPr>
              <a:spLocks noChangeArrowheads="1"/>
            </p:cNvSpPr>
            <p:nvPr/>
          </p:nvSpPr>
          <p:spPr bwMode="auto">
            <a:xfrm>
              <a:off x="1560" y="2832"/>
              <a:ext cx="2581" cy="569"/>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rPr>
                <a:t>Architectural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a:solidFill>
                  <a:srgbClr val="000000"/>
                </a:solidFill>
              </a:endParaRP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(Class-based model, Flow-oriented model)</a:t>
              </a:r>
            </a:p>
          </p:txBody>
        </p:sp>
        <p:sp>
          <p:nvSpPr>
            <p:cNvPr id="20" name="AutoShape 8"/>
            <p:cNvSpPr>
              <a:spLocks noChangeArrowheads="1"/>
            </p:cNvSpPr>
            <p:nvPr/>
          </p:nvSpPr>
          <p:spPr bwMode="auto">
            <a:xfrm>
              <a:off x="1487" y="1920"/>
              <a:ext cx="2726" cy="742"/>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rPr>
                <a:t>Interface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a:solidFill>
                  <a:srgbClr val="000000"/>
                </a:solidFill>
              </a:endParaRP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(Scenario-based model, Flow-oriented model</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Behavioral model)</a:t>
              </a:r>
            </a:p>
          </p:txBody>
        </p:sp>
        <p:sp>
          <p:nvSpPr>
            <p:cNvPr id="21" name="AutoShape 9"/>
            <p:cNvSpPr>
              <a:spLocks noChangeArrowheads="1"/>
            </p:cNvSpPr>
            <p:nvPr/>
          </p:nvSpPr>
          <p:spPr bwMode="auto">
            <a:xfrm>
              <a:off x="1583" y="1074"/>
              <a:ext cx="2533" cy="742"/>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rPr>
                <a:t>Component-level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dirty="0">
                <a:solidFill>
                  <a:srgbClr val="000000"/>
                </a:solidFill>
              </a:endParaRP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rPr>
                <a:t>(Class-based model, Flow-oriented model</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000000"/>
                  </a:solidFill>
                </a:rPr>
                <a:t>Behavioral</a:t>
              </a:r>
              <a:r>
                <a:rPr lang="en-GB" sz="1800" dirty="0">
                  <a:solidFill>
                    <a:srgbClr val="000000"/>
                  </a:solidFill>
                </a:rPr>
                <a:t> model)</a:t>
              </a:r>
            </a:p>
          </p:txBody>
        </p:sp>
        <p:sp>
          <p:nvSpPr>
            <p:cNvPr id="22" name="Line 10"/>
            <p:cNvSpPr>
              <a:spLocks noChangeShapeType="1"/>
            </p:cNvSpPr>
            <p:nvPr/>
          </p:nvSpPr>
          <p:spPr bwMode="auto">
            <a:xfrm flipH="1">
              <a:off x="526" y="1008"/>
              <a:ext cx="1252" cy="31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 name="Line 11"/>
            <p:cNvSpPr>
              <a:spLocks noChangeShapeType="1"/>
            </p:cNvSpPr>
            <p:nvPr/>
          </p:nvSpPr>
          <p:spPr bwMode="auto">
            <a:xfrm>
              <a:off x="3984" y="1008"/>
              <a:ext cx="1248" cy="31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4" name="Line 12"/>
            <p:cNvSpPr>
              <a:spLocks noChangeShapeType="1"/>
            </p:cNvSpPr>
            <p:nvPr/>
          </p:nvSpPr>
          <p:spPr bwMode="auto">
            <a:xfrm>
              <a:off x="528" y="4176"/>
              <a:ext cx="47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 name="Line 13"/>
            <p:cNvSpPr>
              <a:spLocks noChangeShapeType="1"/>
            </p:cNvSpPr>
            <p:nvPr/>
          </p:nvSpPr>
          <p:spPr bwMode="auto">
            <a:xfrm>
              <a:off x="1776" y="1008"/>
              <a:ext cx="220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 name="Line 14"/>
            <p:cNvSpPr>
              <a:spLocks noChangeShapeType="1"/>
            </p:cNvSpPr>
            <p:nvPr/>
          </p:nvSpPr>
          <p:spPr bwMode="auto">
            <a:xfrm>
              <a:off x="768" y="3504"/>
              <a:ext cx="422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7" name="Line 15"/>
            <p:cNvSpPr>
              <a:spLocks noChangeShapeType="1"/>
            </p:cNvSpPr>
            <p:nvPr/>
          </p:nvSpPr>
          <p:spPr bwMode="auto">
            <a:xfrm>
              <a:off x="1056" y="2784"/>
              <a:ext cx="36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 name="Line 16"/>
            <p:cNvSpPr>
              <a:spLocks noChangeShapeType="1"/>
            </p:cNvSpPr>
            <p:nvPr/>
          </p:nvSpPr>
          <p:spPr bwMode="auto">
            <a:xfrm>
              <a:off x="1440" y="1872"/>
              <a:ext cx="288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3" name="Slide Number Placeholder 2"/>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171334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Quality</a:t>
            </a:r>
            <a:endParaRPr lang="en-US" b="1" dirty="0"/>
          </a:p>
        </p:txBody>
      </p:sp>
      <p:sp>
        <p:nvSpPr>
          <p:cNvPr id="3" name="Content Placeholder 2"/>
          <p:cNvSpPr>
            <a:spLocks noGrp="1"/>
          </p:cNvSpPr>
          <p:nvPr>
            <p:ph sz="quarter" idx="1"/>
          </p:nvPr>
        </p:nvSpPr>
        <p:spPr/>
        <p:txBody>
          <a:bodyPr>
            <a:normAutofit/>
          </a:bodyPr>
          <a:lstStyle/>
          <a:p>
            <a:pPr algn="just"/>
            <a:r>
              <a:rPr lang="en-US" sz="2400" dirty="0" smtClean="0">
                <a:latin typeface="Times New Roman" pitchFamily="18" charset="0"/>
                <a:cs typeface="Times New Roman" pitchFamily="18" charset="0"/>
              </a:rPr>
              <a:t>Quality’s Role</a:t>
            </a: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importance of design is </a:t>
            </a:r>
            <a:r>
              <a:rPr lang="en-GB" sz="2400" u="sng" dirty="0">
                <a:latin typeface="Times New Roman" pitchFamily="18" charset="0"/>
                <a:cs typeface="Times New Roman" pitchFamily="18" charset="0"/>
              </a:rPr>
              <a:t>quality</a:t>
            </a: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u="sng" dirty="0">
              <a:latin typeface="Times New Roman" pitchFamily="18" charset="0"/>
              <a:cs typeface="Times New Roman" pitchFamily="18" charset="0"/>
            </a:endParaRP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Provides </a:t>
            </a:r>
            <a:r>
              <a:rPr lang="en-GB" sz="2400" u="sng" dirty="0">
                <a:latin typeface="Times New Roman" pitchFamily="18" charset="0"/>
                <a:cs typeface="Times New Roman" pitchFamily="18" charset="0"/>
              </a:rPr>
              <a:t>representations</a:t>
            </a:r>
            <a:r>
              <a:rPr lang="en-GB" sz="2400" dirty="0">
                <a:latin typeface="Times New Roman" pitchFamily="18" charset="0"/>
                <a:cs typeface="Times New Roman" pitchFamily="18" charset="0"/>
              </a:rPr>
              <a:t> of software that can be assessed for quality</a:t>
            </a: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Accurately translates a customer's requirements into a finished software product or system</a:t>
            </a:r>
          </a:p>
          <a:p>
            <a:pPr marL="739775" lvl="1" indent="-282575" algn="just">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Serves as the </a:t>
            </a:r>
            <a:r>
              <a:rPr lang="en-GB" sz="2400" u="sng" dirty="0">
                <a:latin typeface="Times New Roman" pitchFamily="18" charset="0"/>
                <a:cs typeface="Times New Roman" pitchFamily="18" charset="0"/>
              </a:rPr>
              <a:t>foundation</a:t>
            </a:r>
            <a:r>
              <a:rPr lang="en-GB" sz="2400" dirty="0">
                <a:latin typeface="Times New Roman" pitchFamily="18" charset="0"/>
                <a:cs typeface="Times New Roman" pitchFamily="18" charset="0"/>
              </a:rPr>
              <a:t> for all software engineering activities that follow</a:t>
            </a:r>
          </a:p>
          <a:p>
            <a:pPr marL="739775" lvl="1" indent="-282575" algn="just">
              <a:lnSpc>
                <a:spcPct val="9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latin typeface="Times New Roman" pitchFamily="18" charset="0"/>
              <a:cs typeface="Times New Roman" pitchFamily="18" charset="0"/>
            </a:endParaRP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quality of the design is </a:t>
            </a:r>
            <a:r>
              <a:rPr lang="en-GB" sz="2400" u="sng" dirty="0">
                <a:latin typeface="Times New Roman" pitchFamily="18" charset="0"/>
                <a:cs typeface="Times New Roman" pitchFamily="18" charset="0"/>
              </a:rPr>
              <a:t>assessed</a:t>
            </a:r>
            <a:r>
              <a:rPr lang="en-GB" sz="2400" dirty="0">
                <a:latin typeface="Times New Roman" pitchFamily="18" charset="0"/>
                <a:cs typeface="Times New Roman" pitchFamily="18" charset="0"/>
              </a:rPr>
              <a:t> through a series of </a:t>
            </a:r>
            <a:r>
              <a:rPr lang="en-GB" sz="2400" u="sng" dirty="0">
                <a:latin typeface="Times New Roman" pitchFamily="18" charset="0"/>
                <a:cs typeface="Times New Roman" pitchFamily="18" charset="0"/>
              </a:rPr>
              <a:t>formal technical reviews</a:t>
            </a:r>
            <a:r>
              <a:rPr lang="en-GB" sz="2400" dirty="0">
                <a:latin typeface="Times New Roman" pitchFamily="18" charset="0"/>
                <a:cs typeface="Times New Roman" pitchFamily="18" charset="0"/>
              </a:rPr>
              <a:t> or design walkthroughs</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261939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Goals of a Good Design</a:t>
            </a:r>
            <a:endParaRPr lang="en-US" b="1" dirty="0"/>
          </a:p>
        </p:txBody>
      </p:sp>
      <p:sp>
        <p:nvSpPr>
          <p:cNvPr id="3" name="Content Placeholder 2"/>
          <p:cNvSpPr>
            <a:spLocks noGrp="1"/>
          </p:cNvSpPr>
          <p:nvPr>
            <p:ph sz="quarter" idx="1"/>
          </p:nvPr>
        </p:nvSpPr>
        <p:spPr/>
        <p:txBody>
          <a:bodyPr>
            <a:normAutofit/>
          </a:bodyPr>
          <a:lstStyle/>
          <a:p>
            <a:pPr marL="339725" indent="-339725" algn="just">
              <a:lnSpc>
                <a:spcPct val="95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design must </a:t>
            </a:r>
            <a:r>
              <a:rPr lang="en-GB" sz="2400" u="sng" dirty="0">
                <a:latin typeface="Times New Roman" pitchFamily="18" charset="0"/>
                <a:cs typeface="Times New Roman" pitchFamily="18" charset="0"/>
              </a:rPr>
              <a:t>implement</a:t>
            </a:r>
            <a:r>
              <a:rPr lang="en-GB" sz="2400" dirty="0">
                <a:latin typeface="Times New Roman" pitchFamily="18" charset="0"/>
                <a:cs typeface="Times New Roman" pitchFamily="18" charset="0"/>
              </a:rPr>
              <a:t> all of the </a:t>
            </a:r>
            <a:r>
              <a:rPr lang="en-GB" sz="2400" u="sng" dirty="0">
                <a:latin typeface="Times New Roman" pitchFamily="18" charset="0"/>
                <a:cs typeface="Times New Roman" pitchFamily="18" charset="0"/>
              </a:rPr>
              <a:t>explicit</a:t>
            </a:r>
            <a:r>
              <a:rPr lang="en-GB" sz="2400" dirty="0">
                <a:latin typeface="Times New Roman" pitchFamily="18" charset="0"/>
                <a:cs typeface="Times New Roman" pitchFamily="18" charset="0"/>
              </a:rPr>
              <a:t> requirements contained in the analysis model</a:t>
            </a:r>
          </a:p>
          <a:p>
            <a:pPr marL="739775" lvl="1" indent="-282575" algn="just">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It must also accommodate all of the </a:t>
            </a:r>
            <a:r>
              <a:rPr lang="en-GB" sz="2400" u="sng" dirty="0">
                <a:latin typeface="Times New Roman" pitchFamily="18" charset="0"/>
                <a:cs typeface="Times New Roman" pitchFamily="18" charset="0"/>
              </a:rPr>
              <a:t>implicit</a:t>
            </a:r>
            <a:r>
              <a:rPr lang="en-GB" sz="2400" dirty="0">
                <a:latin typeface="Times New Roman" pitchFamily="18" charset="0"/>
                <a:cs typeface="Times New Roman" pitchFamily="18" charset="0"/>
              </a:rPr>
              <a:t> requirements desired by the customer</a:t>
            </a:r>
          </a:p>
          <a:p>
            <a:pPr marL="339725" indent="-339725" algn="just">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design must be a </a:t>
            </a:r>
            <a:r>
              <a:rPr lang="en-GB" sz="2400" u="sng" dirty="0">
                <a:latin typeface="Times New Roman" pitchFamily="18" charset="0"/>
                <a:cs typeface="Times New Roman" pitchFamily="18" charset="0"/>
              </a:rPr>
              <a:t>readable and understandable guide</a:t>
            </a:r>
            <a:r>
              <a:rPr lang="en-GB" sz="2400" dirty="0">
                <a:latin typeface="Times New Roman" pitchFamily="18" charset="0"/>
                <a:cs typeface="Times New Roman" pitchFamily="18" charset="0"/>
              </a:rPr>
              <a:t> for those who generate code, and for those who test and support the software</a:t>
            </a:r>
          </a:p>
          <a:p>
            <a:pPr marL="339725" indent="-339725" algn="just">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The design should provide a </a:t>
            </a:r>
            <a:r>
              <a:rPr lang="en-GB" sz="2400" u="sng" dirty="0">
                <a:latin typeface="Times New Roman" pitchFamily="18" charset="0"/>
                <a:cs typeface="Times New Roman" pitchFamily="18" charset="0"/>
              </a:rPr>
              <a:t>complete picture</a:t>
            </a:r>
            <a:r>
              <a:rPr lang="en-GB" sz="2400" dirty="0">
                <a:latin typeface="Times New Roman" pitchFamily="18" charset="0"/>
                <a:cs typeface="Times New Roman" pitchFamily="18" charset="0"/>
              </a:rPr>
              <a:t> of the software, addressing the data, functional, and </a:t>
            </a:r>
            <a:r>
              <a:rPr lang="en-GB" sz="2400" dirty="0" err="1">
                <a:latin typeface="Times New Roman" pitchFamily="18" charset="0"/>
                <a:cs typeface="Times New Roman" pitchFamily="18" charset="0"/>
              </a:rPr>
              <a:t>behavioral</a:t>
            </a:r>
            <a:r>
              <a:rPr lang="en-GB" sz="2400" dirty="0">
                <a:latin typeface="Times New Roman" pitchFamily="18" charset="0"/>
                <a:cs typeface="Times New Roman" pitchFamily="18" charset="0"/>
              </a:rPr>
              <a:t> domains from an implementation perspective</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3208394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894DAC46-9CE6-437F-B4E5-1D81079FC842}" type="slidenum">
              <a:rPr lang="en-GB" sz="1400">
                <a:solidFill>
                  <a:srgbClr val="000000"/>
                </a:solidFill>
              </a:rPr>
              <a:pPr algn="r" eaLnBrk="1" hangingPunct="1">
                <a:lnSpc>
                  <a:spcPct val="95000"/>
                </a:lnSpc>
              </a:pPr>
              <a:t>15</a:t>
            </a:fld>
            <a:endParaRPr lang="en-GB" sz="1400">
              <a:solidFill>
                <a:srgbClr val="000000"/>
              </a:solidFill>
            </a:endParaRPr>
          </a:p>
        </p:txBody>
      </p:sp>
      <p:sp>
        <p:nvSpPr>
          <p:cNvPr id="8195" name="Rectangle 2"/>
          <p:cNvSpPr>
            <a:spLocks noGrp="1" noChangeArrowheads="1"/>
          </p:cNvSpPr>
          <p:nvPr>
            <p:ph type="title"/>
          </p:nvPr>
        </p:nvSpPr>
        <p:spPr>
          <a:xfrm>
            <a:off x="1351128" y="190500"/>
            <a:ext cx="7772400" cy="762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t>Design Quality Guidelines</a:t>
            </a:r>
          </a:p>
        </p:txBody>
      </p:sp>
      <p:sp>
        <p:nvSpPr>
          <p:cNvPr id="8196" name="Rectangle 3"/>
          <p:cNvSpPr>
            <a:spLocks noGrp="1" noChangeArrowheads="1"/>
          </p:cNvSpPr>
          <p:nvPr>
            <p:ph type="body" idx="1"/>
          </p:nvPr>
        </p:nvSpPr>
        <p:spPr>
          <a:xfrm>
            <a:off x="787400" y="1676400"/>
            <a:ext cx="7772400" cy="4114800"/>
          </a:xfrm>
        </p:spPr>
        <p:txBody>
          <a:bodyPr>
            <a:noAutofit/>
          </a:bodyPr>
          <a:lstStyle/>
          <a:p>
            <a:pPr marL="530225" indent="-530225" algn="just" eaLnBrk="1" hangingPunct="1">
              <a:lnSpc>
                <a:spcPct val="90000"/>
              </a:lnSpc>
              <a:spcBef>
                <a:spcPts val="500"/>
              </a:spcBef>
              <a:buFont typeface="Times New Roman" pitchFamily="16"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A design should exhibit an </a:t>
            </a:r>
            <a:r>
              <a:rPr lang="en-GB" sz="2000" u="sng" dirty="0" smtClean="0">
                <a:latin typeface="Times New Roman" pitchFamily="18" charset="0"/>
                <a:cs typeface="Times New Roman" pitchFamily="18" charset="0"/>
              </a:rPr>
              <a:t>architecture</a:t>
            </a:r>
            <a:r>
              <a:rPr lang="en-GB" sz="2000" dirty="0" smtClean="0">
                <a:latin typeface="Times New Roman" pitchFamily="18" charset="0"/>
                <a:cs typeface="Times New Roman" pitchFamily="18" charset="0"/>
              </a:rPr>
              <a:t> that</a:t>
            </a:r>
          </a:p>
          <a:p>
            <a:pPr marL="914400" lvl="1" indent="-457200" algn="just" eaLnBrk="1" hangingPunct="1">
              <a:lnSpc>
                <a:spcPct val="90000"/>
              </a:lnSpc>
              <a:spcBef>
                <a:spcPts val="450"/>
              </a:spcBef>
              <a:buFont typeface="Times New Roman" pitchFamily="16"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Has been created using recognizable </a:t>
            </a:r>
            <a:r>
              <a:rPr lang="en-GB" sz="2000" u="sng" dirty="0" smtClean="0">
                <a:latin typeface="Times New Roman" pitchFamily="18" charset="0"/>
                <a:cs typeface="Times New Roman" pitchFamily="18" charset="0"/>
              </a:rPr>
              <a:t>architectural styles or patterns</a:t>
            </a:r>
          </a:p>
          <a:p>
            <a:pPr marL="914400" lvl="1" indent="-457200" algn="just" eaLnBrk="1" hangingPunct="1">
              <a:lnSpc>
                <a:spcPct val="90000"/>
              </a:lnSpc>
              <a:spcBef>
                <a:spcPts val="450"/>
              </a:spcBef>
              <a:buFont typeface="Times New Roman" pitchFamily="16"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Is composed of components that exhibit good design characteristics</a:t>
            </a:r>
          </a:p>
          <a:p>
            <a:pPr marL="914400" lvl="1" indent="-457200" algn="just" eaLnBrk="1" hangingPunct="1">
              <a:lnSpc>
                <a:spcPct val="90000"/>
              </a:lnSpc>
              <a:spcBef>
                <a:spcPts val="450"/>
              </a:spcBef>
              <a:buFont typeface="Times New Roman" pitchFamily="16"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Can be implemented in an </a:t>
            </a:r>
            <a:r>
              <a:rPr lang="en-GB" sz="2000" u="sng" dirty="0" smtClean="0">
                <a:latin typeface="Times New Roman" pitchFamily="18" charset="0"/>
                <a:cs typeface="Times New Roman" pitchFamily="18" charset="0"/>
              </a:rPr>
              <a:t>evolutionary</a:t>
            </a:r>
            <a:r>
              <a:rPr lang="en-GB" sz="2000" dirty="0" smtClean="0">
                <a:latin typeface="Times New Roman" pitchFamily="18" charset="0"/>
                <a:cs typeface="Times New Roman" pitchFamily="18" charset="0"/>
              </a:rPr>
              <a:t> fashion, thereby facilitating implementation and testing</a:t>
            </a:r>
          </a:p>
          <a:p>
            <a:pPr marL="530225" indent="-530225" algn="just" eaLnBrk="1" hangingPunct="1">
              <a:lnSpc>
                <a:spcPct val="90000"/>
              </a:lnSpc>
              <a:spcBef>
                <a:spcPts val="500"/>
              </a:spcBef>
              <a:buFont typeface="Times New Roman" pitchFamily="16"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A design should be </a:t>
            </a:r>
            <a:r>
              <a:rPr lang="en-GB" sz="2000" u="sng" dirty="0" smtClean="0">
                <a:latin typeface="Times New Roman" pitchFamily="18" charset="0"/>
                <a:cs typeface="Times New Roman" pitchFamily="18" charset="0"/>
              </a:rPr>
              <a:t>modular</a:t>
            </a:r>
            <a:r>
              <a:rPr lang="en-GB" sz="2000" dirty="0" smtClean="0">
                <a:latin typeface="Times New Roman" pitchFamily="18" charset="0"/>
                <a:cs typeface="Times New Roman" pitchFamily="18" charset="0"/>
              </a:rPr>
              <a:t>; that is, the software should be logically partitioned into elements or subsystems</a:t>
            </a:r>
          </a:p>
          <a:p>
            <a:pPr marL="530225" indent="-530225" algn="just" eaLnBrk="1" hangingPunct="1">
              <a:lnSpc>
                <a:spcPct val="90000"/>
              </a:lnSpc>
              <a:spcBef>
                <a:spcPts val="500"/>
              </a:spcBef>
              <a:buFont typeface="Times New Roman" pitchFamily="16"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A design should contain </a:t>
            </a:r>
            <a:r>
              <a:rPr lang="en-GB" sz="2000" u="sng" dirty="0" smtClean="0">
                <a:latin typeface="Times New Roman" pitchFamily="18" charset="0"/>
                <a:cs typeface="Times New Roman" pitchFamily="18" charset="0"/>
              </a:rPr>
              <a:t>distinct representations</a:t>
            </a:r>
            <a:r>
              <a:rPr lang="en-GB" sz="2000" dirty="0" smtClean="0">
                <a:latin typeface="Times New Roman" pitchFamily="18" charset="0"/>
                <a:cs typeface="Times New Roman" pitchFamily="18" charset="0"/>
              </a:rPr>
              <a:t> of data, architecture, interfaces, and components</a:t>
            </a:r>
          </a:p>
          <a:p>
            <a:pPr marL="530225" indent="-530225" algn="just" eaLnBrk="1" hangingPunct="1">
              <a:lnSpc>
                <a:spcPct val="90000"/>
              </a:lnSpc>
              <a:spcBef>
                <a:spcPts val="500"/>
              </a:spcBef>
              <a:buFont typeface="Times New Roman" pitchFamily="16"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latin typeface="Times New Roman" pitchFamily="18" charset="0"/>
                <a:cs typeface="Times New Roman" pitchFamily="18" charset="0"/>
              </a:rPr>
              <a:t>A design should lead to </a:t>
            </a:r>
            <a:r>
              <a:rPr lang="en-GB" sz="2000" u="sng" dirty="0" smtClean="0">
                <a:latin typeface="Times New Roman" pitchFamily="18" charset="0"/>
                <a:cs typeface="Times New Roman" pitchFamily="18" charset="0"/>
              </a:rPr>
              <a:t>data structures</a:t>
            </a:r>
            <a:r>
              <a:rPr lang="en-GB" sz="2000" dirty="0" smtClean="0">
                <a:latin typeface="Times New Roman" pitchFamily="18" charset="0"/>
                <a:cs typeface="Times New Roman" pitchFamily="18" charset="0"/>
              </a:rPr>
              <a:t> that are </a:t>
            </a:r>
            <a:r>
              <a:rPr lang="en-GB" sz="2000" u="sng" dirty="0" smtClean="0">
                <a:latin typeface="Times New Roman" pitchFamily="18" charset="0"/>
                <a:cs typeface="Times New Roman" pitchFamily="18" charset="0"/>
              </a:rPr>
              <a:t>appropriate</a:t>
            </a:r>
            <a:r>
              <a:rPr lang="en-GB" sz="2000" dirty="0" smtClean="0">
                <a:latin typeface="Times New Roman" pitchFamily="18" charset="0"/>
                <a:cs typeface="Times New Roman" pitchFamily="18" charset="0"/>
              </a:rPr>
              <a:t> for the classes to be implemented and are drawn from recognizable data patterns</a:t>
            </a:r>
          </a:p>
          <a:p>
            <a:pPr marL="530225" indent="-530225" algn="just" eaLnBrk="1" hangingPunct="1">
              <a:lnSpc>
                <a:spcPct val="90000"/>
              </a:lnSpc>
              <a:spcBef>
                <a:spcPts val="500"/>
              </a:spcBef>
              <a:buClrTx/>
              <a:buSzTx/>
              <a:buFontTx/>
              <a:buNone/>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endParaRPr lang="en-GB" sz="2000" dirty="0" smtClean="0">
              <a:latin typeface="Times New Roman" pitchFamily="18" charset="0"/>
              <a:cs typeface="Times New Roman" pitchFamily="18" charset="0"/>
            </a:endParaRP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3049182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6056BDB9-8DCD-4807-B7D1-D49E89719866}" type="slidenum">
              <a:rPr lang="en-GB" sz="1400">
                <a:solidFill>
                  <a:srgbClr val="000000"/>
                </a:solidFill>
              </a:rPr>
              <a:pPr algn="r" eaLnBrk="1" hangingPunct="1">
                <a:lnSpc>
                  <a:spcPct val="95000"/>
                </a:lnSpc>
              </a:pPr>
              <a:t>16</a:t>
            </a:fld>
            <a:endParaRPr lang="en-GB" sz="1400">
              <a:solidFill>
                <a:srgbClr val="000000"/>
              </a:solidFill>
            </a:endParaRPr>
          </a:p>
        </p:txBody>
      </p:sp>
      <p:sp>
        <p:nvSpPr>
          <p:cNvPr id="9219" name="Rectangle 2"/>
          <p:cNvSpPr>
            <a:spLocks noGrp="1" noChangeArrowheads="1"/>
          </p:cNvSpPr>
          <p:nvPr>
            <p:ph type="title"/>
          </p:nvPr>
        </p:nvSpPr>
        <p:spPr>
          <a:xfrm>
            <a:off x="1143000" y="251479"/>
            <a:ext cx="7772400" cy="6858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latin typeface="Times New Roman" pitchFamily="18" charset="0"/>
                <a:cs typeface="Times New Roman" pitchFamily="18" charset="0"/>
              </a:rPr>
              <a:t>Quality Guidelines (continued)</a:t>
            </a:r>
          </a:p>
        </p:txBody>
      </p:sp>
      <p:sp>
        <p:nvSpPr>
          <p:cNvPr id="9220" name="Rectangle 3"/>
          <p:cNvSpPr>
            <a:spLocks noGrp="1" noChangeArrowheads="1"/>
          </p:cNvSpPr>
          <p:nvPr>
            <p:ph type="body" idx="1"/>
          </p:nvPr>
        </p:nvSpPr>
        <p:spPr>
          <a:xfrm>
            <a:off x="685800" y="1406236"/>
            <a:ext cx="7772400" cy="4114800"/>
          </a:xfrm>
        </p:spPr>
        <p:txBody>
          <a:bodyPr/>
          <a:lstStyle/>
          <a:p>
            <a:pPr marL="530225" indent="-530225" eaLnBrk="1" hangingPunct="1">
              <a:lnSpc>
                <a:spcPct val="95000"/>
              </a:lnSpc>
              <a:spcBef>
                <a:spcPts val="500"/>
              </a:spcBef>
              <a:buFont typeface="Times New Roman" pitchFamily="16"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t>A design should lead to </a:t>
            </a:r>
            <a:r>
              <a:rPr lang="en-GB" sz="2000" u="sng" dirty="0" smtClean="0"/>
              <a:t>components</a:t>
            </a:r>
            <a:r>
              <a:rPr lang="en-GB" sz="2000" dirty="0" smtClean="0"/>
              <a:t> that exhibit </a:t>
            </a:r>
            <a:r>
              <a:rPr lang="en-GB" sz="2000" u="sng" dirty="0" smtClean="0"/>
              <a:t>independent</a:t>
            </a:r>
            <a:r>
              <a:rPr lang="en-GB" sz="2000" dirty="0" smtClean="0"/>
              <a:t> functional characteristics</a:t>
            </a:r>
          </a:p>
          <a:p>
            <a:pPr marL="530225" indent="-530225" eaLnBrk="1" hangingPunct="1">
              <a:spcBef>
                <a:spcPts val="500"/>
              </a:spcBef>
              <a:buFont typeface="Times New Roman" pitchFamily="16"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t>A design should lead to interfaces that </a:t>
            </a:r>
            <a:r>
              <a:rPr lang="en-GB" sz="2000" u="sng" dirty="0" smtClean="0"/>
              <a:t>reduce the complexity of connections</a:t>
            </a:r>
            <a:r>
              <a:rPr lang="en-GB" sz="2000" dirty="0" smtClean="0"/>
              <a:t> between components and with the external environment</a:t>
            </a:r>
          </a:p>
          <a:p>
            <a:pPr marL="530225" indent="-530225" eaLnBrk="1" hangingPunct="1">
              <a:spcBef>
                <a:spcPts val="500"/>
              </a:spcBef>
              <a:buFont typeface="Times New Roman" pitchFamily="16"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t>A design should be derived using a repeatable method that is </a:t>
            </a:r>
            <a:r>
              <a:rPr lang="en-GB" sz="2000" u="sng" dirty="0" smtClean="0"/>
              <a:t>driven by</a:t>
            </a:r>
            <a:r>
              <a:rPr lang="en-GB" sz="2000" dirty="0" smtClean="0"/>
              <a:t> information obtained during software </a:t>
            </a:r>
            <a:r>
              <a:rPr lang="en-GB" sz="2000" u="sng" dirty="0" smtClean="0"/>
              <a:t>requirements analysis</a:t>
            </a:r>
          </a:p>
          <a:p>
            <a:pPr marL="530225" indent="-530225" eaLnBrk="1" hangingPunct="1">
              <a:spcBef>
                <a:spcPts val="500"/>
              </a:spcBef>
              <a:buFont typeface="Times New Roman" pitchFamily="16"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sz="2000" dirty="0" smtClean="0"/>
              <a:t>A design should be represented using a </a:t>
            </a:r>
            <a:r>
              <a:rPr lang="en-GB" sz="2000" u="sng" dirty="0" smtClean="0"/>
              <a:t>notation</a:t>
            </a:r>
            <a:r>
              <a:rPr lang="en-GB" sz="2000" dirty="0" smtClean="0"/>
              <a:t> that effectively communicates its meaning</a:t>
            </a:r>
          </a:p>
          <a:p>
            <a:pPr marL="530225" indent="-530225" eaLnBrk="1" hangingPunct="1">
              <a:spcBef>
                <a:spcPts val="500"/>
              </a:spcBef>
              <a:buClrTx/>
              <a:buSzTx/>
              <a:buFontTx/>
              <a:buNone/>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endParaRPr lang="en-GB" sz="2000" dirty="0" smtClean="0"/>
          </a:p>
        </p:txBody>
      </p:sp>
      <p:grpSp>
        <p:nvGrpSpPr>
          <p:cNvPr id="9221" name="Group 4"/>
          <p:cNvGrpSpPr>
            <a:grpSpLocks/>
          </p:cNvGrpSpPr>
          <p:nvPr/>
        </p:nvGrpSpPr>
        <p:grpSpPr bwMode="auto">
          <a:xfrm>
            <a:off x="966788" y="5462595"/>
            <a:ext cx="7720014" cy="712789"/>
            <a:chOff x="609" y="3441"/>
            <a:chExt cx="4863" cy="449"/>
          </a:xfrm>
        </p:grpSpPr>
        <p:sp>
          <p:nvSpPr>
            <p:cNvPr id="9222" name="AutoShape 5"/>
            <p:cNvSpPr>
              <a:spLocks noChangeArrowheads="1"/>
            </p:cNvSpPr>
            <p:nvPr/>
          </p:nvSpPr>
          <p:spPr bwMode="auto">
            <a:xfrm>
              <a:off x="609" y="3441"/>
              <a:ext cx="4719" cy="448"/>
            </a:xfrm>
            <a:prstGeom prst="roundRect">
              <a:avLst>
                <a:gd name="adj" fmla="val 222"/>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3" name="AutoShape 6"/>
            <p:cNvSpPr>
              <a:spLocks noChangeArrowheads="1"/>
            </p:cNvSpPr>
            <p:nvPr/>
          </p:nvSpPr>
          <p:spPr bwMode="auto">
            <a:xfrm>
              <a:off x="714" y="3456"/>
              <a:ext cx="4758" cy="434"/>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rPr>
                <a:t>"Quality isn't something you lay on top of subjects and objects</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rPr>
                <a:t>like tinsel on a Christmas tree." </a:t>
              </a:r>
            </a:p>
          </p:txBody>
        </p:sp>
      </p:grpSp>
      <p:pic>
        <p:nvPicPr>
          <p:cNvPr id="8" name="Picture 7"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6882298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685800" y="2286000"/>
            <a:ext cx="7772400" cy="1143000"/>
          </a:xfrm>
        </p:spPr>
        <p:txBody>
          <a:bodyPr>
            <a:normAutofit/>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b="1" dirty="0" smtClean="0">
                <a:latin typeface="Times New Roman" pitchFamily="18" charset="0"/>
                <a:cs typeface="Times New Roman" pitchFamily="18" charset="0"/>
              </a:rPr>
              <a:t>Design Concepts</a:t>
            </a: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6044322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16033612-B273-4274-B22C-21F4B09F3FEE}" type="slidenum">
              <a:rPr lang="en-GB" sz="1400">
                <a:solidFill>
                  <a:srgbClr val="000000"/>
                </a:solidFill>
              </a:rPr>
              <a:pPr algn="r" eaLnBrk="1" hangingPunct="1">
                <a:lnSpc>
                  <a:spcPct val="95000"/>
                </a:lnSpc>
              </a:pPr>
              <a:t>18</a:t>
            </a:fld>
            <a:endParaRPr lang="en-GB" sz="1400">
              <a:solidFill>
                <a:srgbClr val="000000"/>
              </a:solidFill>
            </a:endParaRPr>
          </a:p>
        </p:txBody>
      </p:sp>
      <p:sp>
        <p:nvSpPr>
          <p:cNvPr id="11267" name="Rectangle 2"/>
          <p:cNvSpPr>
            <a:spLocks noGrp="1" noChangeArrowheads="1"/>
          </p:cNvSpPr>
          <p:nvPr>
            <p:ph type="title"/>
          </p:nvPr>
        </p:nvSpPr>
        <p:spPr>
          <a:xfrm>
            <a:off x="1828800" y="133066"/>
            <a:ext cx="7086600" cy="705134"/>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latin typeface="Arial Black" panose="020B0A04020102020204" pitchFamily="34" charset="0"/>
              </a:rPr>
              <a:t>Design Concepts</a:t>
            </a:r>
          </a:p>
        </p:txBody>
      </p:sp>
      <p:sp>
        <p:nvSpPr>
          <p:cNvPr id="11268" name="Rectangle 3"/>
          <p:cNvSpPr>
            <a:spLocks noGrp="1" noChangeArrowheads="1"/>
          </p:cNvSpPr>
          <p:nvPr>
            <p:ph type="body" idx="1"/>
          </p:nvPr>
        </p:nvSpPr>
        <p:spPr>
          <a:xfrm>
            <a:off x="381000" y="1447800"/>
            <a:ext cx="8534400" cy="4953000"/>
          </a:xfrm>
        </p:spPr>
        <p:txBody>
          <a:bodyPr>
            <a:normAutofit lnSpcReduction="10000"/>
          </a:bodyPr>
          <a:lstStyle/>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Times New Roman" panose="02020603050405020304" pitchFamily="18" charset="0"/>
                <a:cs typeface="Times New Roman" panose="02020603050405020304" pitchFamily="18" charset="0"/>
              </a:rPr>
              <a:t>DESIGN </a:t>
            </a:r>
            <a:r>
              <a:rPr lang="en-US" sz="2000" dirty="0" smtClean="0">
                <a:latin typeface="Times New Roman" panose="02020603050405020304" pitchFamily="18" charset="0"/>
                <a:cs typeface="Times New Roman" panose="02020603050405020304" pitchFamily="18" charset="0"/>
              </a:rPr>
              <a:t>CONCEPTS: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latin typeface="Times New Roman" panose="02020603050405020304" pitchFamily="18" charset="0"/>
                <a:cs typeface="Times New Roman" panose="02020603050405020304" pitchFamily="18" charset="0"/>
              </a:rPr>
              <a:t>Design </a:t>
            </a:r>
            <a:r>
              <a:rPr lang="en-US" sz="2000" dirty="0">
                <a:latin typeface="Times New Roman" panose="02020603050405020304" pitchFamily="18" charset="0"/>
                <a:cs typeface="Times New Roman" panose="02020603050405020304" pitchFamily="18" charset="0"/>
              </a:rPr>
              <a:t>concepts has evolved over the history of software engineering. Each concept provides the software designer with a foundation from which more sophisticated design methods can be applied. A brief overview of important software design concepts that span both traditional and object-oriented software development is given below. </a:t>
            </a:r>
            <a:endParaRPr lang="en-GB" sz="2000" dirty="0" smtClean="0">
              <a:latin typeface="Times New Roman" panose="02020603050405020304" pitchFamily="18" charset="0"/>
              <a:cs typeface="Times New Roman" panose="02020603050405020304" pitchFamily="18" charset="0"/>
            </a:endParaRPr>
          </a:p>
          <a:p>
            <a:pPr marL="339725" indent="-339725" algn="just"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a:latin typeface="Times New Roman" panose="02020603050405020304" pitchFamily="18" charset="0"/>
              <a:cs typeface="Times New Roman" panose="02020603050405020304" pitchFamily="18" charset="0"/>
            </a:endParaRPr>
          </a:p>
          <a:p>
            <a:pPr marL="339725" indent="-339725" algn="just"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0070C0"/>
                </a:solidFill>
                <a:latin typeface="Times New Roman" panose="02020603050405020304" pitchFamily="18" charset="0"/>
                <a:cs typeface="Times New Roman" panose="02020603050405020304" pitchFamily="18" charset="0"/>
              </a:rPr>
              <a:t>Abstraction</a:t>
            </a: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Times New Roman" panose="02020603050405020304" pitchFamily="18" charset="0"/>
                <a:cs typeface="Times New Roman" panose="02020603050405020304" pitchFamily="18" charset="0"/>
              </a:rPr>
              <a:t>When you consider a modular solution to any problem, many levels of abstraction can be posed. At the highest level of abstraction, a solution is stated in broad terms using the language of the problem environment. At lower levels of abstraction, a more detailed description of the solution is provided. Finally, at the lowest level of abstraction, the solution is stated in a manner that can be directly implemented. A procedural abstraction refers to a sequence of instructions that have a specific and limited function. The name of a procedural abstraction implies these functions, but specific details are suppressed. A data abstraction is a named collection of data that describes a data object. </a:t>
            </a:r>
            <a:endParaRPr lang="en-GB" sz="2000" dirty="0" smtClean="0">
              <a:latin typeface="Times New Roman" panose="02020603050405020304" pitchFamily="18" charset="0"/>
              <a:cs typeface="Times New Roman" panose="02020603050405020304" pitchFamily="18" charset="0"/>
            </a:endParaRP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29702554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Autofit/>
          </a:bodyPr>
          <a:lstStyle/>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rgbClr val="0070C0"/>
                </a:solidFill>
                <a:latin typeface="Times New Roman" panose="02020603050405020304" pitchFamily="18" charset="0"/>
                <a:cs typeface="Times New Roman" panose="02020603050405020304" pitchFamily="18" charset="0"/>
              </a:rPr>
              <a:t>Architecture: </a:t>
            </a:r>
            <a:endParaRPr lang="en-US" sz="2000" dirty="0" smtClean="0">
              <a:solidFill>
                <a:srgbClr val="0070C0"/>
              </a:solidFill>
              <a:latin typeface="Times New Roman" panose="02020603050405020304" pitchFamily="18" charset="0"/>
              <a:cs typeface="Times New Roman" panose="02020603050405020304" pitchFamily="18" charset="0"/>
            </a:endParaRPr>
          </a:p>
          <a:p>
            <a:pPr marL="339725" indent="-339725" algn="just">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architecture alludes to “the overall structure of the software and the ways in which that structure provides conceptual integrity for a system”. In its simplest form, architecture is the structure or organization of program components (modules), the manner in which these components interact, and the structure of data that are used by the components. One goal of software design is to derive an architectural rendering of a system. A set of architectural patterns enables a software engineer to solve common design problems. </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Shaw and </a:t>
            </a:r>
            <a:r>
              <a:rPr lang="en-US" sz="2000" dirty="0" err="1">
                <a:latin typeface="Times New Roman" panose="02020603050405020304" pitchFamily="18" charset="0"/>
                <a:cs typeface="Times New Roman" panose="02020603050405020304" pitchFamily="18" charset="0"/>
              </a:rPr>
              <a:t>Garlan</a:t>
            </a:r>
            <a:r>
              <a:rPr lang="en-US" sz="2000" dirty="0">
                <a:latin typeface="Times New Roman" panose="02020603050405020304" pitchFamily="18" charset="0"/>
                <a:cs typeface="Times New Roman" panose="02020603050405020304" pitchFamily="18" charset="0"/>
              </a:rPr>
              <a:t> describe a set of properties as part of an architectural design: Structural properties. 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endParaRPr lang="en-IN" sz="20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2038836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a:t>Design Engineering</a:t>
            </a:r>
            <a:r>
              <a:rPr lang="en-IN" sz="3200" b="1" dirty="0" smtClean="0">
                <a:latin typeface="Times New Roman" pitchFamily="18" charset="0"/>
                <a:cs typeface="Times New Roman" pitchFamily="18" charset="0"/>
              </a:rPr>
              <a:t>: </a:t>
            </a:r>
          </a:p>
          <a:p>
            <a:pPr algn="just">
              <a:buFont typeface="Wingdings" pitchFamily="2" charset="2"/>
              <a:buChar char="Ø"/>
            </a:pPr>
            <a:r>
              <a:rPr lang="en-IN" sz="3200" dirty="0"/>
              <a:t>Design concepts and </a:t>
            </a:r>
            <a:r>
              <a:rPr lang="en-IN" sz="3200" dirty="0" smtClean="0"/>
              <a:t>model</a:t>
            </a:r>
          </a:p>
          <a:p>
            <a:pPr algn="just">
              <a:buFont typeface="Wingdings" pitchFamily="2" charset="2"/>
              <a:buChar char="Ø"/>
            </a:pPr>
            <a:r>
              <a:rPr lang="en-IN" sz="3200" dirty="0"/>
              <a:t>Data </a:t>
            </a:r>
            <a:r>
              <a:rPr lang="en-IN" sz="3200" dirty="0" smtClean="0"/>
              <a:t>design</a:t>
            </a:r>
          </a:p>
          <a:p>
            <a:pPr algn="just">
              <a:buFont typeface="Wingdings" pitchFamily="2" charset="2"/>
              <a:buChar char="Ø"/>
            </a:pPr>
            <a:r>
              <a:rPr lang="en-IN" sz="3200" dirty="0"/>
              <a:t>Architectural </a:t>
            </a:r>
            <a:r>
              <a:rPr lang="en-IN" sz="3200" dirty="0" smtClean="0"/>
              <a:t>design</a:t>
            </a:r>
          </a:p>
          <a:p>
            <a:pPr algn="just">
              <a:buFont typeface="Wingdings" pitchFamily="2" charset="2"/>
              <a:buChar char="Ø"/>
            </a:pPr>
            <a:r>
              <a:rPr lang="en-IN" sz="3200" dirty="0"/>
              <a:t>Designing class based </a:t>
            </a:r>
            <a:r>
              <a:rPr lang="en-IN" sz="3200" dirty="0" smtClean="0"/>
              <a:t>components</a:t>
            </a:r>
          </a:p>
          <a:p>
            <a:pPr algn="just">
              <a:buFont typeface="Wingdings" pitchFamily="2" charset="2"/>
              <a:buChar char="Ø"/>
            </a:pPr>
            <a:r>
              <a:rPr lang="en-IN" sz="3200" dirty="0"/>
              <a:t>User interface analysis and </a:t>
            </a:r>
            <a:r>
              <a:rPr lang="en-IN" sz="3200" dirty="0" smtClean="0"/>
              <a:t>design</a:t>
            </a:r>
          </a:p>
          <a:p>
            <a:pPr algn="just">
              <a:buFont typeface="Wingdings" pitchFamily="2" charset="2"/>
              <a:buChar char="Ø"/>
            </a:pPr>
            <a:r>
              <a:rPr lang="en-IN" sz="3200" dirty="0"/>
              <a:t>Interface analysis and Interface design steps</a:t>
            </a:r>
            <a:endParaRPr lang="en-IN" sz="3200" b="1" dirty="0" smtClean="0">
              <a:solidFill>
                <a:srgbClr val="0070C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2617624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lstStyle/>
          <a:p>
            <a:pPr algn="just"/>
            <a:r>
              <a:rPr lang="en-US" dirty="0">
                <a:latin typeface="Times New Roman" panose="02020603050405020304" pitchFamily="18" charset="0"/>
                <a:cs typeface="Times New Roman" panose="02020603050405020304" pitchFamily="18" charset="0"/>
              </a:rPr>
              <a:t>Extra-functional properties. The architectural design description should address how the design architecture achieves requirements for performance, capacity, reliability, security, adaptability, and other system characteristics. Families of related systems. The architectural design should draw upon repeatable patterns that are commonly encountered in the design of families of similar systems. In essence, the design should have the ability to reuse architectural building blocks. </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308896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US" dirty="0">
                <a:solidFill>
                  <a:srgbClr val="0070C0"/>
                </a:solidFill>
              </a:rPr>
              <a:t>Patterns: </a:t>
            </a:r>
            <a:endParaRPr lang="en-US" dirty="0" smtClean="0">
              <a:solidFill>
                <a:srgbClr val="0070C0"/>
              </a:solidFill>
            </a:endParaRPr>
          </a:p>
          <a:p>
            <a:pPr algn="just"/>
            <a:r>
              <a:rPr lang="en-US" dirty="0" smtClean="0"/>
              <a:t>A </a:t>
            </a:r>
            <a:r>
              <a:rPr lang="en-US" dirty="0"/>
              <a:t>pattern is a named nugget of insight which conveys the essence of a proven solution to a recurring problem within a certain context amidst competing concerns. Stated A design pattern describes a design structure that solves a particular design problem within a specific context and amid “forces” that may have an impact on the manner in which the pattern is applied and used. The intent of each design pattern is to provide a description that enables a designer to determine (1) whether the pattern is applicable to the current work (2) whether the pattern can be reused (hence, saving design time) (3) whether the pattern can serve as a guide for developing a similar, but functionally or structurally different pattern.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756553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US" b="1" dirty="0">
                <a:solidFill>
                  <a:srgbClr val="0070C0"/>
                </a:solidFill>
              </a:rPr>
              <a:t>Separation of Concerns: </a:t>
            </a:r>
            <a:endParaRPr lang="en-US" b="1" dirty="0" smtClean="0">
              <a:solidFill>
                <a:srgbClr val="0070C0"/>
              </a:solidFill>
            </a:endParaRPr>
          </a:p>
          <a:p>
            <a:pPr algn="just"/>
            <a:r>
              <a:rPr lang="en-US" dirty="0" smtClean="0"/>
              <a:t>Separation </a:t>
            </a:r>
            <a:r>
              <a:rPr lang="en-US" dirty="0"/>
              <a:t>of concerns is a design concept that suggests that any complex problem can be more easily handled if it is subdivided into pieces that can each be solved and/or optimized independently. For two problems, p1 and p2, if the perceived complexity of p1 is greater than the perceived complexity of p2, it follows that the effort required to solve p1 is greater than the effort required to solve p2. As a general case, this result is intuitively obvious. It does take more time to solve a difficult problem. It also follows that the perceived complexity of two problems when they are combined is often greater than the sum of the perceived complexity when each is taken separately. This leads to a divide-and-conquer strategy—it’s easier to solve a complex problem when you break it into manageable pieces. This has important implications with regard to software modularity.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4274105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a:solidFill>
                  <a:srgbClr val="0070C0"/>
                </a:solidFill>
              </a:rPr>
              <a:t>Modularity</a:t>
            </a:r>
            <a:r>
              <a:rPr lang="en-IN" dirty="0" smtClean="0">
                <a:solidFill>
                  <a:srgbClr val="0070C0"/>
                </a:solidFill>
              </a:rPr>
              <a:t>:</a:t>
            </a:r>
          </a:p>
          <a:p>
            <a:pPr algn="just"/>
            <a:r>
              <a:rPr lang="en-US" dirty="0"/>
              <a:t>Modularity is the most common manifestation of separation of concerns. Software is divided into separately named and addressable components, sometimes called modules, that are integrated to satisfy problem requirements. It has been stated that “modularity is the single attribute of software that allows a program to be intellectually manageable”. The </a:t>
            </a:r>
            <a:r>
              <a:rPr lang="en-IN" dirty="0" smtClean="0">
                <a:solidFill>
                  <a:srgbClr val="0070C0"/>
                </a:solidFill>
              </a:rPr>
              <a:t> </a:t>
            </a:r>
            <a:r>
              <a:rPr lang="en-US" dirty="0"/>
              <a:t>number of control paths, span of reference, number of variables, and overall complexity would make understanding close to impossible. In almost all instances, you should break the design into many modules, hoping to make understanding easier and, as a consequence, reduce the cost required to build the software. </a:t>
            </a:r>
            <a:endParaRPr lang="en-IN" dirty="0">
              <a:solidFill>
                <a:srgbClr val="0070C0"/>
              </a:solidFill>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1627517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a:solidFill>
                  <a:srgbClr val="0070C0"/>
                </a:solidFill>
              </a:rPr>
              <a:t>Information Hiding</a:t>
            </a:r>
            <a:r>
              <a:rPr lang="en-IN" dirty="0" smtClean="0">
                <a:solidFill>
                  <a:srgbClr val="0070C0"/>
                </a:solidFill>
              </a:rPr>
              <a:t>:</a:t>
            </a:r>
          </a:p>
          <a:p>
            <a:pPr algn="just"/>
            <a:r>
              <a:rPr lang="en-US" dirty="0"/>
              <a:t>The principle of information hiding suggests that modules be “characterized by design decisions that (each) hides from all others.” In other words, modules should be specified and designed so that information (algorithms and data) contained within a module is inaccessible to other modules that have no need for such information. Hiding implies that effective modularity can be achieved by defining a set of independent modules that communicate with one another only that information necessary to achieve software function. Abstraction helps to define the procedural (or informational) entities that make up the software.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88689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a:xfrm>
            <a:off x="152400" y="1527048"/>
            <a:ext cx="8839200" cy="4572000"/>
          </a:xfrm>
        </p:spPr>
        <p:txBody>
          <a:bodyPr>
            <a:noAutofit/>
          </a:bodyPr>
          <a:lstStyle/>
          <a:p>
            <a:pPr algn="just"/>
            <a:r>
              <a:rPr lang="en-US" sz="1800" dirty="0">
                <a:solidFill>
                  <a:srgbClr val="0070C0"/>
                </a:solidFill>
              </a:rPr>
              <a:t>Functional Independence: </a:t>
            </a:r>
            <a:endParaRPr lang="en-US" sz="1800" dirty="0" smtClean="0">
              <a:solidFill>
                <a:srgbClr val="0070C0"/>
              </a:solidFill>
            </a:endParaRPr>
          </a:p>
          <a:p>
            <a:pPr algn="just"/>
            <a:r>
              <a:rPr lang="en-US" sz="1800" dirty="0" smtClean="0"/>
              <a:t>The </a:t>
            </a:r>
            <a:r>
              <a:rPr lang="en-US" sz="1800" dirty="0"/>
              <a:t>concept of functional independence is a direct outgrowth of separation of concerns, modularity, and the concepts of abstraction and information hiding. </a:t>
            </a:r>
            <a:r>
              <a:rPr lang="en-US" sz="1800" dirty="0" smtClean="0"/>
              <a:t>Independent </a:t>
            </a:r>
            <a:r>
              <a:rPr lang="en-US" sz="1800" dirty="0"/>
              <a:t>modules are easier to maintain (and test) because secondary effects caused by design or code modification are limited, error propagation is reduced, and reusable modules are possible. </a:t>
            </a:r>
            <a:endParaRPr lang="en-US" sz="1800" dirty="0" smtClean="0"/>
          </a:p>
          <a:p>
            <a:pPr algn="just"/>
            <a:r>
              <a:rPr lang="en-US" sz="1800" dirty="0" smtClean="0"/>
              <a:t>Independence </a:t>
            </a:r>
            <a:r>
              <a:rPr lang="en-US" sz="1800" dirty="0"/>
              <a:t>is assessed using two qualitative criteria: cohesion and coupling. </a:t>
            </a:r>
            <a:endParaRPr lang="en-US" sz="1800" dirty="0" smtClean="0"/>
          </a:p>
          <a:p>
            <a:pPr algn="just"/>
            <a:r>
              <a:rPr lang="en-US" sz="1800" dirty="0" smtClean="0"/>
              <a:t>Cohesion </a:t>
            </a:r>
            <a:r>
              <a:rPr lang="en-US" sz="1800" dirty="0"/>
              <a:t>is an indication of the relative functional strength of a module. Coupling is an indication of the relative interdependence among modules. </a:t>
            </a:r>
            <a:endParaRPr lang="en-US" sz="1800" dirty="0" smtClean="0"/>
          </a:p>
          <a:p>
            <a:pPr algn="just"/>
            <a:endParaRPr lang="en-IN" sz="1800"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929221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US" sz="2800" dirty="0"/>
              <a:t>A</a:t>
            </a:r>
            <a:r>
              <a:rPr lang="en-US" sz="2800" dirty="0">
                <a:solidFill>
                  <a:srgbClr val="C00000"/>
                </a:solidFill>
              </a:rPr>
              <a:t> cohesive </a:t>
            </a:r>
            <a:r>
              <a:rPr lang="en-US" sz="2800" dirty="0"/>
              <a:t>module performs a single task, requiring little interaction with other components in other parts of a program. Stated simply, a cohesive module should (ideally) do just one thing. Although you should always strive for high cohesion (i.e., single-mindedness), it is often necessary and advisable to have a software component perform multiple functions. </a:t>
            </a:r>
            <a:endParaRPr lang="en-US" sz="2800" dirty="0" smtClean="0"/>
          </a:p>
          <a:p>
            <a:pPr algn="just"/>
            <a:r>
              <a:rPr lang="en-US" sz="2800" dirty="0" smtClean="0">
                <a:solidFill>
                  <a:srgbClr val="C00000"/>
                </a:solidFill>
              </a:rPr>
              <a:t>Coupling</a:t>
            </a:r>
            <a:r>
              <a:rPr lang="en-US" sz="2800" dirty="0" smtClean="0"/>
              <a:t> </a:t>
            </a:r>
            <a:r>
              <a:rPr lang="en-US" sz="2800" dirty="0"/>
              <a:t>is an indication of interconnection among modules in a software structure. Coupling depends on the interface complexity between modules, the point at which entry or reference is made to a module, and what data pass across the interface. In software design, you should strive for the lowest possible coupling. Simple connectivity among modules results in software that is easier to understand and less prone to a “ripple effect”, caused when errors occur at one location and propagate throughout a system.</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1883106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Design Concepts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a:solidFill>
                  <a:srgbClr val="0070C0"/>
                </a:solidFill>
              </a:rPr>
              <a:t>Refinement</a:t>
            </a:r>
            <a:r>
              <a:rPr lang="en-IN" dirty="0" smtClean="0">
                <a:solidFill>
                  <a:srgbClr val="0070C0"/>
                </a:solidFill>
              </a:rPr>
              <a:t>:</a:t>
            </a:r>
          </a:p>
          <a:p>
            <a:pPr algn="just"/>
            <a:r>
              <a:rPr lang="en-US" dirty="0"/>
              <a:t>Stepwise refinement is a top-down design strategy. . A program is developed by successively refining levels of procedural detail. A hierarchy is developed by decomposing a macroscopic statement of function (a procedural abstraction) in a stepwise fashion until programming language statements are reached. </a:t>
            </a:r>
            <a:endParaRPr lang="en-US" dirty="0" smtClean="0"/>
          </a:p>
          <a:p>
            <a:pPr algn="just"/>
            <a:r>
              <a:rPr lang="en-US" dirty="0"/>
              <a:t>Refinement is actually a process of elaboration begins with a statement of function (or description of information) that is defined at a high level of abstraction. You then elaborate on the original statement, providing more and more detail as each successive refinement (elaboration) occurs. Refinement helps you to reveal low-level details as design progresses.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2119401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EFD38157-3A77-4AF5-8FD0-EFE8B3C8531C}" type="slidenum">
              <a:rPr lang="en-GB" sz="1400">
                <a:solidFill>
                  <a:srgbClr val="000000"/>
                </a:solidFill>
              </a:rPr>
              <a:pPr algn="r" eaLnBrk="1" hangingPunct="1">
                <a:lnSpc>
                  <a:spcPct val="95000"/>
                </a:lnSpc>
              </a:pPr>
              <a:t>28</a:t>
            </a:fld>
            <a:endParaRPr lang="en-GB" sz="1400">
              <a:solidFill>
                <a:srgbClr val="000000"/>
              </a:solidFill>
            </a:endParaRPr>
          </a:p>
        </p:txBody>
      </p:sp>
      <p:sp>
        <p:nvSpPr>
          <p:cNvPr id="13315" name="Rectangle 2"/>
          <p:cNvSpPr>
            <a:spLocks noGrp="1" noChangeArrowheads="1"/>
          </p:cNvSpPr>
          <p:nvPr>
            <p:ph type="title"/>
          </p:nvPr>
        </p:nvSpPr>
        <p:spPr>
          <a:xfrm>
            <a:off x="2133600" y="266700"/>
            <a:ext cx="6477000" cy="6858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t>Design Concepts (continued)</a:t>
            </a:r>
          </a:p>
        </p:txBody>
      </p:sp>
      <p:sp>
        <p:nvSpPr>
          <p:cNvPr id="13316" name="Rectangle 3"/>
          <p:cNvSpPr>
            <a:spLocks noGrp="1" noChangeArrowheads="1"/>
          </p:cNvSpPr>
          <p:nvPr>
            <p:ph type="body" idx="1"/>
          </p:nvPr>
        </p:nvSpPr>
        <p:spPr>
          <a:xfrm>
            <a:off x="152400" y="1371600"/>
            <a:ext cx="8763000" cy="51435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Stepwise refinement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Development of a program by </a:t>
            </a:r>
            <a:r>
              <a:rPr lang="en-GB" sz="1800" u="sng" dirty="0" smtClean="0"/>
              <a:t>successively refining</a:t>
            </a:r>
            <a:r>
              <a:rPr lang="en-GB" sz="1800" dirty="0" smtClean="0"/>
              <a:t> levels of procedure detail</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Complements abstraction, which enables a designer to specify procedure and data and yet suppress low-level details  </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Refactoring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A reorganization technique that </a:t>
            </a:r>
            <a:r>
              <a:rPr lang="en-GB" sz="1800" u="sng" dirty="0" smtClean="0"/>
              <a:t>simplifies the design</a:t>
            </a:r>
            <a:r>
              <a:rPr lang="en-GB" sz="1800" dirty="0" smtClean="0"/>
              <a:t> (or internal code structure) of a component </a:t>
            </a:r>
            <a:r>
              <a:rPr lang="en-GB" sz="1800" u="sng" dirty="0" smtClean="0"/>
              <a:t>without changing</a:t>
            </a:r>
            <a:r>
              <a:rPr lang="en-GB" sz="1800" dirty="0" smtClean="0"/>
              <a:t> its function or external </a:t>
            </a:r>
            <a:r>
              <a:rPr lang="en-GB" sz="1800" dirty="0" err="1" smtClean="0"/>
              <a:t>behavior</a:t>
            </a:r>
            <a:endParaRPr lang="en-GB" sz="1800" dirty="0" smtClean="0"/>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t>Removes redundancy, unused design elements, inefficient or unnecessary algorithms, poorly constructed or inappropriate data structures, or any other design failures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t>Design classes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u="sng" dirty="0" smtClean="0"/>
              <a:t>Refines</a:t>
            </a:r>
            <a:r>
              <a:rPr lang="en-GB" sz="1800" dirty="0" smtClean="0"/>
              <a:t> the </a:t>
            </a:r>
            <a:r>
              <a:rPr lang="en-GB" sz="1800" u="sng" dirty="0" smtClean="0"/>
              <a:t>analysis classes</a:t>
            </a:r>
            <a:r>
              <a:rPr lang="en-GB" sz="1800" dirty="0" smtClean="0"/>
              <a:t> by providing design detail that will enable the classes to be implemented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u="sng" dirty="0" smtClean="0"/>
              <a:t>Creates</a:t>
            </a:r>
            <a:r>
              <a:rPr lang="en-GB" sz="1800" dirty="0" smtClean="0"/>
              <a:t> a new set of </a:t>
            </a:r>
            <a:r>
              <a:rPr lang="en-GB" sz="1800" u="sng" dirty="0" smtClean="0"/>
              <a:t>design classes</a:t>
            </a:r>
            <a:r>
              <a:rPr lang="en-GB" sz="1800" dirty="0" smtClean="0"/>
              <a:t> that implement a software infrastructure to support the business solution</a:t>
            </a:r>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dirty="0" smtClean="0"/>
          </a:p>
        </p:txBody>
      </p:sp>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32289710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B5C5AF5D-9CF1-42B3-A0F8-0AD7B62C6FD5}" type="slidenum">
              <a:rPr lang="en-GB" sz="1400">
                <a:solidFill>
                  <a:srgbClr val="000000"/>
                </a:solidFill>
              </a:rPr>
              <a:pPr algn="r" eaLnBrk="1" hangingPunct="1">
                <a:lnSpc>
                  <a:spcPct val="95000"/>
                </a:lnSpc>
              </a:pPr>
              <a:t>29</a:t>
            </a:fld>
            <a:endParaRPr lang="en-GB" sz="1400">
              <a:solidFill>
                <a:srgbClr val="000000"/>
              </a:solidFill>
            </a:endParaRPr>
          </a:p>
        </p:txBody>
      </p:sp>
      <p:sp>
        <p:nvSpPr>
          <p:cNvPr id="14339" name="Rectangle 2"/>
          <p:cNvSpPr>
            <a:spLocks noGrp="1" noChangeArrowheads="1"/>
          </p:cNvSpPr>
          <p:nvPr>
            <p:ph type="title"/>
          </p:nvPr>
        </p:nvSpPr>
        <p:spPr>
          <a:xfrm>
            <a:off x="1752600" y="41275"/>
            <a:ext cx="6781800" cy="1101725"/>
          </a:xfrm>
        </p:spPr>
        <p:txBody>
          <a:bodyPr>
            <a:normAutofit/>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smtClean="0"/>
              <a:t>Characteristics of a Well-Formed Design Class</a:t>
            </a:r>
          </a:p>
        </p:txBody>
      </p:sp>
      <p:sp>
        <p:nvSpPr>
          <p:cNvPr id="14340" name="Rectangle 3"/>
          <p:cNvSpPr>
            <a:spLocks noGrp="1" noChangeArrowheads="1"/>
          </p:cNvSpPr>
          <p:nvPr>
            <p:ph type="body" idx="1"/>
          </p:nvPr>
        </p:nvSpPr>
        <p:spPr>
          <a:xfrm>
            <a:off x="228600" y="1524000"/>
            <a:ext cx="8610600" cy="4114800"/>
          </a:xfrm>
        </p:spPr>
        <p:txBody>
          <a:bodyPr>
            <a:normAutofit lnSpcReduction="10000"/>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Complete and sufficient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Contains the </a:t>
            </a:r>
            <a:r>
              <a:rPr lang="en-GB" sz="1800" u="sng" smtClean="0"/>
              <a:t>complete</a:t>
            </a:r>
            <a:r>
              <a:rPr lang="en-GB" sz="1800" smtClean="0"/>
              <a:t> encapsulation of all </a:t>
            </a:r>
            <a:r>
              <a:rPr lang="en-GB" sz="1800" u="sng" smtClean="0"/>
              <a:t>attributes</a:t>
            </a:r>
            <a:r>
              <a:rPr lang="en-GB" sz="1800" smtClean="0"/>
              <a:t> and </a:t>
            </a:r>
            <a:r>
              <a:rPr lang="en-GB" sz="1800" u="sng" smtClean="0"/>
              <a:t>methods</a:t>
            </a:r>
            <a:r>
              <a:rPr lang="en-GB" sz="1800" smtClean="0"/>
              <a:t> that exist for the class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Contains </a:t>
            </a:r>
            <a:r>
              <a:rPr lang="en-GB" sz="1800" u="sng" smtClean="0"/>
              <a:t>only</a:t>
            </a:r>
            <a:r>
              <a:rPr lang="en-GB" sz="1800" smtClean="0"/>
              <a:t> those methods that are </a:t>
            </a:r>
            <a:r>
              <a:rPr lang="en-GB" sz="1800" u="sng" smtClean="0"/>
              <a:t>sufficient</a:t>
            </a:r>
            <a:r>
              <a:rPr lang="en-GB" sz="1800" smtClean="0"/>
              <a:t> to achieve the intent of the class </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Primitiveness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Each method of a class focuses on accomplishing </a:t>
            </a:r>
            <a:r>
              <a:rPr lang="en-GB" sz="1800" u="sng" smtClean="0"/>
              <a:t>one service</a:t>
            </a:r>
            <a:r>
              <a:rPr lang="en-GB" sz="1800" smtClean="0"/>
              <a:t> for the class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High cohesion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The class has a small, </a:t>
            </a:r>
            <a:r>
              <a:rPr lang="en-GB" sz="1800" u="sng" smtClean="0"/>
              <a:t>focused set</a:t>
            </a:r>
            <a:r>
              <a:rPr lang="en-GB" sz="1800" smtClean="0"/>
              <a:t> of responsibilities and single-mindedly applies attributes and methods to implement those responsibilities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Low coupling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Collaboration of the class with other classes is kept to an </a:t>
            </a:r>
            <a:r>
              <a:rPr lang="en-GB" sz="1800" u="sng" smtClean="0"/>
              <a:t>acceptable minimum</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Each class should have </a:t>
            </a:r>
            <a:r>
              <a:rPr lang="en-GB" sz="1800" u="sng" smtClean="0"/>
              <a:t>limited knowledge</a:t>
            </a:r>
            <a:r>
              <a:rPr lang="en-GB" sz="1800" smtClean="0"/>
              <a:t> of other classes in other subsystems</a:t>
            </a:r>
          </a:p>
        </p:txBody>
      </p:sp>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26827473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it?</a:t>
            </a:r>
          </a:p>
        </p:txBody>
      </p:sp>
      <p:sp>
        <p:nvSpPr>
          <p:cNvPr id="3" name="Content Placeholder 2"/>
          <p:cNvSpPr>
            <a:spLocks noGrp="1"/>
          </p:cNvSpPr>
          <p:nvPr>
            <p:ph sz="quarter" idx="1"/>
          </p:nvPr>
        </p:nvSpPr>
        <p:spPr/>
        <p:txBody>
          <a:bodyPr/>
          <a:lstStyle/>
          <a:p>
            <a:pPr algn="just"/>
            <a:r>
              <a:rPr lang="en-US" dirty="0"/>
              <a:t>Design is what almost every engineer wants to do. It is the place where creativity rules—where stakeholder requirements, business needs, and technical considerations all come together in the formulation of a product or system. Design creates a representation or model of the software, but unlike the requirements model, the design model provides detail about software architecture, data structures, interfaces, and components that are necessary to implement the system.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704943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2286000" y="309563"/>
            <a:ext cx="6248400" cy="7239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The Design Model</a:t>
            </a:r>
          </a:p>
        </p:txBody>
      </p:sp>
      <p:grpSp>
        <p:nvGrpSpPr>
          <p:cNvPr id="15363" name="Group 2"/>
          <p:cNvGrpSpPr>
            <a:grpSpLocks/>
          </p:cNvGrpSpPr>
          <p:nvPr/>
        </p:nvGrpSpPr>
        <p:grpSpPr bwMode="auto">
          <a:xfrm>
            <a:off x="2817812" y="1828800"/>
            <a:ext cx="5030787" cy="4495800"/>
            <a:chOff x="1775" y="2496"/>
            <a:chExt cx="2352" cy="1252"/>
          </a:xfrm>
        </p:grpSpPr>
        <p:sp>
          <p:nvSpPr>
            <p:cNvPr id="15364" name="AutoShape 3"/>
            <p:cNvSpPr>
              <a:spLocks noChangeArrowheads="1"/>
            </p:cNvSpPr>
            <p:nvPr/>
          </p:nvSpPr>
          <p:spPr bwMode="auto">
            <a:xfrm>
              <a:off x="2515" y="3466"/>
              <a:ext cx="85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Data/Class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5365" name="AutoShape 4"/>
            <p:cNvSpPr>
              <a:spLocks noChangeArrowheads="1"/>
            </p:cNvSpPr>
            <p:nvPr/>
          </p:nvSpPr>
          <p:spPr bwMode="auto">
            <a:xfrm>
              <a:off x="2507" y="3223"/>
              <a:ext cx="96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Architectural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5366" name="AutoShape 5"/>
            <p:cNvSpPr>
              <a:spLocks noChangeArrowheads="1"/>
            </p:cNvSpPr>
            <p:nvPr/>
          </p:nvSpPr>
          <p:spPr bwMode="auto">
            <a:xfrm>
              <a:off x="2584" y="2929"/>
              <a:ext cx="78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000000"/>
                  </a:solidFill>
                </a:rPr>
                <a:t>Interface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dirty="0">
                <a:solidFill>
                  <a:srgbClr val="000000"/>
                </a:solidFill>
              </a:endParaRPr>
            </a:p>
          </p:txBody>
        </p:sp>
        <p:sp>
          <p:nvSpPr>
            <p:cNvPr id="15367" name="AutoShape 6"/>
            <p:cNvSpPr>
              <a:spLocks noChangeArrowheads="1"/>
            </p:cNvSpPr>
            <p:nvPr/>
          </p:nvSpPr>
          <p:spPr bwMode="auto">
            <a:xfrm>
              <a:off x="2393" y="2558"/>
              <a:ext cx="1112"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Component-level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5368" name="Line 7"/>
            <p:cNvSpPr>
              <a:spLocks noChangeShapeType="1"/>
            </p:cNvSpPr>
            <p:nvPr/>
          </p:nvSpPr>
          <p:spPr bwMode="auto">
            <a:xfrm flipH="1">
              <a:off x="1774" y="2496"/>
              <a:ext cx="628"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8"/>
            <p:cNvSpPr>
              <a:spLocks noChangeShapeType="1"/>
            </p:cNvSpPr>
            <p:nvPr/>
          </p:nvSpPr>
          <p:spPr bwMode="auto">
            <a:xfrm>
              <a:off x="3504" y="2496"/>
              <a:ext cx="624"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9"/>
            <p:cNvSpPr>
              <a:spLocks noChangeShapeType="1"/>
            </p:cNvSpPr>
            <p:nvPr/>
          </p:nvSpPr>
          <p:spPr bwMode="auto">
            <a:xfrm>
              <a:off x="1776" y="3708"/>
              <a:ext cx="235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0"/>
            <p:cNvSpPr>
              <a:spLocks noChangeShapeType="1"/>
            </p:cNvSpPr>
            <p:nvPr/>
          </p:nvSpPr>
          <p:spPr bwMode="auto">
            <a:xfrm>
              <a:off x="2400" y="2496"/>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1"/>
            <p:cNvSpPr>
              <a:spLocks noChangeShapeType="1"/>
            </p:cNvSpPr>
            <p:nvPr/>
          </p:nvSpPr>
          <p:spPr bwMode="auto">
            <a:xfrm>
              <a:off x="1896" y="3451"/>
              <a:ext cx="211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2"/>
            <p:cNvSpPr>
              <a:spLocks noChangeShapeType="1"/>
            </p:cNvSpPr>
            <p:nvPr/>
          </p:nvSpPr>
          <p:spPr bwMode="auto">
            <a:xfrm>
              <a:off x="2040" y="3176"/>
              <a:ext cx="18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3"/>
            <p:cNvSpPr>
              <a:spLocks noChangeShapeType="1"/>
            </p:cNvSpPr>
            <p:nvPr/>
          </p:nvSpPr>
          <p:spPr bwMode="auto">
            <a:xfrm>
              <a:off x="2233" y="2826"/>
              <a:ext cx="143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pic>
        <p:nvPicPr>
          <p:cNvPr id="15" name="Picture 14"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5397176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1"/>
          <p:cNvSpPr>
            <a:spLocks noChangeArrowheads="1"/>
          </p:cNvSpPr>
          <p:nvPr/>
        </p:nvSpPr>
        <p:spPr bwMode="auto">
          <a:xfrm>
            <a:off x="3886200" y="6248400"/>
            <a:ext cx="338455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rPr>
              <a:t>Process Dimension (Progression)</a:t>
            </a:r>
          </a:p>
        </p:txBody>
      </p:sp>
      <p:sp>
        <p:nvSpPr>
          <p:cNvPr id="16387" name="AutoShape 2"/>
          <p:cNvSpPr>
            <a:spLocks noChangeArrowheads="1"/>
          </p:cNvSpPr>
          <p:nvPr/>
        </p:nvSpPr>
        <p:spPr bwMode="auto">
          <a:xfrm rot="-5400000">
            <a:off x="-658019" y="3555207"/>
            <a:ext cx="2435225" cy="3540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rPr>
              <a:t>Abstraction Dimension</a:t>
            </a:r>
          </a:p>
        </p:txBody>
      </p:sp>
      <p:sp>
        <p:nvSpPr>
          <p:cNvPr id="16388" name="AutoShape 3"/>
          <p:cNvSpPr>
            <a:spLocks noChangeArrowheads="1"/>
          </p:cNvSpPr>
          <p:nvPr/>
        </p:nvSpPr>
        <p:spPr bwMode="auto">
          <a:xfrm>
            <a:off x="1831975" y="5335588"/>
            <a:ext cx="1060450"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Data/Class</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Elements</a:t>
            </a:r>
          </a:p>
        </p:txBody>
      </p:sp>
      <p:sp>
        <p:nvSpPr>
          <p:cNvPr id="16389" name="AutoShape 4"/>
          <p:cNvSpPr>
            <a:spLocks noChangeArrowheads="1"/>
          </p:cNvSpPr>
          <p:nvPr/>
        </p:nvSpPr>
        <p:spPr bwMode="auto">
          <a:xfrm>
            <a:off x="4471988" y="5335588"/>
            <a:ext cx="931862"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Interface</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Elements</a:t>
            </a:r>
          </a:p>
        </p:txBody>
      </p:sp>
      <p:sp>
        <p:nvSpPr>
          <p:cNvPr id="16390" name="AutoShape 5"/>
          <p:cNvSpPr>
            <a:spLocks noChangeArrowheads="1"/>
          </p:cNvSpPr>
          <p:nvPr/>
        </p:nvSpPr>
        <p:spPr bwMode="auto">
          <a:xfrm>
            <a:off x="3068638" y="5335588"/>
            <a:ext cx="1250950"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Architectural</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Elements</a:t>
            </a:r>
          </a:p>
        </p:txBody>
      </p:sp>
      <p:sp>
        <p:nvSpPr>
          <p:cNvPr id="16391" name="AutoShape 6"/>
          <p:cNvSpPr>
            <a:spLocks noChangeArrowheads="1"/>
          </p:cNvSpPr>
          <p:nvPr/>
        </p:nvSpPr>
        <p:spPr bwMode="auto">
          <a:xfrm>
            <a:off x="5568950" y="5335588"/>
            <a:ext cx="1589088"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Component-level</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Elements</a:t>
            </a:r>
          </a:p>
        </p:txBody>
      </p:sp>
      <p:sp>
        <p:nvSpPr>
          <p:cNvPr id="16392" name="AutoShape 7"/>
          <p:cNvSpPr>
            <a:spLocks noChangeArrowheads="1"/>
          </p:cNvSpPr>
          <p:nvPr/>
        </p:nvSpPr>
        <p:spPr bwMode="auto">
          <a:xfrm>
            <a:off x="7342188" y="5335588"/>
            <a:ext cx="1643062"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Deployment-level</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Elements</a:t>
            </a:r>
          </a:p>
        </p:txBody>
      </p:sp>
      <p:sp>
        <p:nvSpPr>
          <p:cNvPr id="16393" name="Rectangle 8"/>
          <p:cNvSpPr>
            <a:spLocks noGrp="1" noChangeArrowheads="1"/>
          </p:cNvSpPr>
          <p:nvPr>
            <p:ph type="title"/>
          </p:nvPr>
        </p:nvSpPr>
        <p:spPr>
          <a:xfrm>
            <a:off x="1212850" y="322394"/>
            <a:ext cx="7772400" cy="527050"/>
          </a:xfrm>
        </p:spPr>
        <p:txBody>
          <a:bodyPr>
            <a:normAutofit fontScale="90000"/>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latin typeface="Arial Black" panose="020B0A04020102020204" pitchFamily="34" charset="0"/>
              </a:rPr>
              <a:t>Dimensions of the Design Model</a:t>
            </a:r>
          </a:p>
        </p:txBody>
      </p:sp>
      <p:grpSp>
        <p:nvGrpSpPr>
          <p:cNvPr id="16394" name="Group 9"/>
          <p:cNvGrpSpPr>
            <a:grpSpLocks/>
          </p:cNvGrpSpPr>
          <p:nvPr/>
        </p:nvGrpSpPr>
        <p:grpSpPr bwMode="auto">
          <a:xfrm>
            <a:off x="1828800" y="2366963"/>
            <a:ext cx="7085013" cy="374650"/>
            <a:chOff x="1152" y="1491"/>
            <a:chExt cx="4463" cy="236"/>
          </a:xfrm>
        </p:grpSpPr>
        <p:sp>
          <p:nvSpPr>
            <p:cNvPr id="16409" name="AutoShape 10"/>
            <p:cNvSpPr>
              <a:spLocks noChangeArrowheads="1"/>
            </p:cNvSpPr>
            <p:nvPr/>
          </p:nvSpPr>
          <p:spPr bwMode="auto">
            <a:xfrm>
              <a:off x="1152" y="1491"/>
              <a:ext cx="4464" cy="237"/>
            </a:xfrm>
            <a:prstGeom prst="roundRect">
              <a:avLst>
                <a:gd name="adj" fmla="val 421"/>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10" name="Text Box 11"/>
            <p:cNvSpPr txBox="1">
              <a:spLocks noChangeArrowheads="1"/>
            </p:cNvSpPr>
            <p:nvPr/>
          </p:nvSpPr>
          <p:spPr bwMode="auto">
            <a:xfrm>
              <a:off x="1152" y="1491"/>
              <a:ext cx="44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eaLnBrk="1" hangingPunct="1">
                <a:lnSpc>
                  <a:spcPct val="95000"/>
                </a:lnSpc>
              </a:pPr>
              <a:r>
                <a:rPr lang="en-GB" sz="1800" b="1">
                  <a:solidFill>
                    <a:srgbClr val="000000"/>
                  </a:solidFill>
                </a:rPr>
                <a:t> Analysis  model</a:t>
              </a:r>
            </a:p>
          </p:txBody>
        </p:sp>
      </p:grpSp>
      <p:grpSp>
        <p:nvGrpSpPr>
          <p:cNvPr id="16395" name="Group 12"/>
          <p:cNvGrpSpPr>
            <a:grpSpLocks/>
          </p:cNvGrpSpPr>
          <p:nvPr/>
        </p:nvGrpSpPr>
        <p:grpSpPr bwMode="auto">
          <a:xfrm>
            <a:off x="1828800" y="4191000"/>
            <a:ext cx="7085013" cy="374650"/>
            <a:chOff x="1152" y="2640"/>
            <a:chExt cx="4463" cy="236"/>
          </a:xfrm>
        </p:grpSpPr>
        <p:sp>
          <p:nvSpPr>
            <p:cNvPr id="16407" name="AutoShape 13"/>
            <p:cNvSpPr>
              <a:spLocks noChangeArrowheads="1"/>
            </p:cNvSpPr>
            <p:nvPr/>
          </p:nvSpPr>
          <p:spPr bwMode="auto">
            <a:xfrm>
              <a:off x="1152" y="2640"/>
              <a:ext cx="4464" cy="237"/>
            </a:xfrm>
            <a:prstGeom prst="roundRect">
              <a:avLst>
                <a:gd name="adj" fmla="val 421"/>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8" name="Text Box 14"/>
            <p:cNvSpPr txBox="1">
              <a:spLocks noChangeArrowheads="1"/>
            </p:cNvSpPr>
            <p:nvPr/>
          </p:nvSpPr>
          <p:spPr bwMode="auto">
            <a:xfrm>
              <a:off x="1152" y="2640"/>
              <a:ext cx="44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eaLnBrk="1" hangingPunct="1">
                <a:lnSpc>
                  <a:spcPct val="95000"/>
                </a:lnSpc>
              </a:pPr>
              <a:r>
                <a:rPr lang="en-GB" sz="1800" b="1">
                  <a:solidFill>
                    <a:srgbClr val="000000"/>
                  </a:solidFill>
                </a:rPr>
                <a:t>  Design  model</a:t>
              </a:r>
            </a:p>
          </p:txBody>
        </p:sp>
      </p:grpSp>
      <p:sp>
        <p:nvSpPr>
          <p:cNvPr id="16396" name="Line 15"/>
          <p:cNvSpPr>
            <a:spLocks noChangeShapeType="1"/>
          </p:cNvSpPr>
          <p:nvPr/>
        </p:nvSpPr>
        <p:spPr bwMode="auto">
          <a:xfrm>
            <a:off x="29718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6"/>
          <p:cNvSpPr>
            <a:spLocks noChangeShapeType="1"/>
          </p:cNvSpPr>
          <p:nvPr/>
        </p:nvSpPr>
        <p:spPr bwMode="auto">
          <a:xfrm>
            <a:off x="43434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7"/>
          <p:cNvSpPr>
            <a:spLocks noChangeShapeType="1"/>
          </p:cNvSpPr>
          <p:nvPr/>
        </p:nvSpPr>
        <p:spPr bwMode="auto">
          <a:xfrm>
            <a:off x="54864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18"/>
          <p:cNvSpPr>
            <a:spLocks noChangeShapeType="1"/>
          </p:cNvSpPr>
          <p:nvPr/>
        </p:nvSpPr>
        <p:spPr bwMode="auto">
          <a:xfrm>
            <a:off x="72390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19"/>
          <p:cNvSpPr>
            <a:spLocks noChangeShapeType="1"/>
          </p:cNvSpPr>
          <p:nvPr/>
        </p:nvSpPr>
        <p:spPr bwMode="auto">
          <a:xfrm>
            <a:off x="1600200" y="1600200"/>
            <a:ext cx="1588" cy="449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0"/>
          <p:cNvSpPr>
            <a:spLocks noChangeShapeType="1"/>
          </p:cNvSpPr>
          <p:nvPr/>
        </p:nvSpPr>
        <p:spPr bwMode="auto">
          <a:xfrm>
            <a:off x="1600200" y="6096000"/>
            <a:ext cx="73152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402" name="AutoShape 21"/>
          <p:cNvSpPr>
            <a:spLocks noChangeArrowheads="1"/>
          </p:cNvSpPr>
          <p:nvPr/>
        </p:nvSpPr>
        <p:spPr bwMode="auto">
          <a:xfrm>
            <a:off x="915988" y="5638800"/>
            <a:ext cx="552450" cy="32543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Low</a:t>
            </a:r>
          </a:p>
        </p:txBody>
      </p:sp>
      <p:sp>
        <p:nvSpPr>
          <p:cNvPr id="16403" name="AutoShape 22"/>
          <p:cNvSpPr>
            <a:spLocks noChangeArrowheads="1"/>
          </p:cNvSpPr>
          <p:nvPr/>
        </p:nvSpPr>
        <p:spPr bwMode="auto">
          <a:xfrm>
            <a:off x="839788" y="1752600"/>
            <a:ext cx="587375" cy="32543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High</a:t>
            </a:r>
          </a:p>
        </p:txBody>
      </p:sp>
      <p:sp>
        <p:nvSpPr>
          <p:cNvPr id="16404" name="Freeform 23"/>
          <p:cNvSpPr>
            <a:spLocks noChangeArrowheads="1"/>
          </p:cNvSpPr>
          <p:nvPr/>
        </p:nvSpPr>
        <p:spPr bwMode="auto">
          <a:xfrm>
            <a:off x="4572000" y="2971800"/>
            <a:ext cx="763588" cy="838200"/>
          </a:xfrm>
          <a:custGeom>
            <a:avLst/>
            <a:gdLst>
              <a:gd name="T0" fmla="*/ 68693002 w 2119"/>
              <a:gd name="T1" fmla="*/ 0 h 2330"/>
              <a:gd name="T2" fmla="*/ 68693002 w 2119"/>
              <a:gd name="T3" fmla="*/ 225957850 h 2330"/>
              <a:gd name="T4" fmla="*/ 0 w 2119"/>
              <a:gd name="T5" fmla="*/ 225957850 h 2330"/>
              <a:gd name="T6" fmla="*/ 137515730 w 2119"/>
              <a:gd name="T7" fmla="*/ 301406611 h 2330"/>
              <a:gd name="T8" fmla="*/ 275031460 w 2119"/>
              <a:gd name="T9" fmla="*/ 225957850 h 2330"/>
              <a:gd name="T10" fmla="*/ 206208394 w 2119"/>
              <a:gd name="T11" fmla="*/ 225957850 h 2330"/>
              <a:gd name="T12" fmla="*/ 206208394 w 2119"/>
              <a:gd name="T13" fmla="*/ 0 h 2330"/>
              <a:gd name="T14" fmla="*/ 68693002 w 2119"/>
              <a:gd name="T15" fmla="*/ 0 h 2330"/>
              <a:gd name="T16" fmla="*/ 0 60000 65536"/>
              <a:gd name="T17" fmla="*/ 0 60000 65536"/>
              <a:gd name="T18" fmla="*/ 0 60000 65536"/>
              <a:gd name="T19" fmla="*/ 0 60000 65536"/>
              <a:gd name="T20" fmla="*/ 0 60000 65536"/>
              <a:gd name="T21" fmla="*/ 0 60000 65536"/>
              <a:gd name="T22" fmla="*/ 0 60000 65536"/>
              <a:gd name="T23" fmla="*/ 0 60000 65536"/>
              <a:gd name="T24" fmla="*/ 0 w 2119"/>
              <a:gd name="T25" fmla="*/ 0 h 2330"/>
              <a:gd name="T26" fmla="*/ 2119 w 2119"/>
              <a:gd name="T27" fmla="*/ 2330 h 2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9" h="2330">
                <a:moveTo>
                  <a:pt x="529" y="0"/>
                </a:moveTo>
                <a:lnTo>
                  <a:pt x="529" y="1746"/>
                </a:lnTo>
                <a:lnTo>
                  <a:pt x="0" y="1746"/>
                </a:lnTo>
                <a:lnTo>
                  <a:pt x="1059" y="2329"/>
                </a:lnTo>
                <a:lnTo>
                  <a:pt x="2118" y="1746"/>
                </a:lnTo>
                <a:lnTo>
                  <a:pt x="1588" y="1746"/>
                </a:lnTo>
                <a:lnTo>
                  <a:pt x="1588" y="0"/>
                </a:lnTo>
                <a:lnTo>
                  <a:pt x="529"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5" name="Freeform 24"/>
          <p:cNvSpPr>
            <a:spLocks noChangeArrowheads="1"/>
          </p:cNvSpPr>
          <p:nvPr/>
        </p:nvSpPr>
        <p:spPr bwMode="auto">
          <a:xfrm>
            <a:off x="3238500" y="2959100"/>
            <a:ext cx="849313" cy="849313"/>
          </a:xfrm>
          <a:custGeom>
            <a:avLst/>
            <a:gdLst>
              <a:gd name="T0" fmla="*/ 208090333 w 2358"/>
              <a:gd name="T1" fmla="*/ 0 h 2359"/>
              <a:gd name="T2" fmla="*/ 48908977 w 2358"/>
              <a:gd name="T3" fmla="*/ 160990696 h 2359"/>
              <a:gd name="T4" fmla="*/ 0 w 2358"/>
              <a:gd name="T5" fmla="*/ 112771411 h 2359"/>
              <a:gd name="T6" fmla="*/ 44498159 w 2358"/>
              <a:gd name="T7" fmla="*/ 263003667 h 2359"/>
              <a:gd name="T8" fmla="*/ 195376577 w 2358"/>
              <a:gd name="T9" fmla="*/ 305649315 h 2359"/>
              <a:gd name="T10" fmla="*/ 146467577 w 2358"/>
              <a:gd name="T11" fmla="*/ 257429670 h 2359"/>
              <a:gd name="T12" fmla="*/ 305778937 w 2358"/>
              <a:gd name="T13" fmla="*/ 96438974 h 2359"/>
              <a:gd name="T14" fmla="*/ 208090333 w 2358"/>
              <a:gd name="T15" fmla="*/ 0 h 2359"/>
              <a:gd name="T16" fmla="*/ 0 60000 65536"/>
              <a:gd name="T17" fmla="*/ 0 60000 65536"/>
              <a:gd name="T18" fmla="*/ 0 60000 65536"/>
              <a:gd name="T19" fmla="*/ 0 60000 65536"/>
              <a:gd name="T20" fmla="*/ 0 60000 65536"/>
              <a:gd name="T21" fmla="*/ 0 60000 65536"/>
              <a:gd name="T22" fmla="*/ 0 60000 65536"/>
              <a:gd name="T23" fmla="*/ 0 60000 65536"/>
              <a:gd name="T24" fmla="*/ 0 w 2358"/>
              <a:gd name="T25" fmla="*/ 0 h 2359"/>
              <a:gd name="T26" fmla="*/ 2358 w 2358"/>
              <a:gd name="T27" fmla="*/ 2359 h 23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8" h="2359">
                <a:moveTo>
                  <a:pt x="1604" y="0"/>
                </a:moveTo>
                <a:lnTo>
                  <a:pt x="377" y="1242"/>
                </a:lnTo>
                <a:lnTo>
                  <a:pt x="0" y="870"/>
                </a:lnTo>
                <a:lnTo>
                  <a:pt x="343" y="2029"/>
                </a:lnTo>
                <a:lnTo>
                  <a:pt x="1506" y="2358"/>
                </a:lnTo>
                <a:lnTo>
                  <a:pt x="1129" y="1986"/>
                </a:lnTo>
                <a:lnTo>
                  <a:pt x="2357" y="744"/>
                </a:lnTo>
                <a:lnTo>
                  <a:pt x="1604"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6" name="Freeform 25"/>
          <p:cNvSpPr>
            <a:spLocks noChangeArrowheads="1"/>
          </p:cNvSpPr>
          <p:nvPr/>
        </p:nvSpPr>
        <p:spPr bwMode="auto">
          <a:xfrm>
            <a:off x="5981700" y="2959100"/>
            <a:ext cx="849313" cy="849313"/>
          </a:xfrm>
          <a:custGeom>
            <a:avLst/>
            <a:gdLst>
              <a:gd name="T0" fmla="*/ 97688288 w 2358"/>
              <a:gd name="T1" fmla="*/ 0 h 2359"/>
              <a:gd name="T2" fmla="*/ 256869622 w 2358"/>
              <a:gd name="T3" fmla="*/ 160990696 h 2359"/>
              <a:gd name="T4" fmla="*/ 305778937 w 2358"/>
              <a:gd name="T5" fmla="*/ 112771411 h 2359"/>
              <a:gd name="T6" fmla="*/ 261280789 w 2358"/>
              <a:gd name="T7" fmla="*/ 263003667 h 2359"/>
              <a:gd name="T8" fmla="*/ 110402045 w 2358"/>
              <a:gd name="T9" fmla="*/ 305649315 h 2359"/>
              <a:gd name="T10" fmla="*/ 159311000 w 2358"/>
              <a:gd name="T11" fmla="*/ 257429670 h 2359"/>
              <a:gd name="T12" fmla="*/ 0 w 2358"/>
              <a:gd name="T13" fmla="*/ 96438974 h 2359"/>
              <a:gd name="T14" fmla="*/ 97688288 w 2358"/>
              <a:gd name="T15" fmla="*/ 0 h 2359"/>
              <a:gd name="T16" fmla="*/ 0 60000 65536"/>
              <a:gd name="T17" fmla="*/ 0 60000 65536"/>
              <a:gd name="T18" fmla="*/ 0 60000 65536"/>
              <a:gd name="T19" fmla="*/ 0 60000 65536"/>
              <a:gd name="T20" fmla="*/ 0 60000 65536"/>
              <a:gd name="T21" fmla="*/ 0 60000 65536"/>
              <a:gd name="T22" fmla="*/ 0 60000 65536"/>
              <a:gd name="T23" fmla="*/ 0 60000 65536"/>
              <a:gd name="T24" fmla="*/ 0 w 2358"/>
              <a:gd name="T25" fmla="*/ 0 h 2359"/>
              <a:gd name="T26" fmla="*/ 2358 w 2358"/>
              <a:gd name="T27" fmla="*/ 2359 h 23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8" h="2359">
                <a:moveTo>
                  <a:pt x="753" y="0"/>
                </a:moveTo>
                <a:lnTo>
                  <a:pt x="1980" y="1242"/>
                </a:lnTo>
                <a:lnTo>
                  <a:pt x="2357" y="870"/>
                </a:lnTo>
                <a:lnTo>
                  <a:pt x="2014" y="2029"/>
                </a:lnTo>
                <a:lnTo>
                  <a:pt x="851" y="2358"/>
                </a:lnTo>
                <a:lnTo>
                  <a:pt x="1228" y="1986"/>
                </a:lnTo>
                <a:lnTo>
                  <a:pt x="0" y="744"/>
                </a:lnTo>
                <a:lnTo>
                  <a:pt x="753"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7" name="Picture 26" descr="logo"/>
          <p:cNvPicPr/>
          <p:nvPr/>
        </p:nvPicPr>
        <p:blipFill>
          <a:blip r:embed="rId3"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95191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2A324EE3-0974-4E7A-BB29-00A3CD682DAC}" type="slidenum">
              <a:rPr lang="en-GB" sz="1400">
                <a:solidFill>
                  <a:srgbClr val="000000"/>
                </a:solidFill>
              </a:rPr>
              <a:pPr algn="r" eaLnBrk="1" hangingPunct="1">
                <a:lnSpc>
                  <a:spcPct val="95000"/>
                </a:lnSpc>
              </a:pPr>
              <a:t>32</a:t>
            </a:fld>
            <a:endParaRPr lang="en-GB" sz="1400">
              <a:solidFill>
                <a:srgbClr val="000000"/>
              </a:solidFill>
            </a:endParaRPr>
          </a:p>
        </p:txBody>
      </p:sp>
      <p:sp>
        <p:nvSpPr>
          <p:cNvPr id="17411" name="Rectangle 2"/>
          <p:cNvSpPr>
            <a:spLocks noGrp="1" noChangeArrowheads="1"/>
          </p:cNvSpPr>
          <p:nvPr>
            <p:ph type="title"/>
          </p:nvPr>
        </p:nvSpPr>
        <p:spPr>
          <a:xfrm>
            <a:off x="685800" y="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t>Introduction</a:t>
            </a:r>
          </a:p>
        </p:txBody>
      </p:sp>
      <p:sp>
        <p:nvSpPr>
          <p:cNvPr id="17412" name="Rectangle 3"/>
          <p:cNvSpPr>
            <a:spLocks noGrp="1" noChangeArrowheads="1"/>
          </p:cNvSpPr>
          <p:nvPr>
            <p:ph type="body" idx="1"/>
          </p:nvPr>
        </p:nvSpPr>
        <p:spPr>
          <a:xfrm>
            <a:off x="304800" y="1447800"/>
            <a:ext cx="8686800" cy="4521200"/>
          </a:xfrm>
        </p:spPr>
        <p:txBody>
          <a:bodyPr>
            <a:normAutofit/>
          </a:bodyPr>
          <a:lstStyle/>
          <a:p>
            <a:pPr marL="339725" indent="-339725" algn="just"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latin typeface="Times New Roman" pitchFamily="18" charset="0"/>
                <a:cs typeface="Times New Roman" pitchFamily="18" charset="0"/>
              </a:rPr>
              <a:t>The design model can be viewed in two different dimensions</a:t>
            </a:r>
          </a:p>
          <a:p>
            <a:pPr marL="339725" indent="-339725" algn="just" eaLnBrk="1" hangingPunct="1">
              <a:lnSpc>
                <a:spcPct val="90000"/>
              </a:lnSpc>
              <a:spcBef>
                <a:spcPts val="500"/>
              </a:spcBef>
              <a:buFont typeface="Times New Roman" pitchFamily="16"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latin typeface="Times New Roman" pitchFamily="18" charset="0"/>
              <a:cs typeface="Times New Roman" pitchFamily="18" charset="0"/>
            </a:endParaRPr>
          </a:p>
          <a:p>
            <a:pPr marL="739775" lvl="1" indent="-282575" algn="just"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latin typeface="Times New Roman" pitchFamily="18" charset="0"/>
                <a:cs typeface="Times New Roman" pitchFamily="18" charset="0"/>
              </a:rPr>
              <a:t>(Horizontally) The </a:t>
            </a:r>
            <a:r>
              <a:rPr lang="en-GB" sz="2400" u="sng" dirty="0" smtClean="0">
                <a:latin typeface="Times New Roman" pitchFamily="18" charset="0"/>
                <a:cs typeface="Times New Roman" pitchFamily="18" charset="0"/>
              </a:rPr>
              <a:t>process dimension</a:t>
            </a:r>
            <a:r>
              <a:rPr lang="en-GB" sz="2400" dirty="0" smtClean="0">
                <a:latin typeface="Times New Roman" pitchFamily="18" charset="0"/>
                <a:cs typeface="Times New Roman" pitchFamily="18" charset="0"/>
              </a:rPr>
              <a:t> indicates the evolution of the parts of the design model as each design task is executed</a:t>
            </a:r>
          </a:p>
          <a:p>
            <a:pPr marL="739775" lvl="1" indent="-282575" algn="just" eaLnBrk="1" hangingPunct="1">
              <a:lnSpc>
                <a:spcPct val="90000"/>
              </a:lnSpc>
              <a:spcBef>
                <a:spcPts val="450"/>
              </a:spcBef>
              <a:buFont typeface="Times New Roman" pitchFamily="16"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latin typeface="Times New Roman" pitchFamily="18" charset="0"/>
              <a:cs typeface="Times New Roman" pitchFamily="18" charset="0"/>
            </a:endParaRPr>
          </a:p>
          <a:p>
            <a:pPr marL="739775" lvl="1" indent="-282575" algn="just"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latin typeface="Times New Roman" pitchFamily="18" charset="0"/>
                <a:cs typeface="Times New Roman" pitchFamily="18" charset="0"/>
              </a:rPr>
              <a:t>(Vertically) The </a:t>
            </a:r>
            <a:r>
              <a:rPr lang="en-GB" sz="2400" u="sng" dirty="0" smtClean="0">
                <a:latin typeface="Times New Roman" pitchFamily="18" charset="0"/>
                <a:cs typeface="Times New Roman" pitchFamily="18" charset="0"/>
              </a:rPr>
              <a:t>abstraction dimension</a:t>
            </a:r>
            <a:r>
              <a:rPr lang="en-GB" sz="2400" dirty="0" smtClean="0">
                <a:latin typeface="Times New Roman" pitchFamily="18" charset="0"/>
                <a:cs typeface="Times New Roman" pitchFamily="18" charset="0"/>
              </a:rPr>
              <a:t> represents the level of detail as each element of the analysis model is transformed into the design model and then iteratively refined</a:t>
            </a:r>
          </a:p>
          <a:p>
            <a:pPr marL="339725" indent="-339725" algn="just" eaLnBrk="1" hangingPunct="1">
              <a:lnSpc>
                <a:spcPct val="90000"/>
              </a:lnSpc>
              <a:spcBef>
                <a:spcPts val="3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latin typeface="Times New Roman" pitchFamily="18" charset="0"/>
              <a:cs typeface="Times New Roman" pitchFamily="18" charset="0"/>
            </a:endParaRPr>
          </a:p>
          <a:p>
            <a:pPr marL="339725" indent="-339725" algn="just" eaLnBrk="1" hangingPunct="1">
              <a:lnSpc>
                <a:spcPct val="90000"/>
              </a:lnSpc>
              <a:spcBef>
                <a:spcPts val="3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smtClean="0">
              <a:latin typeface="Times New Roman" pitchFamily="18" charset="0"/>
              <a:cs typeface="Times New Roman" pitchFamily="18" charset="0"/>
            </a:endParaRPr>
          </a:p>
        </p:txBody>
      </p:sp>
      <p:sp>
        <p:nvSpPr>
          <p:cNvPr id="17413" name="AutoShape 4"/>
          <p:cNvSpPr>
            <a:spLocks noChangeArrowheads="1"/>
          </p:cNvSpPr>
          <p:nvPr/>
        </p:nvSpPr>
        <p:spPr bwMode="auto">
          <a:xfrm>
            <a:off x="3581400" y="6324600"/>
            <a:ext cx="20574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(More on next slide)</a:t>
            </a: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15462691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9DAE81BD-B64B-4981-8BCE-901EA46D4125}" type="slidenum">
              <a:rPr lang="en-GB" sz="1400">
                <a:solidFill>
                  <a:srgbClr val="000000"/>
                </a:solidFill>
              </a:rPr>
              <a:pPr algn="r" eaLnBrk="1" hangingPunct="1">
                <a:lnSpc>
                  <a:spcPct val="95000"/>
                </a:lnSpc>
              </a:pPr>
              <a:t>33</a:t>
            </a:fld>
            <a:endParaRPr lang="en-GB" sz="1400">
              <a:solidFill>
                <a:srgbClr val="000000"/>
              </a:solidFill>
            </a:endParaRPr>
          </a:p>
        </p:txBody>
      </p:sp>
      <p:sp>
        <p:nvSpPr>
          <p:cNvPr id="18435" name="Rectangle 2"/>
          <p:cNvSpPr>
            <a:spLocks noGrp="1" noChangeArrowheads="1"/>
          </p:cNvSpPr>
          <p:nvPr>
            <p:ph type="title"/>
          </p:nvPr>
        </p:nvSpPr>
        <p:spPr>
          <a:xfrm>
            <a:off x="876301" y="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t>Introduction (continued)</a:t>
            </a:r>
          </a:p>
        </p:txBody>
      </p:sp>
      <p:sp>
        <p:nvSpPr>
          <p:cNvPr id="18436" name="Rectangle 3"/>
          <p:cNvSpPr>
            <a:spLocks noGrp="1" noChangeArrowheads="1"/>
          </p:cNvSpPr>
          <p:nvPr>
            <p:ph type="body" idx="1"/>
          </p:nvPr>
        </p:nvSpPr>
        <p:spPr>
          <a:xfrm>
            <a:off x="685800" y="1447800"/>
            <a:ext cx="77724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Design model elements are </a:t>
            </a:r>
            <a:r>
              <a:rPr lang="en-GB" sz="2000" u="sng" smtClean="0"/>
              <a:t>not always</a:t>
            </a:r>
            <a:r>
              <a:rPr lang="en-GB" sz="2000" smtClean="0"/>
              <a:t> developed in a </a:t>
            </a:r>
            <a:r>
              <a:rPr lang="en-GB" sz="2000" u="sng" smtClean="0"/>
              <a:t>sequential</a:t>
            </a:r>
            <a:r>
              <a:rPr lang="en-GB" sz="2000" smtClean="0"/>
              <a:t> fashion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Preliminary architectural design sets the stage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It is followed by interface design and component-level design, which often occur </a:t>
            </a:r>
            <a:r>
              <a:rPr lang="en-GB" sz="1800" u="sng" smtClean="0"/>
              <a:t>in parallel</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The design model has the following layered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Data/class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Architectural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Interface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Component-level design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A fifth element that follows all of</a:t>
            </a:r>
            <a:br>
              <a:rPr lang="en-GB" sz="2000" smtClean="0"/>
            </a:br>
            <a:r>
              <a:rPr lang="en-GB" sz="2000" smtClean="0"/>
              <a:t>the others is </a:t>
            </a:r>
            <a:r>
              <a:rPr lang="en-GB" sz="2000" u="sng" smtClean="0"/>
              <a:t>deployment-level design</a:t>
            </a:r>
          </a:p>
        </p:txBody>
      </p:sp>
      <p:grpSp>
        <p:nvGrpSpPr>
          <p:cNvPr id="18437" name="Group 4"/>
          <p:cNvGrpSpPr>
            <a:grpSpLocks/>
          </p:cNvGrpSpPr>
          <p:nvPr/>
        </p:nvGrpSpPr>
        <p:grpSpPr bwMode="auto">
          <a:xfrm>
            <a:off x="5103813" y="3733800"/>
            <a:ext cx="3733800" cy="1987550"/>
            <a:chOff x="3215" y="2352"/>
            <a:chExt cx="2352" cy="1252"/>
          </a:xfrm>
        </p:grpSpPr>
        <p:sp>
          <p:nvSpPr>
            <p:cNvPr id="18438" name="AutoShape 5"/>
            <p:cNvSpPr>
              <a:spLocks noChangeArrowheads="1"/>
            </p:cNvSpPr>
            <p:nvPr/>
          </p:nvSpPr>
          <p:spPr bwMode="auto">
            <a:xfrm>
              <a:off x="3955" y="3322"/>
              <a:ext cx="85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Data/Class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8439" name="AutoShape 6"/>
            <p:cNvSpPr>
              <a:spLocks noChangeArrowheads="1"/>
            </p:cNvSpPr>
            <p:nvPr/>
          </p:nvSpPr>
          <p:spPr bwMode="auto">
            <a:xfrm>
              <a:off x="3947" y="3079"/>
              <a:ext cx="96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Architectural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8440" name="AutoShape 7"/>
            <p:cNvSpPr>
              <a:spLocks noChangeArrowheads="1"/>
            </p:cNvSpPr>
            <p:nvPr/>
          </p:nvSpPr>
          <p:spPr bwMode="auto">
            <a:xfrm>
              <a:off x="4024" y="2785"/>
              <a:ext cx="78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Interface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8441" name="AutoShape 8"/>
            <p:cNvSpPr>
              <a:spLocks noChangeArrowheads="1"/>
            </p:cNvSpPr>
            <p:nvPr/>
          </p:nvSpPr>
          <p:spPr bwMode="auto">
            <a:xfrm>
              <a:off x="3833" y="2414"/>
              <a:ext cx="1112"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rPr>
                <a:t>Component-level Design</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b="1">
                <a:solidFill>
                  <a:srgbClr val="000000"/>
                </a:solidFill>
              </a:endParaRPr>
            </a:p>
          </p:txBody>
        </p:sp>
        <p:sp>
          <p:nvSpPr>
            <p:cNvPr id="18442" name="Line 9"/>
            <p:cNvSpPr>
              <a:spLocks noChangeShapeType="1"/>
            </p:cNvSpPr>
            <p:nvPr/>
          </p:nvSpPr>
          <p:spPr bwMode="auto">
            <a:xfrm flipH="1">
              <a:off x="3214" y="2352"/>
              <a:ext cx="628"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p:cNvSpPr>
              <a:spLocks noChangeShapeType="1"/>
            </p:cNvSpPr>
            <p:nvPr/>
          </p:nvSpPr>
          <p:spPr bwMode="auto">
            <a:xfrm>
              <a:off x="4944" y="2352"/>
              <a:ext cx="624"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1"/>
            <p:cNvSpPr>
              <a:spLocks noChangeShapeType="1"/>
            </p:cNvSpPr>
            <p:nvPr/>
          </p:nvSpPr>
          <p:spPr bwMode="auto">
            <a:xfrm>
              <a:off x="3216" y="3564"/>
              <a:ext cx="235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2"/>
            <p:cNvSpPr>
              <a:spLocks noChangeShapeType="1"/>
            </p:cNvSpPr>
            <p:nvPr/>
          </p:nvSpPr>
          <p:spPr bwMode="auto">
            <a:xfrm>
              <a:off x="3840" y="2352"/>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3"/>
            <p:cNvSpPr>
              <a:spLocks noChangeShapeType="1"/>
            </p:cNvSpPr>
            <p:nvPr/>
          </p:nvSpPr>
          <p:spPr bwMode="auto">
            <a:xfrm>
              <a:off x="3336" y="3307"/>
              <a:ext cx="211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4"/>
            <p:cNvSpPr>
              <a:spLocks noChangeShapeType="1"/>
            </p:cNvSpPr>
            <p:nvPr/>
          </p:nvSpPr>
          <p:spPr bwMode="auto">
            <a:xfrm>
              <a:off x="3480" y="3032"/>
              <a:ext cx="18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5"/>
            <p:cNvSpPr>
              <a:spLocks noChangeShapeType="1"/>
            </p:cNvSpPr>
            <p:nvPr/>
          </p:nvSpPr>
          <p:spPr bwMode="auto">
            <a:xfrm>
              <a:off x="3673" y="2682"/>
              <a:ext cx="143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pic>
        <p:nvPicPr>
          <p:cNvPr id="17" name="Picture 16"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33</a:t>
            </a:fld>
            <a:endParaRPr lang="en-US"/>
          </a:p>
        </p:txBody>
      </p:sp>
    </p:spTree>
    <p:extLst>
      <p:ext uri="{BB962C8B-B14F-4D97-AF65-F5344CB8AC3E}">
        <p14:creationId xmlns:p14="http://schemas.microsoft.com/office/powerpoint/2010/main" val="2653896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r" eaLnBrk="1" hangingPunct="1">
              <a:lnSpc>
                <a:spcPct val="95000"/>
              </a:lnSpc>
            </a:pPr>
            <a:fld id="{421AC048-5F42-4353-88E9-E0F9986664DE}" type="slidenum">
              <a:rPr lang="en-GB" sz="1400">
                <a:solidFill>
                  <a:srgbClr val="000000"/>
                </a:solidFill>
              </a:rPr>
              <a:pPr algn="r" eaLnBrk="1" hangingPunct="1">
                <a:lnSpc>
                  <a:spcPct val="95000"/>
                </a:lnSpc>
              </a:pPr>
              <a:t>34</a:t>
            </a:fld>
            <a:endParaRPr lang="en-GB" sz="1400">
              <a:solidFill>
                <a:srgbClr val="000000"/>
              </a:solidFill>
            </a:endParaRPr>
          </a:p>
        </p:txBody>
      </p:sp>
      <p:sp>
        <p:nvSpPr>
          <p:cNvPr id="19459" name="Rectangle 2"/>
          <p:cNvSpPr>
            <a:spLocks noGrp="1" noChangeArrowheads="1"/>
          </p:cNvSpPr>
          <p:nvPr>
            <p:ph type="title"/>
          </p:nvPr>
        </p:nvSpPr>
        <p:spPr>
          <a:xfrm>
            <a:off x="2209800" y="190500"/>
            <a:ext cx="6705600" cy="8382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smtClean="0"/>
              <a:t>Design Elements</a:t>
            </a:r>
          </a:p>
        </p:txBody>
      </p:sp>
      <p:sp>
        <p:nvSpPr>
          <p:cNvPr id="19460" name="Rectangle 3"/>
          <p:cNvSpPr>
            <a:spLocks noGrp="1" noChangeArrowheads="1"/>
          </p:cNvSpPr>
          <p:nvPr>
            <p:ph type="body" idx="1"/>
          </p:nvPr>
        </p:nvSpPr>
        <p:spPr>
          <a:xfrm>
            <a:off x="457200" y="1447800"/>
            <a:ext cx="8229600" cy="4525963"/>
          </a:xfrm>
        </p:spPr>
        <p:txBody>
          <a:bodyPr>
            <a:normAutofit fontScale="92500"/>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Data/class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Creates a model of data and objects that is represented at a high level of abstraction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Architectural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Depicts the overall layout of the software</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Interface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Tells how information flows into and out of the system and how it is communicated among the components defined as part of the architecture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Includes the </a:t>
            </a:r>
            <a:r>
              <a:rPr lang="en-GB" sz="1800" u="sng" smtClean="0"/>
              <a:t>user interface</a:t>
            </a:r>
            <a:r>
              <a:rPr lang="en-GB" sz="1800" smtClean="0"/>
              <a:t>, </a:t>
            </a:r>
            <a:r>
              <a:rPr lang="en-GB" sz="1800" u="sng" smtClean="0"/>
              <a:t>external interfaces</a:t>
            </a:r>
            <a:r>
              <a:rPr lang="en-GB" sz="1800" smtClean="0"/>
              <a:t>, and </a:t>
            </a:r>
            <a:r>
              <a:rPr lang="en-GB" sz="1800" u="sng" smtClean="0"/>
              <a:t>internal interfaces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Component-level design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Describes the </a:t>
            </a:r>
            <a:r>
              <a:rPr lang="en-GB" sz="1800" u="sng" smtClean="0"/>
              <a:t>internal detail</a:t>
            </a:r>
            <a:r>
              <a:rPr lang="en-GB" sz="1800" smtClean="0"/>
              <a:t> of each software </a:t>
            </a:r>
            <a:r>
              <a:rPr lang="en-GB" sz="1800" u="sng" smtClean="0"/>
              <a:t>component</a:t>
            </a:r>
            <a:r>
              <a:rPr lang="en-GB" sz="1800" smtClean="0"/>
              <a:t> by way of data structure definitions, algorithms, and interface specifications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t>Deployment-level design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t>Indicates how software functionality  and subsystems will be allocated within the </a:t>
            </a:r>
            <a:r>
              <a:rPr lang="en-GB" sz="1800" u="sng" smtClean="0"/>
              <a:t>physical computing environment</a:t>
            </a:r>
            <a:r>
              <a:rPr lang="en-GB" sz="1800" smtClean="0"/>
              <a:t> that will support the software</a:t>
            </a:r>
          </a:p>
        </p:txBody>
      </p:sp>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3851504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Who does it? </a:t>
            </a:r>
          </a:p>
        </p:txBody>
      </p:sp>
      <p:sp>
        <p:nvSpPr>
          <p:cNvPr id="3" name="Content Placeholder 2"/>
          <p:cNvSpPr>
            <a:spLocks noGrp="1"/>
          </p:cNvSpPr>
          <p:nvPr>
            <p:ph sz="quarter" idx="1"/>
          </p:nvPr>
        </p:nvSpPr>
        <p:spPr/>
        <p:txBody>
          <a:bodyPr/>
          <a:lstStyle/>
          <a:p>
            <a:pPr algn="just"/>
            <a:r>
              <a:rPr lang="en-US" dirty="0"/>
              <a:t>Software engineers conduct each of the design tasks. Why is it important? Design allows you to model the system or product that is to be built. This model can be assessed for quality and improved before code is generated, tests are conducted, and end users become involved in large numbers. Design is the place where software quality is established.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3975172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the steps?</a:t>
            </a:r>
          </a:p>
        </p:txBody>
      </p:sp>
      <p:sp>
        <p:nvSpPr>
          <p:cNvPr id="3" name="Content Placeholder 2"/>
          <p:cNvSpPr>
            <a:spLocks noGrp="1"/>
          </p:cNvSpPr>
          <p:nvPr>
            <p:ph sz="quarter" idx="1"/>
          </p:nvPr>
        </p:nvSpPr>
        <p:spPr/>
        <p:txBody>
          <a:bodyPr/>
          <a:lstStyle/>
          <a:p>
            <a:pPr algn="just"/>
            <a:r>
              <a:rPr lang="en-US" dirty="0"/>
              <a:t>Design depicts the software in a number of different ways. First, the architecture of the system or product must be represented. Then, the interfaces that connect the software to end users, to other systems and devices, and to its own constituent components are modeled. Finally, the software components that are used to construct the system are designed. Each of these views represents a different design action, but all must conform to a set of basic design concepts that guide software design work. </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3969761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6931152" cy="876300"/>
          </a:xfrm>
        </p:spPr>
        <p:txBody>
          <a:bodyPr>
            <a:noAutofit/>
          </a:bodyPr>
          <a:lstStyle/>
          <a:p>
            <a:r>
              <a:rPr lang="en-US" sz="2400" b="1" dirty="0"/>
              <a:t>DESIGN WITHIN THE CONTEXT OF SOFTWARE ENGINEERING </a:t>
            </a:r>
            <a:endParaRPr lang="en-IN" sz="2400" b="1" dirty="0"/>
          </a:p>
        </p:txBody>
      </p:sp>
      <p:sp>
        <p:nvSpPr>
          <p:cNvPr id="3" name="Content Placeholder 2"/>
          <p:cNvSpPr>
            <a:spLocks noGrp="1"/>
          </p:cNvSpPr>
          <p:nvPr>
            <p:ph sz="quarter" idx="1"/>
          </p:nvPr>
        </p:nvSpPr>
        <p:spPr/>
        <p:txBody>
          <a:bodyPr/>
          <a:lstStyle/>
          <a:p>
            <a:pPr algn="just"/>
            <a:r>
              <a:rPr lang="en-US" dirty="0"/>
              <a:t>Software design sits at the technical kernel of software engineering and is applied regardless of the software process model that is used. Software design is the last software engineering action within the modeling activity and sets the stage for construction (code generation and testing). </a:t>
            </a:r>
            <a:endParaRPr lang="en-IN" dirty="0"/>
          </a:p>
        </p:txBody>
      </p:sp>
      <p:pic>
        <p:nvPicPr>
          <p:cNvPr id="4" name="Picture 3" descr="logo"/>
          <p:cNvPicPr/>
          <p:nvPr/>
        </p:nvPicPr>
        <p:blipFill>
          <a:blip r:embed="rId2" cstate="print"/>
          <a:srcRect/>
          <a:stretch>
            <a:fillRect/>
          </a:stretch>
        </p:blipFill>
        <p:spPr bwMode="auto">
          <a:xfrm>
            <a:off x="301752" y="2667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89638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66700"/>
            <a:ext cx="6931152" cy="762000"/>
          </a:xfrm>
        </p:spPr>
        <p:txBody>
          <a:bodyPr>
            <a:noAutofit/>
          </a:bodyPr>
          <a:lstStyle/>
          <a:p>
            <a:pPr algn="just"/>
            <a:r>
              <a:rPr lang="en-US" sz="2400" b="1" dirty="0"/>
              <a:t>DESIGN WITHIN THE CONTEXT OF SOFTWARE ENGINEERING </a:t>
            </a:r>
            <a:endParaRPr lang="en-IN" sz="2400" dirty="0"/>
          </a:p>
        </p:txBody>
      </p:sp>
      <p:pic>
        <p:nvPicPr>
          <p:cNvPr id="5" name="Content Placeholder 4"/>
          <p:cNvPicPr>
            <a:picLocks noGrp="1" noChangeAspect="1"/>
          </p:cNvPicPr>
          <p:nvPr>
            <p:ph sz="quarter" idx="1"/>
          </p:nvPr>
        </p:nvPicPr>
        <p:blipFill>
          <a:blip r:embed="rId2"/>
          <a:stretch>
            <a:fillRect/>
          </a:stretch>
        </p:blipFill>
        <p:spPr>
          <a:xfrm>
            <a:off x="193405" y="1447800"/>
            <a:ext cx="8642747" cy="4800600"/>
          </a:xfrm>
          <a:prstGeom prst="rect">
            <a:avLst/>
          </a:prstGeom>
        </p:spPr>
      </p:pic>
      <p:pic>
        <p:nvPicPr>
          <p:cNvPr id="4" name="Picture 3" descr="logo"/>
          <p:cNvPicPr/>
          <p:nvPr/>
        </p:nvPicPr>
        <p:blipFill>
          <a:blip r:embed="rId3" cstate="print"/>
          <a:srcRect/>
          <a:stretch>
            <a:fillRect/>
          </a:stretch>
        </p:blipFill>
        <p:spPr bwMode="auto">
          <a:xfrm>
            <a:off x="301752" y="266700"/>
            <a:ext cx="1447800" cy="762000"/>
          </a:xfrm>
          <a:prstGeom prst="rect">
            <a:avLst/>
          </a:prstGeom>
          <a:noFill/>
        </p:spPr>
      </p:pic>
      <p:sp>
        <p:nvSpPr>
          <p:cNvPr id="6" name="Rectangle 5"/>
          <p:cNvSpPr/>
          <p:nvPr/>
        </p:nvSpPr>
        <p:spPr>
          <a:xfrm>
            <a:off x="1027927" y="6057900"/>
            <a:ext cx="678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Translating the requirements model into the design model</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344467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Each of the elements of the requirements model provides information that is necessary to create the four design models required for a complete specification of design. The flow of information during software design is illustrated in </a:t>
            </a:r>
            <a:r>
              <a:rPr lang="en-US" dirty="0" smtClean="0"/>
              <a:t>previous figure. </a:t>
            </a:r>
            <a:r>
              <a:rPr lang="en-US" dirty="0"/>
              <a:t>The requirements model, manifested by </a:t>
            </a:r>
            <a:r>
              <a:rPr lang="en-US" dirty="0">
                <a:solidFill>
                  <a:srgbClr val="FF0000"/>
                </a:solidFill>
              </a:rPr>
              <a:t>scenario-based, class-based, flow-oriented, and behavioral elements</a:t>
            </a:r>
            <a:r>
              <a:rPr lang="en-US" dirty="0"/>
              <a:t>, feed the design task. </a:t>
            </a:r>
            <a:endParaRPr lang="en-IN" dirty="0"/>
          </a:p>
        </p:txBody>
      </p:sp>
      <p:pic>
        <p:nvPicPr>
          <p:cNvPr id="4" name="Picture 3" descr="logo"/>
          <p:cNvPicPr/>
          <p:nvPr/>
        </p:nvPicPr>
        <p:blipFill>
          <a:blip r:embed="rId2" cstate="print"/>
          <a:srcRect/>
          <a:stretch>
            <a:fillRect/>
          </a:stretch>
        </p:blipFill>
        <p:spPr bwMode="auto">
          <a:xfrm>
            <a:off x="301752" y="2667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70454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US" sz="2000" dirty="0"/>
              <a:t>The data/class design transforms class models into design class realizations and the requisite data structures required to implement the software. The objects and relationships defined in the CRC diagram and the detailed data content depicted by class attributes and other notation provide the basis for the data design action. Part of class design may occur in conjunction with the design of software architecture. </a:t>
            </a:r>
            <a:endParaRPr lang="en-US" sz="2000" dirty="0" smtClean="0"/>
          </a:p>
          <a:p>
            <a:pPr algn="just"/>
            <a:r>
              <a:rPr lang="en-US" sz="2000" dirty="0"/>
              <a:t>The architectural design defines the relationship between major structural elements of the software, the architectural styles and design patterns that can be used to achieve the </a:t>
            </a:r>
            <a:r>
              <a:rPr lang="en-US" sz="2000" dirty="0" smtClean="0"/>
              <a:t>requirements </a:t>
            </a:r>
            <a:r>
              <a:rPr lang="en-US" sz="2000" dirty="0"/>
              <a:t>defined for the system, and the constraints that affect the way in which architecture can be implemented. </a:t>
            </a:r>
            <a:endParaRPr lang="en-IN" sz="2000" dirty="0"/>
          </a:p>
        </p:txBody>
      </p:sp>
      <p:pic>
        <p:nvPicPr>
          <p:cNvPr id="4" name="Picture 3" descr="logo"/>
          <p:cNvPicPr/>
          <p:nvPr/>
        </p:nvPicPr>
        <p:blipFill>
          <a:blip r:embed="rId2" cstate="print"/>
          <a:srcRect/>
          <a:stretch>
            <a:fillRect/>
          </a:stretch>
        </p:blipFill>
        <p:spPr bwMode="auto">
          <a:xfrm>
            <a:off x="301752" y="2667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397291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TotalTime>
  <Words>3002</Words>
  <Application>Microsoft Office PowerPoint</Application>
  <PresentationFormat>On-screen Show (4:3)</PresentationFormat>
  <Paragraphs>233</Paragraphs>
  <Slides>35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Algerian</vt:lpstr>
      <vt:lpstr>Arial Black</vt:lpstr>
      <vt:lpstr>Calibri</vt:lpstr>
      <vt:lpstr>Georgia</vt:lpstr>
      <vt:lpstr>Lucida Sans Unicode</vt:lpstr>
      <vt:lpstr>Times New Roman</vt:lpstr>
      <vt:lpstr>Wingdings</vt:lpstr>
      <vt:lpstr>Wingdings 2</vt:lpstr>
      <vt:lpstr>Civic</vt:lpstr>
      <vt:lpstr>Object Oriented Software Engineering</vt:lpstr>
      <vt:lpstr>Today’s Outline:</vt:lpstr>
      <vt:lpstr>What is it?</vt:lpstr>
      <vt:lpstr>Who does it? </vt:lpstr>
      <vt:lpstr>What are the steps?</vt:lpstr>
      <vt:lpstr>DESIGN WITHIN THE CONTEXT OF SOFTWARE ENGINEERING </vt:lpstr>
      <vt:lpstr>DESIGN WITHIN THE CONTEXT OF SOFTWARE ENGINEERING </vt:lpstr>
      <vt:lpstr>PowerPoint Presentation</vt:lpstr>
      <vt:lpstr>PowerPoint Presentation</vt:lpstr>
      <vt:lpstr>PowerPoint Presentation</vt:lpstr>
      <vt:lpstr>Purpose of Design</vt:lpstr>
      <vt:lpstr>From Analysis Model to  Design Model (continued)</vt:lpstr>
      <vt:lpstr>Design Quality</vt:lpstr>
      <vt:lpstr>Goals of a Good Design</vt:lpstr>
      <vt:lpstr>Design Quality Guidelines</vt:lpstr>
      <vt:lpstr>Quality Guidelines (continued)</vt:lpstr>
      <vt:lpstr>Design Concepts</vt:lpstr>
      <vt:lpstr>Design Concepts</vt:lpstr>
      <vt:lpstr>Design Concepts</vt:lpstr>
      <vt:lpstr>Design Concepts</vt:lpstr>
      <vt:lpstr>Design Concepts</vt:lpstr>
      <vt:lpstr>Design Concepts</vt:lpstr>
      <vt:lpstr>Design Concepts</vt:lpstr>
      <vt:lpstr>Design Concepts</vt:lpstr>
      <vt:lpstr>Design Concepts</vt:lpstr>
      <vt:lpstr>Design Concepts</vt:lpstr>
      <vt:lpstr>Design Concepts</vt:lpstr>
      <vt:lpstr>Design Concepts (continued)</vt:lpstr>
      <vt:lpstr>Characteristics of a Well-Formed Design Class</vt:lpstr>
      <vt:lpstr>The Design Model</vt:lpstr>
      <vt:lpstr>Dimensions of the Design Model</vt:lpstr>
      <vt:lpstr>Introduction</vt:lpstr>
      <vt:lpstr>Introduction (continued)</vt:lpstr>
      <vt:lpstr>Design Elements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241</cp:revision>
  <dcterms:created xsi:type="dcterms:W3CDTF">2021-07-03T06:55:19Z</dcterms:created>
  <dcterms:modified xsi:type="dcterms:W3CDTF">2023-04-04T14:18:25Z</dcterms:modified>
</cp:coreProperties>
</file>