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47"/>
  </p:notesMasterIdLst>
  <p:sldIdLst>
    <p:sldId id="256" r:id="rId2"/>
    <p:sldId id="258" r:id="rId3"/>
    <p:sldId id="291" r:id="rId4"/>
    <p:sldId id="292" r:id="rId5"/>
    <p:sldId id="293" r:id="rId6"/>
    <p:sldId id="294" r:id="rId7"/>
    <p:sldId id="295" r:id="rId8"/>
    <p:sldId id="297" r:id="rId9"/>
    <p:sldId id="298" r:id="rId10"/>
    <p:sldId id="296" r:id="rId11"/>
    <p:sldId id="299" r:id="rId12"/>
    <p:sldId id="300" r:id="rId13"/>
    <p:sldId id="302" r:id="rId14"/>
    <p:sldId id="303" r:id="rId15"/>
    <p:sldId id="304" r:id="rId16"/>
    <p:sldId id="305" r:id="rId17"/>
    <p:sldId id="307" r:id="rId18"/>
    <p:sldId id="308" r:id="rId19"/>
    <p:sldId id="309" r:id="rId20"/>
    <p:sldId id="310" r:id="rId21"/>
    <p:sldId id="311" r:id="rId22"/>
    <p:sldId id="312" r:id="rId23"/>
    <p:sldId id="313" r:id="rId24"/>
    <p:sldId id="314" r:id="rId25"/>
    <p:sldId id="316" r:id="rId26"/>
    <p:sldId id="317" r:id="rId27"/>
    <p:sldId id="318" r:id="rId28"/>
    <p:sldId id="319" r:id="rId29"/>
    <p:sldId id="320" r:id="rId30"/>
    <p:sldId id="321" r:id="rId31"/>
    <p:sldId id="322" r:id="rId32"/>
    <p:sldId id="324" r:id="rId33"/>
    <p:sldId id="325" r:id="rId34"/>
    <p:sldId id="326" r:id="rId35"/>
    <p:sldId id="327" r:id="rId36"/>
    <p:sldId id="328" r:id="rId37"/>
    <p:sldId id="282" r:id="rId38"/>
    <p:sldId id="283" r:id="rId39"/>
    <p:sldId id="284" r:id="rId40"/>
    <p:sldId id="285" r:id="rId41"/>
    <p:sldId id="286" r:id="rId42"/>
    <p:sldId id="288" r:id="rId43"/>
    <p:sldId id="289" r:id="rId44"/>
    <p:sldId id="290" r:id="rId45"/>
    <p:sldId id="27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10</a:t>
            </a:fld>
            <a:endParaRPr lang="en-US"/>
          </a:p>
        </p:txBody>
      </p:sp>
    </p:spTree>
    <p:extLst>
      <p:ext uri="{BB962C8B-B14F-4D97-AF65-F5344CB8AC3E}">
        <p14:creationId xmlns:p14="http://schemas.microsoft.com/office/powerpoint/2010/main" val="325348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imes New Roman" pitchFamily="18" charset="0"/>
              </a:defRPr>
            </a:lvl1pPr>
            <a:lvl2pPr marL="702756" indent="-270291" eaLnBrk="0" hangingPunct="0">
              <a:defRPr sz="2300">
                <a:solidFill>
                  <a:schemeClr val="tx1"/>
                </a:solidFill>
                <a:latin typeface="Times New Roman" pitchFamily="18" charset="0"/>
              </a:defRPr>
            </a:lvl2pPr>
            <a:lvl3pPr marL="1081164" indent="-216233" eaLnBrk="0" hangingPunct="0">
              <a:defRPr sz="2300">
                <a:solidFill>
                  <a:schemeClr val="tx1"/>
                </a:solidFill>
                <a:latin typeface="Times New Roman" pitchFamily="18" charset="0"/>
              </a:defRPr>
            </a:lvl3pPr>
            <a:lvl4pPr marL="1513629" indent="-216233" eaLnBrk="0" hangingPunct="0">
              <a:defRPr sz="2300">
                <a:solidFill>
                  <a:schemeClr val="tx1"/>
                </a:solidFill>
                <a:latin typeface="Times New Roman" pitchFamily="18" charset="0"/>
              </a:defRPr>
            </a:lvl4pPr>
            <a:lvl5pPr marL="1946095" indent="-216233" eaLnBrk="0" hangingPunct="0">
              <a:defRPr sz="2300">
                <a:solidFill>
                  <a:schemeClr val="tx1"/>
                </a:solidFill>
                <a:latin typeface="Times New Roman" pitchFamily="18" charset="0"/>
              </a:defRPr>
            </a:lvl5pPr>
            <a:lvl6pPr marL="2378560" indent="-216233" eaLnBrk="0" fontAlgn="base" hangingPunct="0">
              <a:spcBef>
                <a:spcPct val="0"/>
              </a:spcBef>
              <a:spcAft>
                <a:spcPct val="0"/>
              </a:spcAft>
              <a:defRPr sz="2300">
                <a:solidFill>
                  <a:schemeClr val="tx1"/>
                </a:solidFill>
                <a:latin typeface="Times New Roman" pitchFamily="18" charset="0"/>
              </a:defRPr>
            </a:lvl6pPr>
            <a:lvl7pPr marL="2811026" indent="-216233" eaLnBrk="0" fontAlgn="base" hangingPunct="0">
              <a:spcBef>
                <a:spcPct val="0"/>
              </a:spcBef>
              <a:spcAft>
                <a:spcPct val="0"/>
              </a:spcAft>
              <a:defRPr sz="2300">
                <a:solidFill>
                  <a:schemeClr val="tx1"/>
                </a:solidFill>
                <a:latin typeface="Times New Roman" pitchFamily="18" charset="0"/>
              </a:defRPr>
            </a:lvl7pPr>
            <a:lvl8pPr marL="3243491" indent="-216233" eaLnBrk="0" fontAlgn="base" hangingPunct="0">
              <a:spcBef>
                <a:spcPct val="0"/>
              </a:spcBef>
              <a:spcAft>
                <a:spcPct val="0"/>
              </a:spcAft>
              <a:defRPr sz="2300">
                <a:solidFill>
                  <a:schemeClr val="tx1"/>
                </a:solidFill>
                <a:latin typeface="Times New Roman" pitchFamily="18" charset="0"/>
              </a:defRPr>
            </a:lvl8pPr>
            <a:lvl9pPr marL="3675957" indent="-216233" eaLnBrk="0" fontAlgn="base" hangingPunct="0">
              <a:spcBef>
                <a:spcPct val="0"/>
              </a:spcBef>
              <a:spcAft>
                <a:spcPct val="0"/>
              </a:spcAft>
              <a:defRPr sz="2300">
                <a:solidFill>
                  <a:schemeClr val="tx1"/>
                </a:solidFill>
                <a:latin typeface="Times New Roman" pitchFamily="18" charset="0"/>
              </a:defRPr>
            </a:lvl9pPr>
          </a:lstStyle>
          <a:p>
            <a:fld id="{E57B579F-DAFD-46D3-BAFC-6DC89A1A4BB4}" type="slidenum">
              <a:rPr lang="en-US" sz="1100"/>
              <a:pPr/>
              <a:t>42</a:t>
            </a:fld>
            <a:endParaRPr lang="en-US" sz="11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8223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imes New Roman" pitchFamily="18" charset="0"/>
              </a:defRPr>
            </a:lvl1pPr>
            <a:lvl2pPr marL="702756" indent="-270291" eaLnBrk="0" hangingPunct="0">
              <a:defRPr sz="2300">
                <a:solidFill>
                  <a:schemeClr val="tx1"/>
                </a:solidFill>
                <a:latin typeface="Times New Roman" pitchFamily="18" charset="0"/>
              </a:defRPr>
            </a:lvl2pPr>
            <a:lvl3pPr marL="1081164" indent="-216233" eaLnBrk="0" hangingPunct="0">
              <a:defRPr sz="2300">
                <a:solidFill>
                  <a:schemeClr val="tx1"/>
                </a:solidFill>
                <a:latin typeface="Times New Roman" pitchFamily="18" charset="0"/>
              </a:defRPr>
            </a:lvl3pPr>
            <a:lvl4pPr marL="1513629" indent="-216233" eaLnBrk="0" hangingPunct="0">
              <a:defRPr sz="2300">
                <a:solidFill>
                  <a:schemeClr val="tx1"/>
                </a:solidFill>
                <a:latin typeface="Times New Roman" pitchFamily="18" charset="0"/>
              </a:defRPr>
            </a:lvl4pPr>
            <a:lvl5pPr marL="1946095" indent="-216233" eaLnBrk="0" hangingPunct="0">
              <a:defRPr sz="2300">
                <a:solidFill>
                  <a:schemeClr val="tx1"/>
                </a:solidFill>
                <a:latin typeface="Times New Roman" pitchFamily="18" charset="0"/>
              </a:defRPr>
            </a:lvl5pPr>
            <a:lvl6pPr marL="2378560" indent="-216233" eaLnBrk="0" fontAlgn="base" hangingPunct="0">
              <a:spcBef>
                <a:spcPct val="0"/>
              </a:spcBef>
              <a:spcAft>
                <a:spcPct val="0"/>
              </a:spcAft>
              <a:defRPr sz="2300">
                <a:solidFill>
                  <a:schemeClr val="tx1"/>
                </a:solidFill>
                <a:latin typeface="Times New Roman" pitchFamily="18" charset="0"/>
              </a:defRPr>
            </a:lvl6pPr>
            <a:lvl7pPr marL="2811026" indent="-216233" eaLnBrk="0" fontAlgn="base" hangingPunct="0">
              <a:spcBef>
                <a:spcPct val="0"/>
              </a:spcBef>
              <a:spcAft>
                <a:spcPct val="0"/>
              </a:spcAft>
              <a:defRPr sz="2300">
                <a:solidFill>
                  <a:schemeClr val="tx1"/>
                </a:solidFill>
                <a:latin typeface="Times New Roman" pitchFamily="18" charset="0"/>
              </a:defRPr>
            </a:lvl7pPr>
            <a:lvl8pPr marL="3243491" indent="-216233" eaLnBrk="0" fontAlgn="base" hangingPunct="0">
              <a:spcBef>
                <a:spcPct val="0"/>
              </a:spcBef>
              <a:spcAft>
                <a:spcPct val="0"/>
              </a:spcAft>
              <a:defRPr sz="2300">
                <a:solidFill>
                  <a:schemeClr val="tx1"/>
                </a:solidFill>
                <a:latin typeface="Times New Roman" pitchFamily="18" charset="0"/>
              </a:defRPr>
            </a:lvl8pPr>
            <a:lvl9pPr marL="3675957" indent="-216233" eaLnBrk="0" fontAlgn="base" hangingPunct="0">
              <a:spcBef>
                <a:spcPct val="0"/>
              </a:spcBef>
              <a:spcAft>
                <a:spcPct val="0"/>
              </a:spcAft>
              <a:defRPr sz="2300">
                <a:solidFill>
                  <a:schemeClr val="tx1"/>
                </a:solidFill>
                <a:latin typeface="Times New Roman" pitchFamily="18" charset="0"/>
              </a:defRPr>
            </a:lvl9pPr>
          </a:lstStyle>
          <a:p>
            <a:fld id="{A6E5387F-DD98-4859-98CD-5320760A6B43}" type="slidenum">
              <a:rPr lang="en-US" sz="1100"/>
              <a:pPr/>
              <a:t>43</a:t>
            </a:fld>
            <a:endParaRPr lang="en-US" sz="11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3128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imes New Roman" pitchFamily="18" charset="0"/>
              </a:defRPr>
            </a:lvl1pPr>
            <a:lvl2pPr marL="702756" indent="-270291" eaLnBrk="0" hangingPunct="0">
              <a:defRPr sz="2300">
                <a:solidFill>
                  <a:schemeClr val="tx1"/>
                </a:solidFill>
                <a:latin typeface="Times New Roman" pitchFamily="18" charset="0"/>
              </a:defRPr>
            </a:lvl2pPr>
            <a:lvl3pPr marL="1081164" indent="-216233" eaLnBrk="0" hangingPunct="0">
              <a:defRPr sz="2300">
                <a:solidFill>
                  <a:schemeClr val="tx1"/>
                </a:solidFill>
                <a:latin typeface="Times New Roman" pitchFamily="18" charset="0"/>
              </a:defRPr>
            </a:lvl3pPr>
            <a:lvl4pPr marL="1513629" indent="-216233" eaLnBrk="0" hangingPunct="0">
              <a:defRPr sz="2300">
                <a:solidFill>
                  <a:schemeClr val="tx1"/>
                </a:solidFill>
                <a:latin typeface="Times New Roman" pitchFamily="18" charset="0"/>
              </a:defRPr>
            </a:lvl4pPr>
            <a:lvl5pPr marL="1946095" indent="-216233" eaLnBrk="0" hangingPunct="0">
              <a:defRPr sz="2300">
                <a:solidFill>
                  <a:schemeClr val="tx1"/>
                </a:solidFill>
                <a:latin typeface="Times New Roman" pitchFamily="18" charset="0"/>
              </a:defRPr>
            </a:lvl5pPr>
            <a:lvl6pPr marL="2378560" indent="-216233" eaLnBrk="0" fontAlgn="base" hangingPunct="0">
              <a:spcBef>
                <a:spcPct val="0"/>
              </a:spcBef>
              <a:spcAft>
                <a:spcPct val="0"/>
              </a:spcAft>
              <a:defRPr sz="2300">
                <a:solidFill>
                  <a:schemeClr val="tx1"/>
                </a:solidFill>
                <a:latin typeface="Times New Roman" pitchFamily="18" charset="0"/>
              </a:defRPr>
            </a:lvl6pPr>
            <a:lvl7pPr marL="2811026" indent="-216233" eaLnBrk="0" fontAlgn="base" hangingPunct="0">
              <a:spcBef>
                <a:spcPct val="0"/>
              </a:spcBef>
              <a:spcAft>
                <a:spcPct val="0"/>
              </a:spcAft>
              <a:defRPr sz="2300">
                <a:solidFill>
                  <a:schemeClr val="tx1"/>
                </a:solidFill>
                <a:latin typeface="Times New Roman" pitchFamily="18" charset="0"/>
              </a:defRPr>
            </a:lvl7pPr>
            <a:lvl8pPr marL="3243491" indent="-216233" eaLnBrk="0" fontAlgn="base" hangingPunct="0">
              <a:spcBef>
                <a:spcPct val="0"/>
              </a:spcBef>
              <a:spcAft>
                <a:spcPct val="0"/>
              </a:spcAft>
              <a:defRPr sz="2300">
                <a:solidFill>
                  <a:schemeClr val="tx1"/>
                </a:solidFill>
                <a:latin typeface="Times New Roman" pitchFamily="18" charset="0"/>
              </a:defRPr>
            </a:lvl8pPr>
            <a:lvl9pPr marL="3675957" indent="-216233" eaLnBrk="0" fontAlgn="base" hangingPunct="0">
              <a:spcBef>
                <a:spcPct val="0"/>
              </a:spcBef>
              <a:spcAft>
                <a:spcPct val="0"/>
              </a:spcAft>
              <a:defRPr sz="2300">
                <a:solidFill>
                  <a:schemeClr val="tx1"/>
                </a:solidFill>
                <a:latin typeface="Times New Roman" pitchFamily="18" charset="0"/>
              </a:defRPr>
            </a:lvl9pPr>
          </a:lstStyle>
          <a:p>
            <a:fld id="{FFE579FA-D6DC-47A1-90E2-AB49AB237020}" type="slidenum">
              <a:rPr lang="en-US" sz="1100"/>
              <a:pPr/>
              <a:t>44</a:t>
            </a:fld>
            <a:endParaRPr lang="en-US" sz="11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08740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EA70E8E-A8BF-4C57-A699-76CD2A991537}" type="datetime1">
              <a:rPr lang="en-US" smtClean="0"/>
              <a:t>2/18/2023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98F10E-412B-4B45-A4DC-AF0EEA972200}"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0CEF2-5A2B-44BF-A98A-729B08767282}"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FD5A31-1565-4886-B8FC-1A73AE4DEFFC}"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303210C-1FD1-4E35-B674-AFF12E5AED53}" type="datetime1">
              <a:rPr lang="en-US" smtClean="0"/>
              <a:t>2/18/2023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C35F293-DE8C-49C2-8417-D539928762C2}" type="datetime1">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EF91F3F-ECA8-4879-8A00-1D835E77307C}" type="datetime1">
              <a:rPr lang="en-US" smtClean="0"/>
              <a:t>2/18/2023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1DF3A22-B997-4ECE-9818-C54BB515157C}" type="datetime1">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A7A3FC1-8B0D-4DAF-BAB7-90BA9D79B2E7}" type="datetime1">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CCB4BA0-FF0D-4385-93B2-A1CFFD7DE27C}" type="datetime1">
              <a:rPr lang="en-US" smtClean="0"/>
              <a:t>2/18/2023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897A1B0-49E6-4D37-BF8D-D7764AF6639C}" type="datetime1">
              <a:rPr lang="en-US" smtClean="0"/>
              <a:t>2/18/2023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C28A943-D8E0-4C8B-BCB0-9F5120F414B7}" type="datetime1">
              <a:rPr lang="en-US" smtClean="0"/>
              <a:t>2/18/2023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smtClean="0">
                <a:latin typeface="Times New Roman" pitchFamily="18" charset="0"/>
                <a:cs typeface="Times New Roman" pitchFamily="18" charset="0"/>
              </a:rPr>
              <a:t>UML</a:t>
            </a:r>
          </a:p>
          <a:p>
            <a:r>
              <a:rPr lang="en-US" sz="4800" dirty="0" smtClean="0">
                <a:latin typeface="Times New Roman" pitchFamily="18" charset="0"/>
                <a:cs typeface="Times New Roman" pitchFamily="18" charset="0"/>
              </a:rPr>
              <a:t>Lecture </a:t>
            </a:r>
            <a:r>
              <a:rPr lang="en-US" sz="4800" dirty="0">
                <a:latin typeface="Times New Roman" pitchFamily="18" charset="0"/>
                <a:cs typeface="Times New Roman" pitchFamily="18" charset="0"/>
              </a:rPr>
              <a:t>1</a:t>
            </a: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304800"/>
            <a:ext cx="8534400" cy="758952"/>
          </a:xfrm>
        </p:spPr>
        <p:txBody>
          <a:bodyPr>
            <a:normAutofit fontScale="90000"/>
          </a:bodyPr>
          <a:lstStyle/>
          <a:p>
            <a:r>
              <a:rPr lang="en-US" dirty="0"/>
              <a:t>The Object Management Group gives the formal definition of the UML as </a:t>
            </a:r>
            <a:endParaRPr lang="en-IN" dirty="0"/>
          </a:p>
        </p:txBody>
      </p:sp>
      <p:sp>
        <p:nvSpPr>
          <p:cNvPr id="3" name="Content Placeholder 2"/>
          <p:cNvSpPr>
            <a:spLocks noGrp="1"/>
          </p:cNvSpPr>
          <p:nvPr>
            <p:ph sz="quarter"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 UML is a graphical language for specifying, visualizing, constructing and documenting the artifacts of the software system.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solidFill>
                  <a:srgbClr val="00B050"/>
                </a:solidFill>
                <a:latin typeface="Times New Roman" panose="02020603050405020304" pitchFamily="18" charset="0"/>
                <a:cs typeface="Times New Roman" panose="02020603050405020304" pitchFamily="18" charset="0"/>
              </a:rPr>
              <a:t>Specifying </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UML provides the means to model precisely, unambiguously and completely the system in </a:t>
            </a:r>
            <a:r>
              <a:rPr lang="en-US" sz="2400" dirty="0" smtClean="0">
                <a:latin typeface="Times New Roman" panose="02020603050405020304" pitchFamily="18" charset="0"/>
                <a:cs typeface="Times New Roman" panose="02020603050405020304" pitchFamily="18" charset="0"/>
              </a:rPr>
              <a:t>question.</a:t>
            </a:r>
          </a:p>
          <a:p>
            <a:pPr algn="just"/>
            <a:r>
              <a:rPr lang="en-US" sz="2400" dirty="0" smtClean="0">
                <a:solidFill>
                  <a:srgbClr val="00B050"/>
                </a:solidFill>
                <a:latin typeface="Times New Roman" panose="02020603050405020304" pitchFamily="18" charset="0"/>
                <a:cs typeface="Times New Roman" panose="02020603050405020304" pitchFamily="18" charset="0"/>
              </a:rPr>
              <a:t>Visualizing </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UML provides graphical notation which articulates and ambiguously communicates the overall view of the </a:t>
            </a:r>
            <a:r>
              <a:rPr lang="en-US" sz="2400" dirty="0" smtClean="0">
                <a:latin typeface="Times New Roman" panose="02020603050405020304" pitchFamily="18" charset="0"/>
                <a:cs typeface="Times New Roman" panose="02020603050405020304" pitchFamily="18" charset="0"/>
              </a:rPr>
              <a:t>system.</a:t>
            </a:r>
          </a:p>
          <a:p>
            <a:pPr algn="just"/>
            <a:r>
              <a:rPr lang="en-US" sz="2400" dirty="0" smtClean="0">
                <a:solidFill>
                  <a:srgbClr val="00B050"/>
                </a:solidFill>
                <a:latin typeface="Times New Roman" panose="02020603050405020304" pitchFamily="18" charset="0"/>
                <a:cs typeface="Times New Roman" panose="02020603050405020304" pitchFamily="18" charset="0"/>
              </a:rPr>
              <a:t>Constructing </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UML provides the ‘design’ dimension to the models built. These are language independent and can be implemented in any programming language.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solidFill>
                  <a:srgbClr val="00B050"/>
                </a:solidFill>
                <a:latin typeface="Times New Roman" panose="02020603050405020304" pitchFamily="18" charset="0"/>
                <a:cs typeface="Times New Roman" panose="02020603050405020304" pitchFamily="18" charset="0"/>
              </a:rPr>
              <a:t>Documenting </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every software project involves a lot of documentation from the inception phase to the deliverables.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328691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sz="3600" b="1" dirty="0">
                <a:latin typeface="Times New Roman" pitchFamily="18" charset="0"/>
                <a:cs typeface="Times New Roman" pitchFamily="18" charset="0"/>
              </a:rPr>
              <a:t>Goals of UML</a:t>
            </a:r>
            <a:br>
              <a:rPr lang="en-US" sz="3600" b="1"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p:txBody>
          <a:bodyPr>
            <a:noAutofit/>
          </a:bodyPr>
          <a:lstStyle/>
          <a:p>
            <a:pPr algn="just"/>
            <a:r>
              <a:rPr lang="en-US" sz="2400" dirty="0" smtClean="0">
                <a:latin typeface="Times New Roman" pitchFamily="18" charset="0"/>
                <a:cs typeface="Times New Roman" pitchFamily="18" charset="0"/>
              </a:rPr>
              <a:t>Since </a:t>
            </a:r>
            <a:r>
              <a:rPr lang="en-US" sz="2400" dirty="0">
                <a:latin typeface="Times New Roman" pitchFamily="18" charset="0"/>
                <a:cs typeface="Times New Roman" pitchFamily="18" charset="0"/>
              </a:rPr>
              <a:t>it is a general-purpose modeling language, it can be utilized by all the modelers.</a:t>
            </a:r>
          </a:p>
          <a:p>
            <a:pPr algn="just"/>
            <a:r>
              <a:rPr lang="en-US" sz="2400" dirty="0">
                <a:latin typeface="Times New Roman" pitchFamily="18" charset="0"/>
                <a:cs typeface="Times New Roman" pitchFamily="18" charset="0"/>
              </a:rPr>
              <a:t>UML came into existence after the introduction of object-oriented concepts to systemize and consolidate the object-oriented development, due to the absence of standard methods at that time.</a:t>
            </a:r>
          </a:p>
          <a:p>
            <a:pPr algn="just"/>
            <a:r>
              <a:rPr lang="en-US" sz="2400" dirty="0">
                <a:latin typeface="Times New Roman" pitchFamily="18" charset="0"/>
                <a:cs typeface="Times New Roman" pitchFamily="18" charset="0"/>
              </a:rPr>
              <a:t>The UML diagrams are made for business users, developers, ordinary people, or anyone who is looking forward to understand the system, such that the system can be software or non-software.</a:t>
            </a:r>
          </a:p>
          <a:p>
            <a:pPr algn="just"/>
            <a:r>
              <a:rPr lang="en-US" sz="2400" dirty="0">
                <a:latin typeface="Times New Roman" pitchFamily="18" charset="0"/>
                <a:cs typeface="Times New Roman" pitchFamily="18" charset="0"/>
              </a:rPr>
              <a:t>Thus it can be concluded that the UML is a simple modeling approach that is used to model all the practical systems.</a:t>
            </a:r>
          </a:p>
          <a:p>
            <a:pPr marL="0" indent="0" algn="just">
              <a:buNone/>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4042947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758952"/>
          </a:xfrm>
        </p:spPr>
        <p:txBody>
          <a:bodyPr>
            <a:normAutofit fontScale="90000"/>
          </a:bodyPr>
          <a:lstStyle/>
          <a:p>
            <a:r>
              <a:rPr lang="en-US" dirty="0"/>
              <a:t>Characteristics of UML</a:t>
            </a:r>
            <a:br>
              <a:rPr lang="en-US" dirty="0"/>
            </a:br>
            <a:endParaRPr lang="en-US" dirty="0"/>
          </a:p>
        </p:txBody>
      </p:sp>
      <p:sp>
        <p:nvSpPr>
          <p:cNvPr id="3" name="Content Placeholder 2"/>
          <p:cNvSpPr>
            <a:spLocks noGrp="1"/>
          </p:cNvSpPr>
          <p:nvPr>
            <p:ph sz="quarter" idx="1"/>
          </p:nvPr>
        </p:nvSpPr>
        <p:spPr/>
        <p:txBody>
          <a:bodyPr/>
          <a:lstStyle/>
          <a:p>
            <a:pPr marL="0" indent="0" algn="just">
              <a:buNone/>
            </a:pPr>
            <a:r>
              <a:rPr lang="en-US" dirty="0">
                <a:latin typeface="Times New Roman" pitchFamily="18" charset="0"/>
                <a:cs typeface="Times New Roman" pitchFamily="18" charset="0"/>
              </a:rPr>
              <a:t>The UML has the following features:</a:t>
            </a:r>
          </a:p>
          <a:p>
            <a:pPr algn="just"/>
            <a:r>
              <a:rPr lang="en-US" dirty="0">
                <a:latin typeface="Times New Roman" pitchFamily="18" charset="0"/>
                <a:cs typeface="Times New Roman" pitchFamily="18" charset="0"/>
              </a:rPr>
              <a:t>It is a generalized modeling language.</a:t>
            </a:r>
          </a:p>
          <a:p>
            <a:pPr algn="just"/>
            <a:r>
              <a:rPr lang="en-US" dirty="0">
                <a:latin typeface="Times New Roman" pitchFamily="18" charset="0"/>
                <a:cs typeface="Times New Roman" pitchFamily="18" charset="0"/>
              </a:rPr>
              <a:t>It is distinct from other programming languages like C++, Python, etc.</a:t>
            </a:r>
          </a:p>
          <a:p>
            <a:pPr algn="just"/>
            <a:r>
              <a:rPr lang="en-US" dirty="0">
                <a:latin typeface="Times New Roman" pitchFamily="18" charset="0"/>
                <a:cs typeface="Times New Roman" pitchFamily="18" charset="0"/>
              </a:rPr>
              <a:t>It is interrelated to object-oriented analysis and design.</a:t>
            </a:r>
          </a:p>
          <a:p>
            <a:pPr algn="just"/>
            <a:r>
              <a:rPr lang="en-US" dirty="0">
                <a:latin typeface="Times New Roman" pitchFamily="18" charset="0"/>
                <a:cs typeface="Times New Roman" pitchFamily="18" charset="0"/>
              </a:rPr>
              <a:t>It is used to visualize the workflow of the system.</a:t>
            </a:r>
          </a:p>
          <a:p>
            <a:pPr algn="just"/>
            <a:r>
              <a:rPr lang="en-US" dirty="0">
                <a:latin typeface="Times New Roman" pitchFamily="18" charset="0"/>
                <a:cs typeface="Times New Roman" pitchFamily="18" charset="0"/>
              </a:rPr>
              <a:t>It is a pictorial language, used to generate powerful modeling artifacts.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2169592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UML</a:t>
            </a:r>
          </a:p>
        </p:txBody>
      </p:sp>
      <p:sp>
        <p:nvSpPr>
          <p:cNvPr id="3" name="Slide Number Placeholder 2"/>
          <p:cNvSpPr>
            <a:spLocks noGrp="1"/>
          </p:cNvSpPr>
          <p:nvPr>
            <p:ph type="sldNum" sz="quarter" idx="12"/>
          </p:nvPr>
        </p:nvSpPr>
        <p:spPr/>
        <p:txBody>
          <a:bodyPr/>
          <a:lstStyle/>
          <a:p>
            <a:fld id="{6F62C5EA-EA67-4941-8B1A-2C577999F963}" type="slidenum">
              <a:rPr lang="en-US" smtClean="0"/>
              <a:t>13</a:t>
            </a:fld>
            <a:endParaRPr lang="en-US"/>
          </a:p>
        </p:txBody>
      </p:sp>
      <p:sp>
        <p:nvSpPr>
          <p:cNvPr id="4" name="Content Placeholder 3"/>
          <p:cNvSpPr>
            <a:spLocks noGrp="1"/>
          </p:cNvSpPr>
          <p:nvPr>
            <p:ph sz="quarter" idx="1"/>
          </p:nvPr>
        </p:nvSpPr>
        <p:spPr>
          <a:xfrm>
            <a:off x="109728" y="1247034"/>
            <a:ext cx="8958072" cy="5153766"/>
          </a:xfrm>
        </p:spPr>
        <p:txBody>
          <a:bodyPr>
            <a:noAutofit/>
          </a:bodyPr>
          <a:lstStyle/>
          <a:p>
            <a:r>
              <a:rPr lang="en-US" sz="2400" dirty="0">
                <a:latin typeface="Times New Roman" panose="02020603050405020304" pitchFamily="18" charset="0"/>
                <a:cs typeface="Times New Roman" panose="02020603050405020304" pitchFamily="18" charset="0"/>
              </a:rPr>
              <a:t>The UML has the following features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Syntax </a:t>
            </a:r>
            <a:r>
              <a:rPr lang="en-US" sz="2400" b="1" dirty="0">
                <a:latin typeface="Times New Roman" panose="02020603050405020304" pitchFamily="18" charset="0"/>
                <a:cs typeface="Times New Roman" panose="02020603050405020304" pitchFamily="18" charset="0"/>
              </a:rPr>
              <a:t>only – </a:t>
            </a:r>
            <a:r>
              <a:rPr lang="en-US" sz="2400" dirty="0">
                <a:latin typeface="Times New Roman" panose="02020603050405020304" pitchFamily="18" charset="0"/>
                <a:cs typeface="Times New Roman" panose="02020603050405020304" pitchFamily="18" charset="0"/>
              </a:rPr>
              <a:t>the UML is a language. It tells what model elements are available with different diagrams and how to use them. </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Comprehensive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can be used to model anything even though the modeling syntax aimed primarily at creating models of software-based systems. </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13 </a:t>
            </a:r>
            <a:r>
              <a:rPr lang="en-US" sz="2400" b="1" dirty="0">
                <a:latin typeface="Times New Roman" panose="02020603050405020304" pitchFamily="18" charset="0"/>
                <a:cs typeface="Times New Roman" panose="02020603050405020304" pitchFamily="18" charset="0"/>
              </a:rPr>
              <a:t>diagrams – </a:t>
            </a:r>
            <a:r>
              <a:rPr lang="en-US" sz="2400" dirty="0">
                <a:latin typeface="Times New Roman" panose="02020603050405020304" pitchFamily="18" charset="0"/>
                <a:cs typeface="Times New Roman" panose="02020603050405020304" pitchFamily="18" charset="0"/>
              </a:rPr>
              <a:t>there are 13 different diagrams provided which help model different perspectives of the system. It is not necessary to use all of them in practice but they are there to be used</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Language-independent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has no bindings to any high-level language. The tool which will be used can do the necessary bindings with the chosen language. The same set of models can be used to develop systems in several languages.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928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UML</a:t>
            </a:r>
          </a:p>
        </p:txBody>
      </p:sp>
      <p:sp>
        <p:nvSpPr>
          <p:cNvPr id="3" name="Slide Number Placeholder 2"/>
          <p:cNvSpPr>
            <a:spLocks noGrp="1"/>
          </p:cNvSpPr>
          <p:nvPr>
            <p:ph type="sldNum" sz="quarter" idx="12"/>
          </p:nvPr>
        </p:nvSpPr>
        <p:spPr/>
        <p:txBody>
          <a:bodyPr/>
          <a:lstStyle/>
          <a:p>
            <a:fld id="{6F62C5EA-EA67-4941-8B1A-2C577999F963}" type="slidenum">
              <a:rPr lang="en-US" smtClean="0"/>
              <a:t>14</a:t>
            </a:fld>
            <a:endParaRPr lang="en-US"/>
          </a:p>
        </p:txBody>
      </p:sp>
      <p:sp>
        <p:nvSpPr>
          <p:cNvPr id="4" name="Content Placeholder 3"/>
          <p:cNvSpPr>
            <a:spLocks noGrp="1"/>
          </p:cNvSpPr>
          <p:nvPr>
            <p:ph sz="quarter" idx="1"/>
          </p:nvPr>
        </p:nvSpPr>
        <p:spPr/>
        <p:txBody>
          <a:bodyPr>
            <a:normAutofit lnSpcReduction="10000"/>
          </a:bodyPr>
          <a:lstStyle/>
          <a:p>
            <a:r>
              <a:rPr lang="en-US" b="1" dirty="0"/>
              <a:t>Process independent – </a:t>
            </a:r>
            <a:r>
              <a:rPr lang="en-US" dirty="0"/>
              <a:t>it has no binding with the process by which the models are created. Any process can be used for creating models. </a:t>
            </a:r>
            <a:endParaRPr lang="en-US" dirty="0" smtClean="0"/>
          </a:p>
          <a:p>
            <a:r>
              <a:rPr lang="en-US" b="1" dirty="0" smtClean="0"/>
              <a:t>Tool-independent </a:t>
            </a:r>
            <a:r>
              <a:rPr lang="en-US" b="1" dirty="0"/>
              <a:t>– </a:t>
            </a:r>
            <a:r>
              <a:rPr lang="en-US" dirty="0"/>
              <a:t>there are restrictions on the vendors who provide the tools for drawing UML diagrams. Each vendor can do value addition to the visual modeling of the diagrams. </a:t>
            </a:r>
            <a:endParaRPr lang="en-US" dirty="0" smtClean="0"/>
          </a:p>
          <a:p>
            <a:r>
              <a:rPr lang="en-US" b="1" dirty="0" smtClean="0"/>
              <a:t>Well </a:t>
            </a:r>
            <a:r>
              <a:rPr lang="en-US" b="1" dirty="0"/>
              <a:t>documented – </a:t>
            </a:r>
            <a:r>
              <a:rPr lang="en-US" dirty="0"/>
              <a:t>the documentation for UML diagrams is available. The UML notation guide is readily available which gives the details of the notation used as well as example using the notation.</a:t>
            </a:r>
            <a:endParaRPr lang="en-IN" dirty="0"/>
          </a:p>
        </p:txBody>
      </p:sp>
    </p:spTree>
    <p:extLst>
      <p:ext uri="{BB962C8B-B14F-4D97-AF65-F5344CB8AC3E}">
        <p14:creationId xmlns:p14="http://schemas.microsoft.com/office/powerpoint/2010/main" val="2894010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UML</a:t>
            </a:r>
          </a:p>
        </p:txBody>
      </p:sp>
      <p:sp>
        <p:nvSpPr>
          <p:cNvPr id="3" name="Slide Number Placeholder 2"/>
          <p:cNvSpPr>
            <a:spLocks noGrp="1"/>
          </p:cNvSpPr>
          <p:nvPr>
            <p:ph type="sldNum" sz="quarter" idx="12"/>
          </p:nvPr>
        </p:nvSpPr>
        <p:spPr/>
        <p:txBody>
          <a:bodyPr/>
          <a:lstStyle/>
          <a:p>
            <a:fld id="{6F62C5EA-EA67-4941-8B1A-2C577999F963}" type="slidenum">
              <a:rPr lang="en-US" smtClean="0"/>
              <a:t>15</a:t>
            </a:fld>
            <a:endParaRPr lang="en-US"/>
          </a:p>
        </p:txBody>
      </p:sp>
      <p:sp>
        <p:nvSpPr>
          <p:cNvPr id="4" name="Content Placeholder 3"/>
          <p:cNvSpPr>
            <a:spLocks noGrp="1"/>
          </p:cNvSpPr>
          <p:nvPr>
            <p:ph sz="quarter" idx="1"/>
          </p:nvPr>
        </p:nvSpPr>
        <p:spPr/>
        <p:txBody>
          <a:bodyPr>
            <a:normAutofit/>
          </a:bodyPr>
          <a:lstStyle/>
          <a:p>
            <a:pPr algn="just"/>
            <a:r>
              <a:rPr lang="en-US" sz="3200" dirty="0">
                <a:solidFill>
                  <a:srgbClr val="00B050"/>
                </a:solidFill>
                <a:latin typeface="Times New Roman" panose="02020603050405020304" pitchFamily="18" charset="0"/>
                <a:cs typeface="Times New Roman" panose="02020603050405020304" pitchFamily="18" charset="0"/>
              </a:rPr>
              <a:t>The UML is a modeling language </a:t>
            </a:r>
            <a:r>
              <a:rPr lang="en-US" sz="3200" dirty="0">
                <a:latin typeface="Times New Roman" panose="02020603050405020304" pitchFamily="18" charset="0"/>
                <a:cs typeface="Times New Roman" panose="02020603050405020304" pitchFamily="18" charset="0"/>
              </a:rPr>
              <a:t>and not a notation system. Since it is a language it has predefined structure as well as a repository for the different notations used in it. In English language, when a sentence is written, it has a fixed structure. “I have a book” cannot be written as “</a:t>
            </a:r>
            <a:r>
              <a:rPr lang="en-US" sz="3200" dirty="0">
                <a:solidFill>
                  <a:srgbClr val="00B0F0"/>
                </a:solidFill>
                <a:latin typeface="Times New Roman" panose="02020603050405020304" pitchFamily="18" charset="0"/>
                <a:cs typeface="Times New Roman" panose="02020603050405020304" pitchFamily="18" charset="0"/>
              </a:rPr>
              <a:t>A book have I</a:t>
            </a:r>
            <a:r>
              <a:rPr lang="en-US" sz="3200" dirty="0">
                <a:latin typeface="Times New Roman" panose="02020603050405020304" pitchFamily="18" charset="0"/>
                <a:cs typeface="Times New Roman" panose="02020603050405020304" pitchFamily="18" charset="0"/>
              </a:rPr>
              <a:t>” or “</a:t>
            </a:r>
            <a:r>
              <a:rPr lang="en-US" sz="3200" dirty="0">
                <a:solidFill>
                  <a:schemeClr val="accent1">
                    <a:lumMod val="75000"/>
                  </a:schemeClr>
                </a:solidFill>
                <a:latin typeface="Times New Roman" panose="02020603050405020304" pitchFamily="18" charset="0"/>
                <a:cs typeface="Times New Roman" panose="02020603050405020304" pitchFamily="18" charset="0"/>
              </a:rPr>
              <a:t>Have a book I</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640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UML IS NOT</a:t>
            </a:r>
          </a:p>
        </p:txBody>
      </p:sp>
      <p:sp>
        <p:nvSpPr>
          <p:cNvPr id="3" name="Slide Number Placeholder 2"/>
          <p:cNvSpPr>
            <a:spLocks noGrp="1"/>
          </p:cNvSpPr>
          <p:nvPr>
            <p:ph type="sldNum" sz="quarter" idx="12"/>
          </p:nvPr>
        </p:nvSpPr>
        <p:spPr/>
        <p:txBody>
          <a:bodyPr/>
          <a:lstStyle/>
          <a:p>
            <a:fld id="{6F62C5EA-EA67-4941-8B1A-2C577999F963}" type="slidenum">
              <a:rPr lang="en-US" smtClean="0"/>
              <a:t>16</a:t>
            </a:fld>
            <a:endParaRPr lang="en-US"/>
          </a:p>
        </p:txBody>
      </p:sp>
      <p:sp>
        <p:nvSpPr>
          <p:cNvPr id="4" name="Content Placeholder 3"/>
          <p:cNvSpPr>
            <a:spLocks noGrp="1"/>
          </p:cNvSpPr>
          <p:nvPr>
            <p:ph sz="quarter" idx="1"/>
          </p:nvPr>
        </p:nvSpPr>
        <p:spPr>
          <a:xfrm>
            <a:off x="295838" y="1247034"/>
            <a:ext cx="8503920" cy="4572000"/>
          </a:xfrm>
        </p:spPr>
        <p:txBody>
          <a:bodyPr>
            <a:noAutofit/>
          </a:bodyPr>
          <a:lstStyle/>
          <a:p>
            <a:pPr algn="just"/>
            <a:r>
              <a:rPr lang="en-US" sz="2200" b="1" i="1" dirty="0">
                <a:solidFill>
                  <a:srgbClr val="0070C0"/>
                </a:solidFill>
                <a:latin typeface="Times New Roman" panose="02020603050405020304" pitchFamily="18" charset="0"/>
                <a:cs typeface="Times New Roman" panose="02020603050405020304" pitchFamily="18" charset="0"/>
              </a:rPr>
              <a:t>UML is not a notation, but it is a language. </a:t>
            </a:r>
            <a:endParaRPr lang="en-US" sz="2200" b="1" i="1" dirty="0" smtClean="0">
              <a:solidFill>
                <a:srgbClr val="0070C0"/>
              </a:solidFill>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UML is not owned by anyone. It is open to be used by anyone who wishes to use it. It is not proprietary.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UML is not process or a method. UML encourages the use of object-oriented techniques and iterative software development lifecycles.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UML is not difficult. It is large, but one need not know it entirely. Also there is no need to use or understand every small thing in it</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UML is not time consuming. If properly used, use of UML cuts down the development costs. At the same time it gives the advantage of easy understanding and communication, increased productivity and better quality.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UML is not limited. It is flexible enough to allow newer vocabulary (concepts, words and terms), properties (additional information about the words) and semantics (language rules) which are required for a specific domain.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236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2. Review </a:t>
            </a:r>
            <a:r>
              <a:rPr lang="en-IN" b="1" dirty="0"/>
              <a:t>of Object Orientation </a:t>
            </a:r>
          </a:p>
        </p:txBody>
      </p:sp>
      <p:sp>
        <p:nvSpPr>
          <p:cNvPr id="3" name="Slide Number Placeholder 2"/>
          <p:cNvSpPr>
            <a:spLocks noGrp="1"/>
          </p:cNvSpPr>
          <p:nvPr>
            <p:ph type="sldNum" sz="quarter" idx="12"/>
          </p:nvPr>
        </p:nvSpPr>
        <p:spPr/>
        <p:txBody>
          <a:bodyPr/>
          <a:lstStyle/>
          <a:p>
            <a:fld id="{6F62C5EA-EA67-4941-8B1A-2C577999F963}" type="slidenum">
              <a:rPr lang="en-US" smtClean="0"/>
              <a:t>17</a:t>
            </a:fld>
            <a:endParaRPr lang="en-US"/>
          </a:p>
        </p:txBody>
      </p:sp>
      <p:sp>
        <p:nvSpPr>
          <p:cNvPr id="4" name="Content Placeholder 3"/>
          <p:cNvSpPr>
            <a:spLocks noGrp="1"/>
          </p:cNvSpPr>
          <p:nvPr>
            <p:ph sz="quarter" idx="1"/>
          </p:nvPr>
        </p:nvSpPr>
        <p:spPr/>
        <p:txBody>
          <a:bodyPr>
            <a:normAutofit fontScale="92500" lnSpcReduction="20000"/>
          </a:bodyPr>
          <a:lstStyle/>
          <a:p>
            <a:r>
              <a:rPr lang="en-IN" dirty="0"/>
              <a:t>2.0 Objectives </a:t>
            </a:r>
            <a:endParaRPr lang="en-IN" dirty="0" smtClean="0"/>
          </a:p>
          <a:p>
            <a:r>
              <a:rPr lang="en-IN" dirty="0" smtClean="0"/>
              <a:t>2.1 </a:t>
            </a:r>
            <a:r>
              <a:rPr lang="en-IN" dirty="0"/>
              <a:t>Introduction </a:t>
            </a:r>
            <a:endParaRPr lang="en-IN" dirty="0" smtClean="0"/>
          </a:p>
          <a:p>
            <a:r>
              <a:rPr lang="en-IN" dirty="0" smtClean="0"/>
              <a:t>2.2 </a:t>
            </a:r>
            <a:r>
              <a:rPr lang="en-IN" dirty="0"/>
              <a:t>Object </a:t>
            </a:r>
            <a:endParaRPr lang="en-IN" dirty="0" smtClean="0"/>
          </a:p>
          <a:p>
            <a:r>
              <a:rPr lang="en-IN" dirty="0" smtClean="0"/>
              <a:t>2.3 </a:t>
            </a:r>
            <a:r>
              <a:rPr lang="en-IN" dirty="0"/>
              <a:t>Class </a:t>
            </a:r>
            <a:endParaRPr lang="en-IN" dirty="0" smtClean="0"/>
          </a:p>
          <a:p>
            <a:r>
              <a:rPr lang="en-IN" dirty="0" smtClean="0"/>
              <a:t>2.4 </a:t>
            </a:r>
            <a:r>
              <a:rPr lang="en-IN" dirty="0"/>
              <a:t>Encapsulation </a:t>
            </a:r>
            <a:endParaRPr lang="en-IN" dirty="0" smtClean="0"/>
          </a:p>
          <a:p>
            <a:r>
              <a:rPr lang="en-IN" dirty="0" smtClean="0"/>
              <a:t>2.5 </a:t>
            </a:r>
            <a:r>
              <a:rPr lang="en-IN" dirty="0"/>
              <a:t>Abstraction </a:t>
            </a:r>
            <a:endParaRPr lang="en-IN" dirty="0" smtClean="0"/>
          </a:p>
          <a:p>
            <a:r>
              <a:rPr lang="en-IN" dirty="0" smtClean="0"/>
              <a:t>2.6 </a:t>
            </a:r>
            <a:r>
              <a:rPr lang="en-IN" dirty="0"/>
              <a:t>Inheritance </a:t>
            </a:r>
            <a:endParaRPr lang="en-IN" dirty="0" smtClean="0"/>
          </a:p>
          <a:p>
            <a:r>
              <a:rPr lang="en-IN" dirty="0" smtClean="0"/>
              <a:t>2.7 </a:t>
            </a:r>
            <a:r>
              <a:rPr lang="en-IN" dirty="0"/>
              <a:t>Polymorphism </a:t>
            </a:r>
            <a:endParaRPr lang="en-IN" dirty="0" smtClean="0"/>
          </a:p>
          <a:p>
            <a:pPr lvl="1"/>
            <a:r>
              <a:rPr lang="en-IN" dirty="0" smtClean="0"/>
              <a:t>2.7.1 </a:t>
            </a:r>
            <a:r>
              <a:rPr lang="en-IN" dirty="0"/>
              <a:t>Function Polymorphism </a:t>
            </a:r>
            <a:endParaRPr lang="en-IN" dirty="0" smtClean="0"/>
          </a:p>
          <a:p>
            <a:pPr lvl="1"/>
            <a:r>
              <a:rPr lang="en-IN" dirty="0" smtClean="0"/>
              <a:t>2.7.2 </a:t>
            </a:r>
            <a:r>
              <a:rPr lang="en-IN" dirty="0"/>
              <a:t>Operator Polymorphism </a:t>
            </a:r>
            <a:endParaRPr lang="en-IN" dirty="0" smtClean="0"/>
          </a:p>
          <a:p>
            <a:r>
              <a:rPr lang="en-IN" dirty="0" smtClean="0"/>
              <a:t>2.8 </a:t>
            </a:r>
            <a:r>
              <a:rPr lang="en-IN" dirty="0"/>
              <a:t>Message Passing </a:t>
            </a:r>
            <a:endParaRPr lang="en-IN" dirty="0" smtClean="0"/>
          </a:p>
          <a:p>
            <a:r>
              <a:rPr lang="en-IN" dirty="0" smtClean="0"/>
              <a:t>2.9 </a:t>
            </a:r>
            <a:r>
              <a:rPr lang="en-IN" dirty="0"/>
              <a:t>Summary</a:t>
            </a:r>
          </a:p>
        </p:txBody>
      </p:sp>
    </p:spTree>
    <p:extLst>
      <p:ext uri="{BB962C8B-B14F-4D97-AF65-F5344CB8AC3E}">
        <p14:creationId xmlns:p14="http://schemas.microsoft.com/office/powerpoint/2010/main" val="1041794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2.0 OBJECTIVES</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18</a:t>
            </a:fld>
            <a:endParaRPr lang="en-US"/>
          </a:p>
        </p:txBody>
      </p:sp>
      <p:sp>
        <p:nvSpPr>
          <p:cNvPr id="4" name="Content Placeholder 3"/>
          <p:cNvSpPr>
            <a:spLocks noGrp="1"/>
          </p:cNvSpPr>
          <p:nvPr>
            <p:ph sz="quarter" idx="1"/>
          </p:nvPr>
        </p:nvSpPr>
        <p:spPr/>
        <p:txBody>
          <a:bodyPr/>
          <a:lstStyle/>
          <a:p>
            <a:r>
              <a:rPr lang="en-IN" dirty="0"/>
              <a:t>To revise the following object oriented concepts </a:t>
            </a:r>
            <a:r>
              <a:rPr lang="en-IN" dirty="0" smtClean="0"/>
              <a:t>–</a:t>
            </a:r>
          </a:p>
          <a:p>
            <a:r>
              <a:rPr lang="en-IN" dirty="0" smtClean="0"/>
              <a:t>Objects </a:t>
            </a:r>
          </a:p>
          <a:p>
            <a:r>
              <a:rPr lang="en-IN" dirty="0" smtClean="0"/>
              <a:t>Classes </a:t>
            </a:r>
          </a:p>
          <a:p>
            <a:r>
              <a:rPr lang="en-IN" dirty="0" smtClean="0"/>
              <a:t>Encapsulation </a:t>
            </a:r>
          </a:p>
          <a:p>
            <a:r>
              <a:rPr lang="en-IN" dirty="0" smtClean="0"/>
              <a:t>Abstraction </a:t>
            </a:r>
          </a:p>
          <a:p>
            <a:r>
              <a:rPr lang="en-IN" dirty="0" smtClean="0"/>
              <a:t>Inheritance </a:t>
            </a:r>
          </a:p>
          <a:p>
            <a:r>
              <a:rPr lang="en-IN" dirty="0" smtClean="0"/>
              <a:t>Polymorphism </a:t>
            </a:r>
          </a:p>
          <a:p>
            <a:r>
              <a:rPr lang="en-IN" dirty="0" smtClean="0"/>
              <a:t>Message </a:t>
            </a:r>
            <a:r>
              <a:rPr lang="en-IN" dirty="0"/>
              <a:t>passing</a:t>
            </a:r>
          </a:p>
        </p:txBody>
      </p:sp>
    </p:spTree>
    <p:extLst>
      <p:ext uri="{BB962C8B-B14F-4D97-AF65-F5344CB8AC3E}">
        <p14:creationId xmlns:p14="http://schemas.microsoft.com/office/powerpoint/2010/main" val="1080641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88" y="389030"/>
            <a:ext cx="8534400" cy="758952"/>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t>2.1 </a:t>
            </a:r>
            <a:r>
              <a:rPr lang="en-IN" dirty="0"/>
              <a:t>Introduction </a:t>
            </a:r>
            <a:br>
              <a:rPr lang="en-IN" dirty="0"/>
            </a:b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19</a:t>
            </a:fld>
            <a:endParaRPr lang="en-US"/>
          </a:p>
        </p:txBody>
      </p:sp>
      <p:sp>
        <p:nvSpPr>
          <p:cNvPr id="4" name="Content Placeholder 3"/>
          <p:cNvSpPr>
            <a:spLocks noGrp="1"/>
          </p:cNvSpPr>
          <p:nvPr>
            <p:ph sz="quarter"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The UML can be used in a better way with the object oriented technologies. So there is a need to revise the object concepts.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058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IN" sz="3200" b="1" dirty="0">
                <a:latin typeface="Times New Roman" pitchFamily="18" charset="0"/>
                <a:cs typeface="Times New Roman" pitchFamily="18" charset="0"/>
              </a:rPr>
              <a:t>Introduction to UML</a:t>
            </a:r>
          </a:p>
          <a:p>
            <a:pPr marL="0" indent="0" algn="just">
              <a:buNone/>
            </a:pPr>
            <a:endParaRPr lang="en-IN" sz="3200" b="1" dirty="0" smtClean="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AutoShape 2" descr="UML Tutori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590" y="2209799"/>
            <a:ext cx="3418609" cy="341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19127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2.2 OBJECT</a:t>
            </a:r>
          </a:p>
        </p:txBody>
      </p:sp>
      <p:sp>
        <p:nvSpPr>
          <p:cNvPr id="3" name="Slide Number Placeholder 2"/>
          <p:cNvSpPr>
            <a:spLocks noGrp="1"/>
          </p:cNvSpPr>
          <p:nvPr>
            <p:ph type="sldNum" sz="quarter" idx="12"/>
          </p:nvPr>
        </p:nvSpPr>
        <p:spPr/>
        <p:txBody>
          <a:bodyPr/>
          <a:lstStyle/>
          <a:p>
            <a:fld id="{6F62C5EA-EA67-4941-8B1A-2C577999F963}" type="slidenum">
              <a:rPr lang="en-US" smtClean="0"/>
              <a:t>20</a:t>
            </a:fld>
            <a:endParaRPr lang="en-US"/>
          </a:p>
        </p:txBody>
      </p:sp>
      <p:sp>
        <p:nvSpPr>
          <p:cNvPr id="4" name="Content Placeholder 3"/>
          <p:cNvSpPr>
            <a:spLocks noGrp="1"/>
          </p:cNvSpPr>
          <p:nvPr>
            <p:ph sz="quarter" idx="1"/>
          </p:nvPr>
        </p:nvSpPr>
        <p:spPr/>
        <p:txBody>
          <a:bodyPr>
            <a:normAutofit/>
          </a:bodyPr>
          <a:lstStyle/>
          <a:p>
            <a:pPr algn="just"/>
            <a:r>
              <a:rPr lang="en-US" sz="2800" dirty="0">
                <a:solidFill>
                  <a:schemeClr val="tx2">
                    <a:lumMod val="75000"/>
                  </a:schemeClr>
                </a:solidFill>
                <a:latin typeface="Times New Roman" panose="02020603050405020304" pitchFamily="18" charset="0"/>
                <a:cs typeface="Times New Roman" panose="02020603050405020304" pitchFamily="18" charset="0"/>
              </a:rPr>
              <a:t>Every day we come across many things. The things can be a tangible thing like a car or a printer, a role like an employee or a boss, an incident like a flight or an overflow, interaction like contract or a sale or a specification like a color or a shape. Each of these things has some kind of </a:t>
            </a:r>
            <a:r>
              <a:rPr lang="en-US" sz="2800" b="1" i="1" u="sng" dirty="0">
                <a:solidFill>
                  <a:schemeClr val="accent6">
                    <a:lumMod val="75000"/>
                  </a:schemeClr>
                </a:solidFill>
                <a:latin typeface="Times New Roman" panose="02020603050405020304" pitchFamily="18" charset="0"/>
                <a:cs typeface="Times New Roman" panose="02020603050405020304" pitchFamily="18" charset="0"/>
              </a:rPr>
              <a:t>identity, state and behavior</a:t>
            </a:r>
            <a:r>
              <a:rPr lang="en-US" sz="2800" dirty="0" smtClean="0">
                <a:latin typeface="Times New Roman" panose="02020603050405020304" pitchFamily="18" charset="0"/>
                <a:cs typeface="Times New Roman" panose="02020603050405020304" pitchFamily="18" charset="0"/>
              </a:rPr>
              <a:t>.</a:t>
            </a:r>
          </a:p>
          <a:p>
            <a:pPr algn="just"/>
            <a:r>
              <a:rPr lang="en-US" sz="2800" dirty="0"/>
              <a:t>The </a:t>
            </a:r>
            <a:r>
              <a:rPr lang="en-US" sz="2800" b="1" dirty="0">
                <a:solidFill>
                  <a:schemeClr val="accent6">
                    <a:lumMod val="75000"/>
                  </a:schemeClr>
                </a:solidFill>
              </a:rPr>
              <a:t>identity</a:t>
            </a:r>
            <a:r>
              <a:rPr lang="en-US" sz="2800" dirty="0"/>
              <a:t> is the property of an object that distinguishes it from other objects like </a:t>
            </a:r>
            <a:r>
              <a:rPr lang="en-US" sz="2800" dirty="0" err="1"/>
              <a:t>myCar</a:t>
            </a:r>
            <a:r>
              <a:rPr lang="en-US" sz="2800" dirty="0"/>
              <a:t>, </a:t>
            </a:r>
            <a:r>
              <a:rPr lang="en-US" sz="2800" dirty="0" err="1"/>
              <a:t>yourCar</a:t>
            </a:r>
            <a:r>
              <a:rPr lang="en-US" sz="2800" dirty="0"/>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278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2.2 OBJECT</a:t>
            </a:r>
          </a:p>
        </p:txBody>
      </p:sp>
      <p:sp>
        <p:nvSpPr>
          <p:cNvPr id="3" name="Slide Number Placeholder 2"/>
          <p:cNvSpPr>
            <a:spLocks noGrp="1"/>
          </p:cNvSpPr>
          <p:nvPr>
            <p:ph type="sldNum" sz="quarter" idx="12"/>
          </p:nvPr>
        </p:nvSpPr>
        <p:spPr/>
        <p:txBody>
          <a:bodyPr/>
          <a:lstStyle/>
          <a:p>
            <a:fld id="{6F62C5EA-EA67-4941-8B1A-2C577999F963}" type="slidenum">
              <a:rPr lang="en-US" smtClean="0"/>
              <a:t>21</a:t>
            </a:fld>
            <a:endParaRPr lang="en-US"/>
          </a:p>
        </p:txBody>
      </p:sp>
      <p:sp>
        <p:nvSpPr>
          <p:cNvPr id="4" name="Content Placeholder 3"/>
          <p:cNvSpPr>
            <a:spLocks noGrp="1"/>
          </p:cNvSpPr>
          <p:nvPr>
            <p:ph sz="quarter" idx="1"/>
          </p:nvPr>
        </p:nvSpPr>
        <p:spPr/>
        <p:txBody>
          <a:bodyPr/>
          <a:lstStyle/>
          <a:p>
            <a:pPr algn="just"/>
            <a:r>
              <a:rPr lang="en-US" dirty="0">
                <a:latin typeface="Times New Roman" panose="02020603050405020304" pitchFamily="18" charset="0"/>
                <a:cs typeface="Times New Roman" panose="02020603050405020304" pitchFamily="18" charset="0"/>
              </a:rPr>
              <a:t>The </a:t>
            </a:r>
            <a:r>
              <a:rPr lang="en-US" b="1" dirty="0">
                <a:solidFill>
                  <a:schemeClr val="accent6">
                    <a:lumMod val="75000"/>
                  </a:schemeClr>
                </a:solidFill>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describes the data stored in that object like for a car we can specify the brand name as Tata, the model name as Nano, the color as yellow for </a:t>
            </a:r>
            <a:r>
              <a:rPr lang="en-US" dirty="0" err="1">
                <a:latin typeface="Times New Roman" panose="02020603050405020304" pitchFamily="18" charset="0"/>
                <a:cs typeface="Times New Roman" panose="02020603050405020304" pitchFamily="18" charset="0"/>
              </a:rPr>
              <a:t>myCar</a:t>
            </a:r>
            <a:r>
              <a:rPr lang="en-US" dirty="0">
                <a:latin typeface="Times New Roman" panose="02020603050405020304" pitchFamily="18" charset="0"/>
                <a:cs typeface="Times New Roman" panose="02020603050405020304" pitchFamily="18" charset="0"/>
              </a:rPr>
              <a:t> and the brand name Hyundai, the model name as i10, the color as red for </a:t>
            </a:r>
            <a:r>
              <a:rPr lang="en-US" dirty="0" err="1">
                <a:latin typeface="Times New Roman" panose="02020603050405020304" pitchFamily="18" charset="0"/>
                <a:cs typeface="Times New Roman" panose="02020603050405020304" pitchFamily="18" charset="0"/>
              </a:rPr>
              <a:t>yourCar</a:t>
            </a:r>
            <a:r>
              <a:rPr lang="en-US" dirty="0">
                <a:latin typeface="Times New Roman" panose="02020603050405020304" pitchFamily="18" charset="0"/>
                <a:cs typeface="Times New Roman" panose="02020603050405020304" pitchFamily="18" charset="0"/>
              </a:rPr>
              <a:t> and so on. The state or the structure is described by the properties or the attributes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a:t>
            </a:r>
            <a:r>
              <a:rPr lang="en-US" b="1" dirty="0">
                <a:solidFill>
                  <a:schemeClr val="accent6">
                    <a:lumMod val="75000"/>
                  </a:schemeClr>
                </a:solidFill>
                <a:latin typeface="Times New Roman" panose="02020603050405020304" pitchFamily="18" charset="0"/>
                <a:cs typeface="Times New Roman" panose="02020603050405020304" pitchFamily="18" charset="0"/>
              </a:rPr>
              <a:t>behavior</a:t>
            </a:r>
            <a:r>
              <a:rPr lang="en-US" dirty="0">
                <a:latin typeface="Times New Roman" panose="02020603050405020304" pitchFamily="18" charset="0"/>
                <a:cs typeface="Times New Roman" panose="02020603050405020304" pitchFamily="18" charset="0"/>
              </a:rPr>
              <a:t> describes the operations the object carries out like start a car, stop a car, change gear, accelerate, and apply brake. The behavior is described by the operations or the methods.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518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22</a:t>
            </a:fld>
            <a:endParaRPr lang="en-US"/>
          </a:p>
        </p:txBody>
      </p:sp>
      <p:pic>
        <p:nvPicPr>
          <p:cNvPr id="5" name="Content Placeholder 4"/>
          <p:cNvPicPr>
            <a:picLocks noGrp="1" noChangeAspect="1"/>
          </p:cNvPicPr>
          <p:nvPr>
            <p:ph sz="quarter" idx="1"/>
          </p:nvPr>
        </p:nvPicPr>
        <p:blipFill>
          <a:blip r:embed="rId2"/>
          <a:stretch>
            <a:fillRect/>
          </a:stretch>
        </p:blipFill>
        <p:spPr>
          <a:xfrm>
            <a:off x="3810000" y="3048000"/>
            <a:ext cx="5026152" cy="3079399"/>
          </a:xfrm>
          <a:prstGeom prst="rect">
            <a:avLst/>
          </a:prstGeom>
        </p:spPr>
      </p:pic>
      <p:sp>
        <p:nvSpPr>
          <p:cNvPr id="7" name="Rectangle 6"/>
          <p:cNvSpPr/>
          <p:nvPr/>
        </p:nvSpPr>
        <p:spPr>
          <a:xfrm>
            <a:off x="266222" y="1396410"/>
            <a:ext cx="4915378" cy="1754326"/>
          </a:xfrm>
          <a:prstGeom prst="rect">
            <a:avLst/>
          </a:prstGeom>
        </p:spPr>
        <p:txBody>
          <a:bodyPr wrap="square">
            <a:spAutoFit/>
          </a:bodyPr>
          <a:lstStyle/>
          <a:p>
            <a:pPr algn="just"/>
            <a:r>
              <a:rPr lang="en-US" dirty="0"/>
              <a:t>All the cars have a brand name, a model name, a color and so on. All the cars </a:t>
            </a:r>
            <a:r>
              <a:rPr lang="en-US" dirty="0" smtClean="0"/>
              <a:t>can </a:t>
            </a:r>
            <a:r>
              <a:rPr lang="en-US" dirty="0"/>
              <a:t>be started, stopped, accelerated. All the features that describe the state and the </a:t>
            </a:r>
            <a:r>
              <a:rPr lang="en-US" dirty="0" smtClean="0"/>
              <a:t>behavior </a:t>
            </a:r>
            <a:r>
              <a:rPr lang="en-US" dirty="0"/>
              <a:t>of cars are similar. So we need not define them separately.</a:t>
            </a:r>
            <a:endParaRPr lang="en-IN" dirty="0"/>
          </a:p>
        </p:txBody>
      </p:sp>
    </p:spTree>
    <p:extLst>
      <p:ext uri="{BB962C8B-B14F-4D97-AF65-F5344CB8AC3E}">
        <p14:creationId xmlns:p14="http://schemas.microsoft.com/office/powerpoint/2010/main" val="27084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2.3 CLASS</a:t>
            </a:r>
          </a:p>
        </p:txBody>
      </p:sp>
      <p:sp>
        <p:nvSpPr>
          <p:cNvPr id="3" name="Slide Number Placeholder 2"/>
          <p:cNvSpPr>
            <a:spLocks noGrp="1"/>
          </p:cNvSpPr>
          <p:nvPr>
            <p:ph type="sldNum" sz="quarter" idx="12"/>
          </p:nvPr>
        </p:nvSpPr>
        <p:spPr/>
        <p:txBody>
          <a:bodyPr/>
          <a:lstStyle/>
          <a:p>
            <a:fld id="{6F62C5EA-EA67-4941-8B1A-2C577999F963}" type="slidenum">
              <a:rPr lang="en-US" smtClean="0"/>
              <a:t>23</a:t>
            </a:fld>
            <a:endParaRPr lang="en-US"/>
          </a:p>
        </p:txBody>
      </p:sp>
      <p:sp>
        <p:nvSpPr>
          <p:cNvPr id="4" name="Content Placeholder 3"/>
          <p:cNvSpPr>
            <a:spLocks noGrp="1"/>
          </p:cNvSpPr>
          <p:nvPr>
            <p:ph sz="quarter" idx="1"/>
          </p:nvPr>
        </p:nvSpPr>
        <p:spPr/>
        <p:txBody>
          <a:bodyPr>
            <a:noAutofit/>
          </a:bodyPr>
          <a:lstStyle/>
          <a:p>
            <a:pPr algn="just"/>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can be a large number of cars. We need not define each of them separately. Instead we can describe them together by grouping all the cars under a pattern, template or blueprint. This pattern is known as a class. It creates a group of structurally identical items. e.g. car. A car can have attributes like a brand name, a model name, a color. A car can have operations like to stop, to start, to accelerate, to change gear. A class consists of both a pattern and a mechanism for creating items based on that pattern. The items created or manufactured using the class are called instances. e.g. </a:t>
            </a:r>
            <a:r>
              <a:rPr lang="en-US" sz="2800" dirty="0" err="1">
                <a:latin typeface="Times New Roman" panose="02020603050405020304" pitchFamily="18" charset="0"/>
                <a:cs typeface="Times New Roman" panose="02020603050405020304" pitchFamily="18" charset="0"/>
              </a:rPr>
              <a:t>myCar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yourCar</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258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24</a:t>
            </a:fld>
            <a:endParaRPr lang="en-US"/>
          </a:p>
        </p:txBody>
      </p:sp>
      <p:pic>
        <p:nvPicPr>
          <p:cNvPr id="5" name="Content Placeholder 4"/>
          <p:cNvPicPr>
            <a:picLocks noGrp="1" noChangeAspect="1"/>
          </p:cNvPicPr>
          <p:nvPr>
            <p:ph sz="quarter" idx="1"/>
          </p:nvPr>
        </p:nvPicPr>
        <p:blipFill>
          <a:blip r:embed="rId2"/>
          <a:stretch>
            <a:fillRect/>
          </a:stretch>
        </p:blipFill>
        <p:spPr>
          <a:xfrm>
            <a:off x="152400" y="1828800"/>
            <a:ext cx="8838196" cy="4495800"/>
          </a:xfrm>
          <a:prstGeom prst="rect">
            <a:avLst/>
          </a:prstGeom>
        </p:spPr>
      </p:pic>
    </p:spTree>
    <p:extLst>
      <p:ext uri="{BB962C8B-B14F-4D97-AF65-F5344CB8AC3E}">
        <p14:creationId xmlns:p14="http://schemas.microsoft.com/office/powerpoint/2010/main" val="194175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2.4 ENCAPSULATION</a:t>
            </a:r>
          </a:p>
        </p:txBody>
      </p:sp>
      <p:sp>
        <p:nvSpPr>
          <p:cNvPr id="3" name="Slide Number Placeholder 2"/>
          <p:cNvSpPr>
            <a:spLocks noGrp="1"/>
          </p:cNvSpPr>
          <p:nvPr>
            <p:ph type="sldNum" sz="quarter" idx="12"/>
          </p:nvPr>
        </p:nvSpPr>
        <p:spPr/>
        <p:txBody>
          <a:bodyPr/>
          <a:lstStyle/>
          <a:p>
            <a:fld id="{6F62C5EA-EA67-4941-8B1A-2C577999F963}" type="slidenum">
              <a:rPr lang="en-US" smtClean="0"/>
              <a:t>25</a:t>
            </a:fld>
            <a:endParaRPr lang="en-US"/>
          </a:p>
        </p:txBody>
      </p:sp>
      <p:sp>
        <p:nvSpPr>
          <p:cNvPr id="4" name="Content Placeholder 3"/>
          <p:cNvSpPr>
            <a:spLocks noGrp="1"/>
          </p:cNvSpPr>
          <p:nvPr>
            <p:ph sz="quarter" idx="1"/>
          </p:nvPr>
        </p:nvSpPr>
        <p:spPr>
          <a:xfrm>
            <a:off x="271045" y="1467697"/>
            <a:ext cx="8503920" cy="4572000"/>
          </a:xfrm>
        </p:spPr>
        <p:txBody>
          <a:bodyPr/>
          <a:lstStyle/>
          <a:p>
            <a:pPr algn="just"/>
            <a:r>
              <a:rPr lang="en-US" dirty="0"/>
              <a:t>The wrapping of data and functions into a single unit called a class is known as encapsulation. The data is not directly accessible to the outside world. Only the operations or functions or methods wrapped in the class can access it. This gives protection and security to the data. The data is insulated from direct access. This achieves a way to hide information or </a:t>
            </a:r>
            <a:r>
              <a:rPr lang="en-US" dirty="0" smtClean="0"/>
              <a:t>data.</a:t>
            </a:r>
            <a:endParaRPr lang="en-IN" dirty="0"/>
          </a:p>
        </p:txBody>
      </p:sp>
      <p:pic>
        <p:nvPicPr>
          <p:cNvPr id="5" name="Picture 4"/>
          <p:cNvPicPr>
            <a:picLocks noChangeAspect="1"/>
          </p:cNvPicPr>
          <p:nvPr/>
        </p:nvPicPr>
        <p:blipFill>
          <a:blip r:embed="rId2"/>
          <a:stretch>
            <a:fillRect/>
          </a:stretch>
        </p:blipFill>
        <p:spPr>
          <a:xfrm>
            <a:off x="2590800" y="4401396"/>
            <a:ext cx="3733800" cy="1952017"/>
          </a:xfrm>
          <a:prstGeom prst="rect">
            <a:avLst/>
          </a:prstGeom>
        </p:spPr>
      </p:pic>
    </p:spTree>
    <p:extLst>
      <p:ext uri="{BB962C8B-B14F-4D97-AF65-F5344CB8AC3E}">
        <p14:creationId xmlns:p14="http://schemas.microsoft.com/office/powerpoint/2010/main" val="229591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26</a:t>
            </a:fld>
            <a:endParaRPr lang="en-US"/>
          </a:p>
        </p:txBody>
      </p:sp>
      <p:sp>
        <p:nvSpPr>
          <p:cNvPr id="4" name="Content Placeholder 3"/>
          <p:cNvSpPr>
            <a:spLocks noGrp="1"/>
          </p:cNvSpPr>
          <p:nvPr>
            <p:ph sz="quarter" idx="1"/>
          </p:nvPr>
        </p:nvSpPr>
        <p:spPr/>
        <p:txBody>
          <a:bodyPr/>
          <a:lstStyle/>
          <a:p>
            <a:pPr algn="just"/>
            <a:r>
              <a:rPr lang="en-US" dirty="0"/>
              <a:t>For the car class the following diagram shows the encapsulation where the operations are around the attributes. The attributes are not directly visible or open to the outside. The operations above them form an insulating cover or wrapper around them.</a:t>
            </a:r>
            <a:endParaRPr lang="en-IN" dirty="0"/>
          </a:p>
        </p:txBody>
      </p:sp>
      <p:pic>
        <p:nvPicPr>
          <p:cNvPr id="5" name="Picture 4"/>
          <p:cNvPicPr>
            <a:picLocks noChangeAspect="1"/>
          </p:cNvPicPr>
          <p:nvPr/>
        </p:nvPicPr>
        <p:blipFill>
          <a:blip r:embed="rId2"/>
          <a:stretch>
            <a:fillRect/>
          </a:stretch>
        </p:blipFill>
        <p:spPr>
          <a:xfrm>
            <a:off x="1905000" y="3657600"/>
            <a:ext cx="4648200" cy="2647068"/>
          </a:xfrm>
          <a:prstGeom prst="rect">
            <a:avLst/>
          </a:prstGeom>
        </p:spPr>
      </p:pic>
    </p:spTree>
    <p:extLst>
      <p:ext uri="{BB962C8B-B14F-4D97-AF65-F5344CB8AC3E}">
        <p14:creationId xmlns:p14="http://schemas.microsoft.com/office/powerpoint/2010/main" val="3636527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2.5 ABSTRACTION</a:t>
            </a:r>
          </a:p>
        </p:txBody>
      </p:sp>
      <p:sp>
        <p:nvSpPr>
          <p:cNvPr id="3" name="Slide Number Placeholder 2"/>
          <p:cNvSpPr>
            <a:spLocks noGrp="1"/>
          </p:cNvSpPr>
          <p:nvPr>
            <p:ph type="sldNum" sz="quarter" idx="12"/>
          </p:nvPr>
        </p:nvSpPr>
        <p:spPr/>
        <p:txBody>
          <a:bodyPr/>
          <a:lstStyle/>
          <a:p>
            <a:fld id="{6F62C5EA-EA67-4941-8B1A-2C577999F963}" type="slidenum">
              <a:rPr lang="en-US" smtClean="0"/>
              <a:t>27</a:t>
            </a:fld>
            <a:endParaRPr lang="en-US"/>
          </a:p>
        </p:txBody>
      </p:sp>
      <p:sp>
        <p:nvSpPr>
          <p:cNvPr id="4" name="Content Placeholder 3"/>
          <p:cNvSpPr>
            <a:spLocks noGrp="1"/>
          </p:cNvSpPr>
          <p:nvPr>
            <p:ph sz="quarter" idx="1"/>
          </p:nvPr>
        </p:nvSpPr>
        <p:spPr/>
        <p:txBody>
          <a:bodyPr>
            <a:noAutofit/>
          </a:bodyPr>
          <a:lstStyle/>
          <a:p>
            <a:pPr algn="just"/>
            <a:r>
              <a:rPr lang="en-US" sz="2800" dirty="0">
                <a:latin typeface="Times New Roman" panose="02020603050405020304" pitchFamily="18" charset="0"/>
                <a:cs typeface="Times New Roman" panose="02020603050405020304" pitchFamily="18" charset="0"/>
              </a:rPr>
              <a:t>Abstraction is the act of representing the essential features without including the background details or explanations. This is a fundamental principle of modeling. A system model is created at different levels, starting at the higher level and adding more levels are more and more details become known about the system. A model can be viewed at several levels, each giving different details about the system. So abstraction is looking only at the information that is relevant at the time by hiding details so that there is no confusion in understanding the system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278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example</a:t>
            </a:r>
          </a:p>
        </p:txBody>
      </p:sp>
      <p:sp>
        <p:nvSpPr>
          <p:cNvPr id="3" name="Slide Number Placeholder 2"/>
          <p:cNvSpPr>
            <a:spLocks noGrp="1"/>
          </p:cNvSpPr>
          <p:nvPr>
            <p:ph type="sldNum" sz="quarter" idx="12"/>
          </p:nvPr>
        </p:nvSpPr>
        <p:spPr/>
        <p:txBody>
          <a:bodyPr/>
          <a:lstStyle/>
          <a:p>
            <a:fld id="{6F62C5EA-EA67-4941-8B1A-2C577999F963}" type="slidenum">
              <a:rPr lang="en-US" smtClean="0"/>
              <a:t>28</a:t>
            </a:fld>
            <a:endParaRPr lang="en-US"/>
          </a:p>
        </p:txBody>
      </p:sp>
      <p:sp>
        <p:nvSpPr>
          <p:cNvPr id="4" name="Content Placeholder 3"/>
          <p:cNvSpPr>
            <a:spLocks noGrp="1"/>
          </p:cNvSpPr>
          <p:nvPr>
            <p:ph sz="quarter" idx="1"/>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A car is an abstraction which represents the features i.e. the attributes like </a:t>
            </a:r>
            <a:r>
              <a:rPr lang="en-US" sz="3600" dirty="0" err="1">
                <a:latin typeface="Times New Roman" panose="02020603050405020304" pitchFamily="18" charset="0"/>
                <a:cs typeface="Times New Roman" panose="02020603050405020304" pitchFamily="18" charset="0"/>
              </a:rPr>
              <a:t>brandName</a:t>
            </a:r>
            <a:r>
              <a:rPr lang="en-US" sz="3600" dirty="0">
                <a:latin typeface="Times New Roman" panose="02020603050405020304" pitchFamily="18" charset="0"/>
                <a:cs typeface="Times New Roman" panose="02020603050405020304" pitchFamily="18" charset="0"/>
              </a:rPr>
              <a:t> and </a:t>
            </a:r>
            <a:r>
              <a:rPr lang="en-US" sz="3600" dirty="0" err="1">
                <a:latin typeface="Times New Roman" panose="02020603050405020304" pitchFamily="18" charset="0"/>
                <a:cs typeface="Times New Roman" panose="02020603050405020304" pitchFamily="18" charset="0"/>
              </a:rPr>
              <a:t>modelName</a:t>
            </a:r>
            <a:r>
              <a:rPr lang="en-US" sz="3600" dirty="0">
                <a:latin typeface="Times New Roman" panose="02020603050405020304" pitchFamily="18" charset="0"/>
                <a:cs typeface="Times New Roman" panose="02020603050405020304" pitchFamily="18" charset="0"/>
              </a:rPr>
              <a:t> and the operations like start and change gear. Also a car represents all possible models of all possible cars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4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2.6 INHERITANCE</a:t>
            </a:r>
          </a:p>
        </p:txBody>
      </p:sp>
      <p:sp>
        <p:nvSpPr>
          <p:cNvPr id="3" name="Slide Number Placeholder 2"/>
          <p:cNvSpPr>
            <a:spLocks noGrp="1"/>
          </p:cNvSpPr>
          <p:nvPr>
            <p:ph type="sldNum" sz="quarter" idx="12"/>
          </p:nvPr>
        </p:nvSpPr>
        <p:spPr/>
        <p:txBody>
          <a:bodyPr/>
          <a:lstStyle/>
          <a:p>
            <a:fld id="{6F62C5EA-EA67-4941-8B1A-2C577999F963}" type="slidenum">
              <a:rPr lang="en-US" smtClean="0"/>
              <a:t>29</a:t>
            </a:fld>
            <a:endParaRPr lang="en-US"/>
          </a:p>
        </p:txBody>
      </p:sp>
      <p:sp>
        <p:nvSpPr>
          <p:cNvPr id="4" name="Content Placeholder 3"/>
          <p:cNvSpPr>
            <a:spLocks noGrp="1"/>
          </p:cNvSpPr>
          <p:nvPr>
            <p:ph sz="quarter" idx="1"/>
          </p:nvPr>
        </p:nvSpPr>
        <p:spPr/>
        <p:txBody>
          <a:bodyPr>
            <a:noAutofit/>
          </a:bodyPr>
          <a:lstStyle/>
          <a:p>
            <a:pPr algn="just"/>
            <a:r>
              <a:rPr lang="en-US" sz="2800" dirty="0">
                <a:latin typeface="Times New Roman" panose="02020603050405020304" pitchFamily="18" charset="0"/>
                <a:cs typeface="Times New Roman" panose="02020603050405020304" pitchFamily="18" charset="0"/>
              </a:rPr>
              <a:t>The process by which objects of one class acquire the properties of objects of another class is known as inheritance. This supports hierarchical classification. This provides reusability. It makes it possible to add additional features to an existing class without modifying it. This helps avoid duplication. A class known as the subclass or the child class can inherit attributes and operations from another class known as the superclass or the parent class. The subclass provides the specialized behavior whereas the superclass provides the generalized behavior.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03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sz="quarter"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To </a:t>
            </a:r>
            <a:r>
              <a:rPr lang="en-US" sz="3600" dirty="0">
                <a:latin typeface="Times New Roman" panose="02020603050405020304" pitchFamily="18" charset="0"/>
                <a:cs typeface="Times New Roman" panose="02020603050405020304" pitchFamily="18" charset="0"/>
              </a:rPr>
              <a:t>understand the need of models. </a:t>
            </a:r>
            <a:endParaRPr lang="en-US" sz="3600" dirty="0" smtClean="0">
              <a:latin typeface="Times New Roman" panose="02020603050405020304" pitchFamily="18" charset="0"/>
              <a:cs typeface="Times New Roman" panose="02020603050405020304" pitchFamily="18" charset="0"/>
            </a:endParaRPr>
          </a:p>
          <a:p>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a:solidFill>
                  <a:srgbClr val="0070C0"/>
                </a:solidFill>
                <a:latin typeface="Times New Roman" panose="02020603050405020304" pitchFamily="18" charset="0"/>
                <a:cs typeface="Times New Roman" panose="02020603050405020304" pitchFamily="18" charset="0"/>
              </a:rPr>
              <a:t>To know what is UML. </a:t>
            </a:r>
          </a:p>
          <a:p>
            <a:r>
              <a:rPr lang="en-US" sz="3600" dirty="0" smtClean="0">
                <a:solidFill>
                  <a:srgbClr val="0070C0"/>
                </a:solidFill>
                <a:latin typeface="Times New Roman" panose="02020603050405020304" pitchFamily="18" charset="0"/>
                <a:cs typeface="Times New Roman" panose="02020603050405020304" pitchFamily="18" charset="0"/>
              </a:rPr>
              <a:t>To </a:t>
            </a:r>
            <a:r>
              <a:rPr lang="en-US" sz="3600" dirty="0">
                <a:solidFill>
                  <a:srgbClr val="0070C0"/>
                </a:solidFill>
                <a:latin typeface="Times New Roman" panose="02020603050405020304" pitchFamily="18" charset="0"/>
                <a:cs typeface="Times New Roman" panose="02020603050405020304" pitchFamily="18" charset="0"/>
              </a:rPr>
              <a:t>know the features of UML. </a:t>
            </a:r>
            <a:endParaRPr lang="en-US" sz="3600" dirty="0" smtClean="0">
              <a:solidFill>
                <a:srgbClr val="0070C0"/>
              </a:solidFill>
              <a:latin typeface="Times New Roman" panose="02020603050405020304" pitchFamily="18" charset="0"/>
              <a:cs typeface="Times New Roman" panose="02020603050405020304" pitchFamily="18" charset="0"/>
            </a:endParaRPr>
          </a:p>
          <a:p>
            <a:r>
              <a:rPr lang="en-US" sz="3600" dirty="0" smtClean="0">
                <a:solidFill>
                  <a:srgbClr val="0070C0"/>
                </a:solidFill>
                <a:latin typeface="Times New Roman" panose="02020603050405020304" pitchFamily="18" charset="0"/>
                <a:cs typeface="Times New Roman" panose="02020603050405020304" pitchFamily="18" charset="0"/>
              </a:rPr>
              <a:t>To </a:t>
            </a:r>
            <a:r>
              <a:rPr lang="en-US" sz="3600" dirty="0">
                <a:solidFill>
                  <a:srgbClr val="0070C0"/>
                </a:solidFill>
                <a:latin typeface="Times New Roman" panose="02020603050405020304" pitchFamily="18" charset="0"/>
                <a:cs typeface="Times New Roman" panose="02020603050405020304" pitchFamily="18" charset="0"/>
              </a:rPr>
              <a:t>understand the need for UML. </a:t>
            </a:r>
          </a:p>
          <a:p>
            <a:r>
              <a:rPr lang="en-US" sz="3600" dirty="0" smtClean="0">
                <a:solidFill>
                  <a:srgbClr val="0070C0"/>
                </a:solidFill>
                <a:latin typeface="Times New Roman" panose="02020603050405020304" pitchFamily="18" charset="0"/>
                <a:cs typeface="Times New Roman" panose="02020603050405020304" pitchFamily="18" charset="0"/>
              </a:rPr>
              <a:t>To </a:t>
            </a:r>
            <a:r>
              <a:rPr lang="en-US" sz="3600" dirty="0">
                <a:solidFill>
                  <a:srgbClr val="0070C0"/>
                </a:solidFill>
                <a:latin typeface="Times New Roman" panose="02020603050405020304" pitchFamily="18" charset="0"/>
                <a:cs typeface="Times New Roman" panose="02020603050405020304" pitchFamily="18" charset="0"/>
              </a:rPr>
              <a:t>know what UML is not.</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100083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example</a:t>
            </a:r>
          </a:p>
        </p:txBody>
      </p:sp>
      <p:sp>
        <p:nvSpPr>
          <p:cNvPr id="3" name="Slide Number Placeholder 2"/>
          <p:cNvSpPr>
            <a:spLocks noGrp="1"/>
          </p:cNvSpPr>
          <p:nvPr>
            <p:ph type="sldNum" sz="quarter" idx="12"/>
          </p:nvPr>
        </p:nvSpPr>
        <p:spPr/>
        <p:txBody>
          <a:bodyPr/>
          <a:lstStyle/>
          <a:p>
            <a:fld id="{6F62C5EA-EA67-4941-8B1A-2C577999F963}" type="slidenum">
              <a:rPr lang="en-US" smtClean="0"/>
              <a:t>30</a:t>
            </a:fld>
            <a:endParaRPr lang="en-US"/>
          </a:p>
        </p:txBody>
      </p:sp>
      <p:sp>
        <p:nvSpPr>
          <p:cNvPr id="4" name="Content Placeholder 3"/>
          <p:cNvSpPr>
            <a:spLocks noGrp="1"/>
          </p:cNvSpPr>
          <p:nvPr>
            <p:ph sz="quarter" idx="1"/>
          </p:nvPr>
        </p:nvSpPr>
        <p:spPr>
          <a:xfrm>
            <a:off x="301752" y="1467697"/>
            <a:ext cx="8503920" cy="4572000"/>
          </a:xfrm>
        </p:spPr>
        <p:txBody>
          <a:bodyPr/>
          <a:lstStyle/>
          <a:p>
            <a:pPr algn="just"/>
            <a:r>
              <a:rPr lang="en-US" dirty="0">
                <a:latin typeface="Times New Roman" panose="02020603050405020304" pitchFamily="18" charset="0"/>
                <a:cs typeface="Times New Roman" panose="02020603050405020304" pitchFamily="18" charset="0"/>
              </a:rPr>
              <a:t>A car is a vehicle. An auto rickshaw is a vehicle. A truck is a vehicle. The superclass is vehicle. The subclasses are car, auto rickshaw, truck</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981200" y="2743200"/>
            <a:ext cx="5397056" cy="3473490"/>
          </a:xfrm>
          <a:prstGeom prst="rect">
            <a:avLst/>
          </a:prstGeom>
        </p:spPr>
      </p:pic>
    </p:spTree>
    <p:extLst>
      <p:ext uri="{BB962C8B-B14F-4D97-AF65-F5344CB8AC3E}">
        <p14:creationId xmlns:p14="http://schemas.microsoft.com/office/powerpoint/2010/main" val="2079300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example</a:t>
            </a:r>
          </a:p>
        </p:txBody>
      </p:sp>
      <p:sp>
        <p:nvSpPr>
          <p:cNvPr id="3" name="Slide Number Placeholder 2"/>
          <p:cNvSpPr>
            <a:spLocks noGrp="1"/>
          </p:cNvSpPr>
          <p:nvPr>
            <p:ph type="sldNum" sz="quarter" idx="12"/>
          </p:nvPr>
        </p:nvSpPr>
        <p:spPr/>
        <p:txBody>
          <a:bodyPr/>
          <a:lstStyle/>
          <a:p>
            <a:fld id="{6F62C5EA-EA67-4941-8B1A-2C577999F963}" type="slidenum">
              <a:rPr lang="en-US" smtClean="0"/>
              <a:t>31</a:t>
            </a:fld>
            <a:endParaRPr lang="en-US"/>
          </a:p>
        </p:txBody>
      </p:sp>
      <p:sp>
        <p:nvSpPr>
          <p:cNvPr id="4" name="Content Placeholder 3"/>
          <p:cNvSpPr>
            <a:spLocks noGrp="1"/>
          </p:cNvSpPr>
          <p:nvPr>
            <p:ph sz="quarter" idx="1"/>
          </p:nvPr>
        </p:nvSpPr>
        <p:spPr>
          <a:xfrm>
            <a:off x="301752" y="1467697"/>
            <a:ext cx="8503920" cy="4572000"/>
          </a:xfrm>
        </p:spPr>
        <p:txBody>
          <a:bodyPr/>
          <a:lstStyle/>
          <a:p>
            <a:pPr algn="just"/>
            <a:r>
              <a:rPr lang="en-US" dirty="0"/>
              <a:t>A dog is an animal. A cat is an animal. A cow is an animal. A lion is an animal. The superclass is animal. The subclasses are dog, cat, cow, and lion</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808988" y="2892596"/>
            <a:ext cx="6573012" cy="3461151"/>
          </a:xfrm>
          <a:prstGeom prst="rect">
            <a:avLst/>
          </a:prstGeom>
        </p:spPr>
      </p:pic>
    </p:spTree>
    <p:extLst>
      <p:ext uri="{BB962C8B-B14F-4D97-AF65-F5344CB8AC3E}">
        <p14:creationId xmlns:p14="http://schemas.microsoft.com/office/powerpoint/2010/main" val="1359113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2.7 POLYMORPHISM</a:t>
            </a:r>
          </a:p>
        </p:txBody>
      </p:sp>
      <p:sp>
        <p:nvSpPr>
          <p:cNvPr id="3" name="Slide Number Placeholder 2"/>
          <p:cNvSpPr>
            <a:spLocks noGrp="1"/>
          </p:cNvSpPr>
          <p:nvPr>
            <p:ph type="sldNum" sz="quarter" idx="12"/>
          </p:nvPr>
        </p:nvSpPr>
        <p:spPr/>
        <p:txBody>
          <a:bodyPr/>
          <a:lstStyle/>
          <a:p>
            <a:fld id="{6F62C5EA-EA67-4941-8B1A-2C577999F963}" type="slidenum">
              <a:rPr lang="en-US" smtClean="0"/>
              <a:t>32</a:t>
            </a:fld>
            <a:endParaRPr lang="en-US"/>
          </a:p>
        </p:txBody>
      </p:sp>
      <p:sp>
        <p:nvSpPr>
          <p:cNvPr id="4" name="Content Placeholder 3"/>
          <p:cNvSpPr>
            <a:spLocks noGrp="1"/>
          </p:cNvSpPr>
          <p:nvPr>
            <p:ph sz="quarter" idx="1"/>
          </p:nvPr>
        </p:nvSpPr>
        <p:spPr/>
        <p:txBody>
          <a:bodyPr/>
          <a:lstStyle/>
          <a:p>
            <a:pPr algn="just"/>
            <a:r>
              <a:rPr lang="en-US" dirty="0">
                <a:latin typeface="Times New Roman" panose="02020603050405020304" pitchFamily="18" charset="0"/>
                <a:cs typeface="Times New Roman" panose="02020603050405020304" pitchFamily="18" charset="0"/>
              </a:rPr>
              <a:t>Polymorphism means the ability to take more than one form. The polymorphism is of two types: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solidFill>
                  <a:schemeClr val="accent6">
                    <a:lumMod val="75000"/>
                  </a:schemeClr>
                </a:solidFill>
                <a:latin typeface="Times New Roman" panose="02020603050405020304" pitchFamily="18" charset="0"/>
                <a:cs typeface="Times New Roman" panose="02020603050405020304" pitchFamily="18" charset="0"/>
              </a:rPr>
              <a:t>2.7.1 </a:t>
            </a:r>
            <a:r>
              <a:rPr lang="en-US" b="1" dirty="0">
                <a:solidFill>
                  <a:schemeClr val="accent6">
                    <a:lumMod val="75000"/>
                  </a:schemeClr>
                </a:solidFill>
                <a:latin typeface="Times New Roman" panose="02020603050405020304" pitchFamily="18" charset="0"/>
                <a:cs typeface="Times New Roman" panose="02020603050405020304" pitchFamily="18" charset="0"/>
              </a:rPr>
              <a:t>Function </a:t>
            </a:r>
            <a:r>
              <a:rPr lang="en-US" b="1" dirty="0" smtClean="0">
                <a:solidFill>
                  <a:schemeClr val="accent6">
                    <a:lumMod val="75000"/>
                  </a:schemeClr>
                </a:solidFill>
                <a:latin typeface="Times New Roman" panose="02020603050405020304" pitchFamily="18" charset="0"/>
                <a:cs typeface="Times New Roman" panose="02020603050405020304" pitchFamily="18" charset="0"/>
              </a:rPr>
              <a:t>polymorphism:</a:t>
            </a:r>
          </a:p>
          <a:p>
            <a:pPr algn="just"/>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operation may exhibit different behavior in different instances depending upon the data used in the operation. Here a single name is used to perform different tasks. The same method used in a superclass can be overridden in subclasses to give a different functionality.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26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a:t>
            </a:r>
            <a:r>
              <a:rPr lang="en-IN" dirty="0"/>
              <a:t>example,</a:t>
            </a:r>
          </a:p>
        </p:txBody>
      </p:sp>
      <p:sp>
        <p:nvSpPr>
          <p:cNvPr id="3" name="Slide Number Placeholder 2"/>
          <p:cNvSpPr>
            <a:spLocks noGrp="1"/>
          </p:cNvSpPr>
          <p:nvPr>
            <p:ph type="sldNum" sz="quarter" idx="12"/>
          </p:nvPr>
        </p:nvSpPr>
        <p:spPr/>
        <p:txBody>
          <a:bodyPr/>
          <a:lstStyle/>
          <a:p>
            <a:fld id="{6F62C5EA-EA67-4941-8B1A-2C577999F963}" type="slidenum">
              <a:rPr lang="en-US" smtClean="0"/>
              <a:t>33</a:t>
            </a:fld>
            <a:endParaRPr lang="en-US"/>
          </a:p>
        </p:txBody>
      </p:sp>
      <p:sp>
        <p:nvSpPr>
          <p:cNvPr id="4" name="Content Placeholder 3"/>
          <p:cNvSpPr>
            <a:spLocks noGrp="1"/>
          </p:cNvSpPr>
          <p:nvPr>
            <p:ph sz="quarter"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All animals make some kind of a sound. But the sounds of different animals are termed differently. A cat mews. A dog barks. A lion roars.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All </a:t>
            </a:r>
            <a:r>
              <a:rPr lang="en-US" sz="2800" dirty="0">
                <a:latin typeface="Times New Roman" panose="02020603050405020304" pitchFamily="18" charset="0"/>
                <a:cs typeface="Times New Roman" panose="02020603050405020304" pitchFamily="18" charset="0"/>
              </a:rPr>
              <a:t>polygons occupy area. A triangle, a rectangle, a square are all polygons. The superclass polygon has a method </a:t>
            </a:r>
            <a:r>
              <a:rPr lang="en-US" sz="2800" dirty="0" err="1">
                <a:latin typeface="Times New Roman" panose="02020603050405020304" pitchFamily="18" charset="0"/>
                <a:cs typeface="Times New Roman" panose="02020603050405020304" pitchFamily="18" charset="0"/>
              </a:rPr>
              <a:t>getArea</a:t>
            </a:r>
            <a:r>
              <a:rPr lang="en-US" sz="2800" dirty="0">
                <a:latin typeface="Times New Roman" panose="02020603050405020304" pitchFamily="18" charset="0"/>
                <a:cs typeface="Times New Roman" panose="02020603050405020304" pitchFamily="18" charset="0"/>
              </a:rPr>
              <a:t>(). For </a:t>
            </a:r>
            <a:r>
              <a:rPr lang="en-US" sz="2800" dirty="0" err="1">
                <a:latin typeface="Times New Roman" panose="02020603050405020304" pitchFamily="18" charset="0"/>
                <a:cs typeface="Times New Roman" panose="02020603050405020304" pitchFamily="18" charset="0"/>
              </a:rPr>
              <a:t>getArea</a:t>
            </a:r>
            <a:r>
              <a:rPr lang="en-US" sz="2800" dirty="0">
                <a:latin typeface="Times New Roman" panose="02020603050405020304" pitchFamily="18" charset="0"/>
                <a:cs typeface="Times New Roman" panose="02020603050405020304" pitchFamily="18" charset="0"/>
              </a:rPr>
              <a:t>() in subclass triangle the calculation is done by the formula ½ of the product of the base and height. For </a:t>
            </a:r>
            <a:r>
              <a:rPr lang="en-US" sz="2800" dirty="0" err="1">
                <a:latin typeface="Times New Roman" panose="02020603050405020304" pitchFamily="18" charset="0"/>
                <a:cs typeface="Times New Roman" panose="02020603050405020304" pitchFamily="18" charset="0"/>
              </a:rPr>
              <a:t>getArea</a:t>
            </a:r>
            <a:r>
              <a:rPr lang="en-US" sz="2800" dirty="0">
                <a:latin typeface="Times New Roman" panose="02020603050405020304" pitchFamily="18" charset="0"/>
                <a:cs typeface="Times New Roman" panose="02020603050405020304" pitchFamily="18" charset="0"/>
              </a:rPr>
              <a:t>() in subclass rectangle the calculation is done by the formula product of the length and </a:t>
            </a:r>
            <a:r>
              <a:rPr lang="en-US" sz="2800" dirty="0" smtClean="0">
                <a:latin typeface="Times New Roman" panose="02020603050405020304" pitchFamily="18" charset="0"/>
                <a:cs typeface="Times New Roman" panose="02020603050405020304" pitchFamily="18" charset="0"/>
              </a:rPr>
              <a:t>breadth.</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838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2.7 POLYMORPHISM</a:t>
            </a:r>
          </a:p>
        </p:txBody>
      </p:sp>
      <p:sp>
        <p:nvSpPr>
          <p:cNvPr id="3" name="Slide Number Placeholder 2"/>
          <p:cNvSpPr>
            <a:spLocks noGrp="1"/>
          </p:cNvSpPr>
          <p:nvPr>
            <p:ph type="sldNum" sz="quarter" idx="12"/>
          </p:nvPr>
        </p:nvSpPr>
        <p:spPr/>
        <p:txBody>
          <a:bodyPr/>
          <a:lstStyle/>
          <a:p>
            <a:fld id="{6F62C5EA-EA67-4941-8B1A-2C577999F963}" type="slidenum">
              <a:rPr lang="en-US" smtClean="0"/>
              <a:t>34</a:t>
            </a:fld>
            <a:endParaRPr lang="en-US"/>
          </a:p>
        </p:txBody>
      </p:sp>
      <p:sp>
        <p:nvSpPr>
          <p:cNvPr id="4" name="Content Placeholder 3"/>
          <p:cNvSpPr>
            <a:spLocks noGrp="1"/>
          </p:cNvSpPr>
          <p:nvPr>
            <p:ph sz="quarter" idx="1"/>
          </p:nvPr>
        </p:nvSpPr>
        <p:spPr/>
        <p:txBody>
          <a:bodyPr>
            <a:normAutofit/>
          </a:bodyPr>
          <a:lstStyle/>
          <a:p>
            <a:pPr algn="just"/>
            <a:r>
              <a:rPr lang="en-IN" sz="2800" b="1" dirty="0">
                <a:solidFill>
                  <a:schemeClr val="accent6">
                    <a:lumMod val="75000"/>
                  </a:schemeClr>
                </a:solidFill>
                <a:latin typeface="Times New Roman" panose="02020603050405020304" pitchFamily="18" charset="0"/>
                <a:cs typeface="Times New Roman" panose="02020603050405020304" pitchFamily="18" charset="0"/>
              </a:rPr>
              <a:t>2.7.2 Operator polymorphism </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This is the process of making an operator to exhibit different behaviors in different instances.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example,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operator when used with integers, it gives the result as the addition of the two integers. We might wish ‘+’ to add two matrices or two vectors.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312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2.8 MESSAGE PASSING</a:t>
            </a:r>
          </a:p>
        </p:txBody>
      </p:sp>
      <p:sp>
        <p:nvSpPr>
          <p:cNvPr id="3" name="Slide Number Placeholder 2"/>
          <p:cNvSpPr>
            <a:spLocks noGrp="1"/>
          </p:cNvSpPr>
          <p:nvPr>
            <p:ph type="sldNum" sz="quarter" idx="12"/>
          </p:nvPr>
        </p:nvSpPr>
        <p:spPr/>
        <p:txBody>
          <a:bodyPr/>
          <a:lstStyle/>
          <a:p>
            <a:fld id="{6F62C5EA-EA67-4941-8B1A-2C577999F963}" type="slidenum">
              <a:rPr lang="en-US" smtClean="0"/>
              <a:t>35</a:t>
            </a:fld>
            <a:endParaRPr lang="en-US"/>
          </a:p>
        </p:txBody>
      </p:sp>
      <p:sp>
        <p:nvSpPr>
          <p:cNvPr id="4" name="Content Placeholder 3"/>
          <p:cNvSpPr>
            <a:spLocks noGrp="1"/>
          </p:cNvSpPr>
          <p:nvPr>
            <p:ph sz="quarter" idx="1"/>
          </p:nvPr>
        </p:nvSpPr>
        <p:spPr/>
        <p:txBody>
          <a:bodyPr>
            <a:noAutofit/>
          </a:bodyPr>
          <a:lstStyle/>
          <a:p>
            <a:pPr algn="just"/>
            <a:r>
              <a:rPr lang="en-US" sz="3200" dirty="0">
                <a:latin typeface="Times New Roman" panose="02020603050405020304" pitchFamily="18" charset="0"/>
                <a:cs typeface="Times New Roman" panose="02020603050405020304" pitchFamily="18" charset="0"/>
              </a:rPr>
              <a:t>A message is a request for execution of a procedure that invokes a function in the receiving object that generates the desired result. Message passing achieves communication between a set of objects with each other. This communication is established by sending and receiving information. This can be achieved by specifying the name of the object, the name of the function (message) and the information to be sent.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990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a:t>
            </a:r>
            <a:r>
              <a:rPr lang="en-IN" dirty="0" smtClean="0"/>
              <a:t>example</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36</a:t>
            </a:fld>
            <a:endParaRPr lang="en-US"/>
          </a:p>
        </p:txBody>
      </p:sp>
      <p:sp>
        <p:nvSpPr>
          <p:cNvPr id="4" name="Content Placeholder 3"/>
          <p:cNvSpPr>
            <a:spLocks noGrp="1"/>
          </p:cNvSpPr>
          <p:nvPr>
            <p:ph sz="quarter"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 television may be operated by a remote. When the ON button on the remote is pressed; the television should get switched on. Similarly when the OFF button on the remote is pressed; the television should get switched off. The volume increase/decrease button on the remote is pressed; similar action should be activated by the television. For this the object ‘remote’ invokes the function of the object ‘television’.</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10648" y="4191000"/>
            <a:ext cx="4785551" cy="2133600"/>
          </a:xfrm>
          <a:prstGeom prst="rect">
            <a:avLst/>
          </a:prstGeom>
        </p:spPr>
      </p:pic>
    </p:spTree>
    <p:extLst>
      <p:ext uri="{BB962C8B-B14F-4D97-AF65-F5344CB8AC3E}">
        <p14:creationId xmlns:p14="http://schemas.microsoft.com/office/powerpoint/2010/main" val="252886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a:t>Conceptual Modeling</a:t>
            </a:r>
            <a:br>
              <a:rPr lang="en-US" dirty="0"/>
            </a:br>
            <a:endParaRPr lang="en-US" dirty="0"/>
          </a:p>
        </p:txBody>
      </p:sp>
      <p:sp>
        <p:nvSpPr>
          <p:cNvPr id="3" name="Content Placeholder 2"/>
          <p:cNvSpPr>
            <a:spLocks noGrp="1"/>
          </p:cNvSpPr>
          <p:nvPr>
            <p:ph sz="quarter" idx="1"/>
          </p:nvPr>
        </p:nvSpPr>
        <p:spPr/>
        <p:txBody>
          <a:bodyPr>
            <a:noAutofit/>
          </a:bodyPr>
          <a:lstStyle/>
          <a:p>
            <a:pPr algn="just"/>
            <a:r>
              <a:rPr lang="en-US" sz="1600" dirty="0">
                <a:latin typeface="Times New Roman" pitchFamily="18" charset="0"/>
                <a:cs typeface="Times New Roman" pitchFamily="18" charset="0"/>
              </a:rPr>
              <a:t>Before moving ahead with the concept of UML, we should first understand the basics of the conceptual model.</a:t>
            </a:r>
          </a:p>
          <a:p>
            <a:pPr algn="just"/>
            <a:r>
              <a:rPr lang="en-US" sz="1600" dirty="0">
                <a:latin typeface="Times New Roman" pitchFamily="18" charset="0"/>
                <a:cs typeface="Times New Roman" pitchFamily="18" charset="0"/>
              </a:rPr>
              <a:t>A conceptual model is composed of several interrelated concepts. It makes it easy to understand the objects and how they interact with each other. This is the first step before drawing UML diagrams.</a:t>
            </a:r>
          </a:p>
          <a:p>
            <a:pPr algn="just"/>
            <a:r>
              <a:rPr lang="en-US" sz="1600" dirty="0">
                <a:latin typeface="Times New Roman" pitchFamily="18" charset="0"/>
                <a:cs typeface="Times New Roman" pitchFamily="18" charset="0"/>
              </a:rPr>
              <a:t>Following are some object-oriented concepts that are needed to begin with UML:</a:t>
            </a:r>
          </a:p>
          <a:p>
            <a:pPr algn="just"/>
            <a:r>
              <a:rPr lang="en-US" sz="1600" b="1" dirty="0">
                <a:latin typeface="Times New Roman" pitchFamily="18" charset="0"/>
                <a:cs typeface="Times New Roman" pitchFamily="18" charset="0"/>
              </a:rPr>
              <a:t>Object:</a:t>
            </a:r>
            <a:r>
              <a:rPr lang="en-US" sz="1600" dirty="0">
                <a:latin typeface="Times New Roman" pitchFamily="18" charset="0"/>
                <a:cs typeface="Times New Roman" pitchFamily="18" charset="0"/>
              </a:rPr>
              <a:t> An object is a real world entity. There are many objects present within a single system. It is a fundamental building block of UML.</a:t>
            </a:r>
          </a:p>
          <a:p>
            <a:pPr algn="just"/>
            <a:r>
              <a:rPr lang="en-US" sz="1600" b="1" dirty="0">
                <a:latin typeface="Times New Roman" pitchFamily="18" charset="0"/>
                <a:cs typeface="Times New Roman" pitchFamily="18" charset="0"/>
              </a:rPr>
              <a:t>Class:</a:t>
            </a:r>
            <a:r>
              <a:rPr lang="en-US" sz="1600" dirty="0">
                <a:latin typeface="Times New Roman" pitchFamily="18" charset="0"/>
                <a:cs typeface="Times New Roman" pitchFamily="18" charset="0"/>
              </a:rPr>
              <a:t> A class is a software blueprint for objects, which means that it defines the variables and methods common to all the objects of a particular type.</a:t>
            </a:r>
          </a:p>
          <a:p>
            <a:pPr algn="just"/>
            <a:r>
              <a:rPr lang="en-US" sz="1600" b="1" dirty="0">
                <a:latin typeface="Times New Roman" pitchFamily="18" charset="0"/>
                <a:cs typeface="Times New Roman" pitchFamily="18" charset="0"/>
              </a:rPr>
              <a:t>Abstraction:</a:t>
            </a:r>
            <a:r>
              <a:rPr lang="en-US" sz="1600" dirty="0">
                <a:latin typeface="Times New Roman" pitchFamily="18" charset="0"/>
                <a:cs typeface="Times New Roman" pitchFamily="18" charset="0"/>
              </a:rPr>
              <a:t> Abstraction is the process of portraying the essential characteristics of an object to the users while hiding the irrelevant information. Basically, it is used to envision the functioning of an object.</a:t>
            </a:r>
          </a:p>
          <a:p>
            <a:pPr algn="just"/>
            <a:r>
              <a:rPr lang="en-US" sz="1600" b="1" dirty="0">
                <a:latin typeface="Times New Roman" pitchFamily="18" charset="0"/>
                <a:cs typeface="Times New Roman" pitchFamily="18" charset="0"/>
              </a:rPr>
              <a:t>Inheritance:</a:t>
            </a:r>
            <a:r>
              <a:rPr lang="en-US" sz="1600" dirty="0">
                <a:latin typeface="Times New Roman" pitchFamily="18" charset="0"/>
                <a:cs typeface="Times New Roman" pitchFamily="18" charset="0"/>
              </a:rPr>
              <a:t> Inheritance is the process of deriving a new class from the existing ones.</a:t>
            </a:r>
          </a:p>
          <a:p>
            <a:pPr algn="just"/>
            <a:r>
              <a:rPr lang="en-US" sz="1600" b="1" dirty="0">
                <a:latin typeface="Times New Roman" pitchFamily="18" charset="0"/>
                <a:cs typeface="Times New Roman" pitchFamily="18" charset="0"/>
              </a:rPr>
              <a:t>Polymorphism:</a:t>
            </a:r>
            <a:r>
              <a:rPr lang="en-US" sz="1600" dirty="0">
                <a:latin typeface="Times New Roman" pitchFamily="18" charset="0"/>
                <a:cs typeface="Times New Roman" pitchFamily="18" charset="0"/>
              </a:rPr>
              <a:t> It is a mechanism of representing objects having multiple forms used for different purposes.</a:t>
            </a:r>
          </a:p>
          <a:p>
            <a:pPr algn="just"/>
            <a:r>
              <a:rPr lang="en-US" sz="1600" b="1" dirty="0">
                <a:latin typeface="Times New Roman" pitchFamily="18" charset="0"/>
                <a:cs typeface="Times New Roman" pitchFamily="18" charset="0"/>
              </a:rPr>
              <a:t>Encapsulation:</a:t>
            </a:r>
            <a:r>
              <a:rPr lang="en-US" sz="1600" dirty="0">
                <a:latin typeface="Times New Roman" pitchFamily="18" charset="0"/>
                <a:cs typeface="Times New Roman" pitchFamily="18" charset="0"/>
              </a:rPr>
              <a:t> It binds the data and the object together as a single unit, enabling tight coupling between them.</a:t>
            </a:r>
          </a:p>
          <a:p>
            <a:pPr algn="just"/>
            <a:endParaRPr lang="en-US" sz="16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37</a:t>
            </a:fld>
            <a:endParaRPr lang="en-US"/>
          </a:p>
        </p:txBody>
      </p:sp>
    </p:spTree>
    <p:extLst>
      <p:ext uri="{BB962C8B-B14F-4D97-AF65-F5344CB8AC3E}">
        <p14:creationId xmlns:p14="http://schemas.microsoft.com/office/powerpoint/2010/main" val="37403604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34400" cy="758952"/>
          </a:xfrm>
        </p:spPr>
        <p:txBody>
          <a:bodyPr>
            <a:normAutofit fontScale="90000"/>
          </a:bodyPr>
          <a:lstStyle/>
          <a:p>
            <a:r>
              <a:rPr lang="en-US" dirty="0" smtClean="0"/>
              <a:t>	OO </a:t>
            </a:r>
            <a:r>
              <a:rPr lang="en-US" dirty="0"/>
              <a:t>Analysis and Design</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OO is an analysis of objects, and design means combining those identified objects. So, the main purpose of OO analysis is identifying the objects for designing a system. The analysis can also be done for an existing system. The analysis can be more efficient if we can identify the objects. Once we have identified the objects, their relationships are then identified, and the design is also produced.</a:t>
            </a:r>
          </a:p>
          <a:p>
            <a:pPr marL="0" indent="0" algn="just">
              <a:buNone/>
            </a:pPr>
            <a:r>
              <a:rPr lang="en-US" dirty="0">
                <a:solidFill>
                  <a:srgbClr val="00B050"/>
                </a:solidFill>
                <a:latin typeface="Times New Roman" pitchFamily="18" charset="0"/>
                <a:cs typeface="Times New Roman" pitchFamily="18" charset="0"/>
              </a:rPr>
              <a:t>The purpose of OO is given below:</a:t>
            </a:r>
          </a:p>
          <a:p>
            <a:pPr algn="just"/>
            <a:r>
              <a:rPr lang="en-US" dirty="0">
                <a:latin typeface="Times New Roman" pitchFamily="18" charset="0"/>
                <a:cs typeface="Times New Roman" pitchFamily="18" charset="0"/>
              </a:rPr>
              <a:t>To identify the objects of a system.</a:t>
            </a:r>
          </a:p>
          <a:p>
            <a:pPr algn="just"/>
            <a:r>
              <a:rPr lang="en-US" dirty="0">
                <a:latin typeface="Times New Roman" pitchFamily="18" charset="0"/>
                <a:cs typeface="Times New Roman" pitchFamily="18" charset="0"/>
              </a:rPr>
              <a:t>To identify their relationships.</a:t>
            </a:r>
          </a:p>
          <a:p>
            <a:pPr algn="just"/>
            <a:r>
              <a:rPr lang="en-US" dirty="0">
                <a:latin typeface="Times New Roman" pitchFamily="18" charset="0"/>
                <a:cs typeface="Times New Roman" pitchFamily="18" charset="0"/>
              </a:rPr>
              <a:t>To make a design that is executable when the concepts of OO are employed.</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38</a:t>
            </a:fld>
            <a:endParaRPr lang="en-US"/>
          </a:p>
        </p:txBody>
      </p:sp>
    </p:spTree>
    <p:extLst>
      <p:ext uri="{BB962C8B-B14F-4D97-AF65-F5344CB8AC3E}">
        <p14:creationId xmlns:p14="http://schemas.microsoft.com/office/powerpoint/2010/main" val="2376984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Analysis and Design</a:t>
            </a:r>
          </a:p>
        </p:txBody>
      </p:sp>
      <p:sp>
        <p:nvSpPr>
          <p:cNvPr id="3" name="Content Placeholder 2"/>
          <p:cNvSpPr>
            <a:spLocks noGrp="1"/>
          </p:cNvSpPr>
          <p:nvPr>
            <p:ph sz="quarter" idx="1"/>
          </p:nvPr>
        </p:nvSpPr>
        <p:spPr/>
        <p:txBody>
          <a:bodyPr>
            <a:normAutofit fontScale="77500" lnSpcReduction="20000"/>
          </a:bodyPr>
          <a:lstStyle/>
          <a:p>
            <a:pPr algn="just"/>
            <a:r>
              <a:rPr lang="en-US" b="1" dirty="0">
                <a:latin typeface="Times New Roman" pitchFamily="18" charset="0"/>
                <a:cs typeface="Times New Roman" pitchFamily="18" charset="0"/>
              </a:rPr>
              <a:t>Step 1: OO Analysis</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main purpose of OO analysis is identifying the objects and describing them correctly. After the objects are identified, the designing step is easily carried out. It is a must to identify the objects with responsibilities. Here the responsibility refers to the functions performed by the objects. Each individual object has its own functions to perform. The purpose of the system is fulfilled by collaborating these responsibilities.</a:t>
            </a:r>
          </a:p>
          <a:p>
            <a:pPr algn="just"/>
            <a:r>
              <a:rPr lang="en-US" b="1" dirty="0">
                <a:latin typeface="Times New Roman" pitchFamily="18" charset="0"/>
                <a:cs typeface="Times New Roman" pitchFamily="18" charset="0"/>
              </a:rPr>
              <a:t>Step 2: OO Design</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This phase mainly emphasizes on meeting the requirements. In this phase, the objects are joined together as per the intended associations. After the association is completed, the designing phase also gets complete</a:t>
            </a:r>
            <a:r>
              <a:rPr lang="en-US" dirty="0" smtClean="0">
                <a:latin typeface="Times New Roman" pitchFamily="18" charset="0"/>
                <a:cs typeface="Times New Roman" pitchFamily="18" charset="0"/>
              </a:rPr>
              <a:t>.</a:t>
            </a:r>
          </a:p>
          <a:p>
            <a:pPr marL="0" indent="0" algn="just">
              <a:buNone/>
            </a:pPr>
            <a:endParaRPr lang="en-US" dirty="0" smtClean="0"/>
          </a:p>
          <a:p>
            <a:pPr marL="0" indent="0" algn="just">
              <a:buNone/>
            </a:pPr>
            <a:r>
              <a:rPr lang="en-US" sz="3100" dirty="0" smtClean="0">
                <a:solidFill>
                  <a:srgbClr val="00B050"/>
                </a:solidFill>
                <a:latin typeface="Times New Roman" pitchFamily="18" charset="0"/>
                <a:cs typeface="Times New Roman" pitchFamily="18" charset="0"/>
              </a:rPr>
              <a:t>This </a:t>
            </a:r>
            <a:r>
              <a:rPr lang="en-US" sz="3100" dirty="0">
                <a:solidFill>
                  <a:srgbClr val="00B050"/>
                </a:solidFill>
                <a:latin typeface="Times New Roman" pitchFamily="18" charset="0"/>
                <a:cs typeface="Times New Roman" pitchFamily="18" charset="0"/>
              </a:rPr>
              <a:t>is the last phase that comes after the designing is done. It implements the design using any OO languages like C++, Java, etc.</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39</a:t>
            </a:fld>
            <a:endParaRPr lang="en-US"/>
          </a:p>
        </p:txBody>
      </p:sp>
    </p:spTree>
    <p:extLst>
      <p:ext uri="{BB962C8B-B14F-4D97-AF65-F5344CB8AC3E}">
        <p14:creationId xmlns:p14="http://schemas.microsoft.com/office/powerpoint/2010/main" val="3107223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sz="quarter" idx="1"/>
          </p:nvPr>
        </p:nvSpPr>
        <p:spPr/>
        <p:txBody>
          <a:bodyPr/>
          <a:lstStyle/>
          <a:p>
            <a:pPr algn="just"/>
            <a:r>
              <a:rPr lang="en-US" dirty="0"/>
              <a:t>Models are representations of reality which help simplify the reality. It is not different in the software development field. The software under development can be complex. So the models of software can be used. One such modeling technique is the Unified Modeling Language. </a:t>
            </a:r>
            <a:endParaRPr lang="en-IN" dirty="0"/>
          </a:p>
        </p:txBody>
      </p:sp>
      <p:sp>
        <p:nvSpPr>
          <p:cNvPr id="4" name="Slide Number Placeholder 3"/>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2228667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US" dirty="0"/>
              <a:t>Role of UML in OO design</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As the UML is a modeling language used to model software as well as non-software systems, but here it focuses on modeling OO software applications. It is essential to understand the relation between the OO design and UML. The OO design can be converted into the UML as and when required. The OO languages influence the programming world as they model real world objects.</a:t>
            </a:r>
          </a:p>
          <a:p>
            <a:pPr algn="just"/>
            <a:r>
              <a:rPr lang="en-US" dirty="0">
                <a:latin typeface="Times New Roman" pitchFamily="18" charset="0"/>
                <a:cs typeface="Times New Roman" pitchFamily="18" charset="0"/>
              </a:rPr>
              <a:t>The UML itself is an amalgamation of object-oriented notations like Object-Oriented Design (OOD), Object Modeling Technique (OMT), and Object-Oriented Software Engineering (OOSE). The strength of these three approaches is utilized by the UML to represent more consistency.</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40</a:t>
            </a:fld>
            <a:endParaRPr lang="en-US"/>
          </a:p>
        </p:txBody>
      </p:sp>
    </p:spTree>
    <p:extLst>
      <p:ext uri="{BB962C8B-B14F-4D97-AF65-F5344CB8AC3E}">
        <p14:creationId xmlns:p14="http://schemas.microsoft.com/office/powerpoint/2010/main" val="40149344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UML Aspects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pPr algn="just" fontAlgn="base"/>
            <a:r>
              <a:rPr lang="en-US" dirty="0">
                <a:latin typeface="Times New Roman" pitchFamily="18" charset="0"/>
                <a:cs typeface="Times New Roman" pitchFamily="18" charset="0"/>
              </a:rPr>
              <a:t>UML is linked with </a:t>
            </a:r>
            <a:r>
              <a:rPr lang="en-US" b="1" dirty="0">
                <a:latin typeface="Times New Roman" pitchFamily="18" charset="0"/>
                <a:cs typeface="Times New Roman" pitchFamily="18" charset="0"/>
              </a:rPr>
              <a:t>object oriented</a:t>
            </a:r>
            <a:r>
              <a:rPr lang="en-US" dirty="0">
                <a:latin typeface="Times New Roman" pitchFamily="18" charset="0"/>
                <a:cs typeface="Times New Roman" pitchFamily="18" charset="0"/>
              </a:rPr>
              <a:t> design and analysis. UML makes the use of elements and forms associations between them to form diagrams. Diagrams in UML can be broadly classified as:</a:t>
            </a:r>
          </a:p>
          <a:p>
            <a:pPr algn="just" fontAlgn="base"/>
            <a:r>
              <a:rPr lang="en-US" b="1" dirty="0">
                <a:latin typeface="Times New Roman" pitchFamily="18" charset="0"/>
                <a:cs typeface="Times New Roman" pitchFamily="18" charset="0"/>
              </a:rPr>
              <a:t>Structural Diagrams –</a:t>
            </a:r>
            <a:r>
              <a:rPr lang="en-US" dirty="0">
                <a:latin typeface="Times New Roman" pitchFamily="18" charset="0"/>
                <a:cs typeface="Times New Roman" pitchFamily="18" charset="0"/>
              </a:rPr>
              <a:t> Capture static aspects or structure of a system. Structural Diagrams include: Component Diagrams, Object Diagrams, Class Diagrams and Deployment Diagrams.</a:t>
            </a:r>
          </a:p>
          <a:p>
            <a:pPr algn="just" fontAlgn="base"/>
            <a:r>
              <a:rPr lang="en-US" b="1" dirty="0">
                <a:latin typeface="Times New Roman" pitchFamily="18" charset="0"/>
                <a:cs typeface="Times New Roman" pitchFamily="18" charset="0"/>
              </a:rPr>
              <a:t>Behavior Diagrams –</a:t>
            </a:r>
            <a:r>
              <a:rPr lang="en-US" dirty="0">
                <a:latin typeface="Times New Roman" pitchFamily="18" charset="0"/>
                <a:cs typeface="Times New Roman" pitchFamily="18" charset="0"/>
              </a:rPr>
              <a:t> Capture dynamic aspects or behavior of the system. Behavior diagrams include: Use Case Diagrams, State Diagrams, Activity Diagrams and Interaction Diagrams.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41</a:t>
            </a:fld>
            <a:endParaRPr lang="en-US"/>
          </a:p>
        </p:txBody>
      </p:sp>
    </p:spTree>
    <p:extLst>
      <p:ext uri="{BB962C8B-B14F-4D97-AF65-F5344CB8AC3E}">
        <p14:creationId xmlns:p14="http://schemas.microsoft.com/office/powerpoint/2010/main" val="2435973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Systems, Models and Views</a:t>
            </a:r>
          </a:p>
        </p:txBody>
      </p:sp>
      <p:sp>
        <p:nvSpPr>
          <p:cNvPr id="154627" name="Rectangle 3"/>
          <p:cNvSpPr>
            <a:spLocks noGrp="1" noChangeArrowheads="1"/>
          </p:cNvSpPr>
          <p:nvPr>
            <p:ph idx="1"/>
          </p:nvPr>
        </p:nvSpPr>
        <p:spPr>
          <a:xfrm>
            <a:off x="419100" y="1416050"/>
            <a:ext cx="8724900" cy="4800600"/>
          </a:xfrm>
        </p:spPr>
        <p:txBody>
          <a:bodyPr>
            <a:normAutofit fontScale="92500" lnSpcReduction="20000"/>
          </a:bodyPr>
          <a:lstStyle/>
          <a:p>
            <a:pPr marL="420624" indent="-384048" fontAlgn="auto">
              <a:spcAft>
                <a:spcPts val="0"/>
              </a:spcAft>
              <a:buFont typeface="Wingdings 2"/>
              <a:buChar char=""/>
              <a:defRPr/>
            </a:pPr>
            <a:r>
              <a:rPr lang="en-US" sz="2800" smtClean="0"/>
              <a:t>A </a:t>
            </a:r>
            <a:r>
              <a:rPr lang="en-US" sz="2800" b="1" i="1" smtClean="0"/>
              <a:t>model</a:t>
            </a:r>
            <a:r>
              <a:rPr lang="en-US" sz="2800" smtClean="0"/>
              <a:t> is an abstraction describing a subset of a system</a:t>
            </a:r>
          </a:p>
          <a:p>
            <a:pPr marL="420624" indent="-384048" fontAlgn="auto">
              <a:spcAft>
                <a:spcPts val="0"/>
              </a:spcAft>
              <a:buFont typeface="Wingdings 2"/>
              <a:buChar char=""/>
              <a:defRPr/>
            </a:pPr>
            <a:r>
              <a:rPr lang="en-US" sz="2800" smtClean="0"/>
              <a:t>A </a:t>
            </a:r>
            <a:r>
              <a:rPr lang="en-US" sz="2800" b="1" i="1" smtClean="0"/>
              <a:t>view</a:t>
            </a:r>
            <a:r>
              <a:rPr lang="en-US" sz="2800" smtClean="0"/>
              <a:t> depicts selected aspects of a model</a:t>
            </a:r>
          </a:p>
          <a:p>
            <a:pPr marL="420624" indent="-384048" fontAlgn="auto">
              <a:spcAft>
                <a:spcPts val="0"/>
              </a:spcAft>
              <a:buFont typeface="Wingdings 2"/>
              <a:buChar char=""/>
              <a:defRPr/>
            </a:pPr>
            <a:r>
              <a:rPr lang="en-US" sz="2800" smtClean="0"/>
              <a:t>A </a:t>
            </a:r>
            <a:r>
              <a:rPr lang="en-US" sz="2800" b="1" i="1" smtClean="0"/>
              <a:t>notation</a:t>
            </a:r>
            <a:r>
              <a:rPr lang="en-US" sz="2800" smtClean="0"/>
              <a:t> is a set of graphical or textual rules for depicting views</a:t>
            </a:r>
          </a:p>
          <a:p>
            <a:pPr marL="420624" indent="-384048" fontAlgn="auto">
              <a:spcAft>
                <a:spcPts val="0"/>
              </a:spcAft>
              <a:buFont typeface="Wingdings 2"/>
              <a:buChar char=""/>
              <a:defRPr/>
            </a:pPr>
            <a:r>
              <a:rPr lang="en-US" sz="2800" smtClean="0"/>
              <a:t>Views and models of a single system may overlap each other</a:t>
            </a:r>
          </a:p>
          <a:p>
            <a:pPr marL="420624" indent="-384048" fontAlgn="auto">
              <a:spcAft>
                <a:spcPts val="0"/>
              </a:spcAft>
              <a:buFont typeface="Wingdings 2"/>
              <a:buChar char=""/>
              <a:defRPr/>
            </a:pPr>
            <a:endParaRPr lang="en-US" sz="2800" smtClean="0"/>
          </a:p>
          <a:p>
            <a:pPr marL="420624" indent="-384048" fontAlgn="auto">
              <a:spcAft>
                <a:spcPts val="0"/>
              </a:spcAft>
              <a:buFontTx/>
              <a:buNone/>
              <a:defRPr/>
            </a:pPr>
            <a:r>
              <a:rPr lang="en-US" sz="2800" smtClean="0"/>
              <a:t>Examples:</a:t>
            </a:r>
          </a:p>
          <a:p>
            <a:pPr marL="420624" indent="-384048" fontAlgn="auto">
              <a:spcAft>
                <a:spcPts val="0"/>
              </a:spcAft>
              <a:buFont typeface="Wingdings 2"/>
              <a:buChar char=""/>
              <a:defRPr/>
            </a:pPr>
            <a:r>
              <a:rPr lang="en-US" sz="2800" smtClean="0"/>
              <a:t>System: Aircraft</a:t>
            </a:r>
          </a:p>
          <a:p>
            <a:pPr marL="420624" indent="-384048" fontAlgn="auto">
              <a:spcAft>
                <a:spcPts val="0"/>
              </a:spcAft>
              <a:buFont typeface="Wingdings 2"/>
              <a:buChar char=""/>
              <a:defRPr/>
            </a:pPr>
            <a:r>
              <a:rPr lang="en-US" sz="2800" smtClean="0"/>
              <a:t>Models: Flight simulator, scale model</a:t>
            </a:r>
          </a:p>
          <a:p>
            <a:pPr marL="420624" indent="-384048" fontAlgn="auto">
              <a:spcAft>
                <a:spcPts val="0"/>
              </a:spcAft>
              <a:buFont typeface="Wingdings 2"/>
              <a:buChar char=""/>
              <a:defRPr/>
            </a:pPr>
            <a:r>
              <a:rPr lang="en-US" sz="2800" smtClean="0"/>
              <a:t>Views: All blueprints, electrical wiring, fuel system</a:t>
            </a: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42</a:t>
            </a:fld>
            <a:endParaRPr lang="en-US"/>
          </a:p>
        </p:txBody>
      </p:sp>
    </p:spTree>
    <p:extLst>
      <p:ext uri="{BB962C8B-B14F-4D97-AF65-F5344CB8AC3E}">
        <p14:creationId xmlns:p14="http://schemas.microsoft.com/office/powerpoint/2010/main" val="281790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462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462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462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4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b="1" dirty="0" smtClean="0"/>
              <a:t>          Systems, Models and Views</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1905000"/>
            <a:ext cx="8132762"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6676" name="AutoShape 4"/>
          <p:cNvSpPr>
            <a:spLocks noChangeArrowheads="1"/>
          </p:cNvSpPr>
          <p:nvPr/>
        </p:nvSpPr>
        <p:spPr bwMode="auto">
          <a:xfrm>
            <a:off x="1282700" y="2032000"/>
            <a:ext cx="1663700" cy="1524000"/>
          </a:xfrm>
          <a:prstGeom prst="cloudCallout">
            <a:avLst>
              <a:gd name="adj1" fmla="val -25856"/>
              <a:gd name="adj2" fmla="val 70000"/>
            </a:avLst>
          </a:prstGeom>
          <a:solidFill>
            <a:schemeClr val="bg1"/>
          </a:solidFill>
          <a:ln w="12700">
            <a:solidFill>
              <a:schemeClr val="tx1"/>
            </a:solidFill>
            <a:round/>
            <a:headEnd/>
            <a:tailEnd/>
          </a:ln>
        </p:spPr>
        <p:txBody>
          <a:bodyPr wrap="none" anchor="ctr"/>
          <a:lstStyle/>
          <a:p>
            <a:pPr algn="ctr" eaLnBrk="0" hangingPunct="0"/>
            <a:r>
              <a:rPr lang="en-US">
                <a:solidFill>
                  <a:srgbClr val="FF0000"/>
                </a:solidFill>
                <a:latin typeface="Helvetica" charset="0"/>
              </a:rPr>
              <a:t>Aircraft</a:t>
            </a:r>
          </a:p>
        </p:txBody>
      </p:sp>
      <p:sp>
        <p:nvSpPr>
          <p:cNvPr id="156677" name="AutoShape 5"/>
          <p:cNvSpPr>
            <a:spLocks noChangeArrowheads="1"/>
          </p:cNvSpPr>
          <p:nvPr/>
        </p:nvSpPr>
        <p:spPr bwMode="auto">
          <a:xfrm>
            <a:off x="5232400" y="1206500"/>
            <a:ext cx="2349500" cy="1498600"/>
          </a:xfrm>
          <a:prstGeom prst="cloudCallout">
            <a:avLst>
              <a:gd name="adj1" fmla="val -44796"/>
              <a:gd name="adj2" fmla="val 72880"/>
            </a:avLst>
          </a:prstGeom>
          <a:solidFill>
            <a:schemeClr val="bg1"/>
          </a:solidFill>
          <a:ln w="12700">
            <a:solidFill>
              <a:schemeClr val="tx1"/>
            </a:solidFill>
            <a:round/>
            <a:headEnd/>
            <a:tailEnd/>
          </a:ln>
        </p:spPr>
        <p:txBody>
          <a:bodyPr wrap="none" anchor="ctr"/>
          <a:lstStyle/>
          <a:p>
            <a:pPr algn="ctr" eaLnBrk="0" hangingPunct="0"/>
            <a:endParaRPr lang="en-US">
              <a:solidFill>
                <a:srgbClr val="FF0000"/>
              </a:solidFill>
              <a:latin typeface="Helvetica" charset="0"/>
            </a:endParaRPr>
          </a:p>
          <a:p>
            <a:pPr algn="ctr" eaLnBrk="0" hangingPunct="0"/>
            <a:r>
              <a:rPr lang="en-US">
                <a:solidFill>
                  <a:srgbClr val="FF0000"/>
                </a:solidFill>
                <a:latin typeface="Helvetica" charset="0"/>
              </a:rPr>
              <a:t>  Flightsimulator</a:t>
            </a:r>
          </a:p>
          <a:p>
            <a:pPr algn="ctr" eaLnBrk="0" hangingPunct="0"/>
            <a:endParaRPr lang="en-US">
              <a:solidFill>
                <a:srgbClr val="FF0000"/>
              </a:solidFill>
              <a:latin typeface="Helvetica" charset="0"/>
            </a:endParaRPr>
          </a:p>
        </p:txBody>
      </p:sp>
      <p:sp>
        <p:nvSpPr>
          <p:cNvPr id="156678" name="AutoShape 6"/>
          <p:cNvSpPr>
            <a:spLocks noChangeArrowheads="1"/>
          </p:cNvSpPr>
          <p:nvPr/>
        </p:nvSpPr>
        <p:spPr bwMode="auto">
          <a:xfrm flipV="1">
            <a:off x="3860800" y="5257800"/>
            <a:ext cx="2628900" cy="1498600"/>
          </a:xfrm>
          <a:prstGeom prst="cloudCallout">
            <a:avLst>
              <a:gd name="adj1" fmla="val -45352"/>
              <a:gd name="adj2" fmla="val 72880"/>
            </a:avLst>
          </a:prstGeom>
          <a:solidFill>
            <a:schemeClr val="bg1"/>
          </a:solidFill>
          <a:ln w="12700">
            <a:solidFill>
              <a:schemeClr val="tx1"/>
            </a:solidFill>
            <a:round/>
            <a:headEnd/>
            <a:tailEnd/>
          </a:ln>
        </p:spPr>
        <p:txBody>
          <a:bodyPr rot="10800000" wrap="none" anchor="ctr"/>
          <a:lstStyle/>
          <a:p>
            <a:pPr algn="ctr" eaLnBrk="0" hangingPunct="0"/>
            <a:r>
              <a:rPr lang="en-US">
                <a:solidFill>
                  <a:srgbClr val="FF0000"/>
                </a:solidFill>
                <a:latin typeface="Helvetica" charset="0"/>
              </a:rPr>
              <a:t>Scale Model</a:t>
            </a:r>
          </a:p>
          <a:p>
            <a:pPr algn="ctr" eaLnBrk="0" hangingPunct="0"/>
            <a:endParaRPr lang="de-DE">
              <a:solidFill>
                <a:srgbClr val="FF0000"/>
              </a:solidFill>
              <a:latin typeface="Helvetica" charset="0"/>
            </a:endParaRPr>
          </a:p>
        </p:txBody>
      </p:sp>
      <p:sp>
        <p:nvSpPr>
          <p:cNvPr id="20487" name="Text Box 7"/>
          <p:cNvSpPr txBox="1">
            <a:spLocks noChangeArrowheads="1"/>
          </p:cNvSpPr>
          <p:nvPr/>
        </p:nvSpPr>
        <p:spPr bwMode="auto">
          <a:xfrm>
            <a:off x="3590925" y="6705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endParaRPr lang="de-DE">
              <a:solidFill>
                <a:srgbClr val="FF0000"/>
              </a:solidFill>
              <a:latin typeface="Helvetica" charset="0"/>
            </a:endParaRPr>
          </a:p>
        </p:txBody>
      </p:sp>
      <p:sp>
        <p:nvSpPr>
          <p:cNvPr id="156680" name="AutoShape 8"/>
          <p:cNvSpPr>
            <a:spLocks noChangeArrowheads="1"/>
          </p:cNvSpPr>
          <p:nvPr/>
        </p:nvSpPr>
        <p:spPr bwMode="auto">
          <a:xfrm>
            <a:off x="3187700" y="1587500"/>
            <a:ext cx="1663700" cy="1524000"/>
          </a:xfrm>
          <a:prstGeom prst="cloudCallout">
            <a:avLst>
              <a:gd name="adj1" fmla="val -25856"/>
              <a:gd name="adj2" fmla="val 70000"/>
            </a:avLst>
          </a:prstGeom>
          <a:solidFill>
            <a:schemeClr val="bg1"/>
          </a:solidFill>
          <a:ln w="12700">
            <a:solidFill>
              <a:schemeClr val="tx1"/>
            </a:solidFill>
            <a:round/>
            <a:headEnd/>
            <a:tailEnd/>
          </a:ln>
        </p:spPr>
        <p:txBody>
          <a:bodyPr wrap="none" anchor="ctr"/>
          <a:lstStyle/>
          <a:p>
            <a:pPr algn="ctr" eaLnBrk="0" hangingPunct="0"/>
            <a:r>
              <a:rPr lang="en-US">
                <a:solidFill>
                  <a:srgbClr val="FF0000"/>
                </a:solidFill>
                <a:latin typeface="Helvetica" charset="0"/>
              </a:rPr>
              <a:t>Blueprints</a:t>
            </a:r>
          </a:p>
        </p:txBody>
      </p:sp>
      <p:sp>
        <p:nvSpPr>
          <p:cNvPr id="156681" name="AutoShape 9"/>
          <p:cNvSpPr>
            <a:spLocks noChangeArrowheads="1"/>
          </p:cNvSpPr>
          <p:nvPr/>
        </p:nvSpPr>
        <p:spPr bwMode="auto">
          <a:xfrm flipV="1">
            <a:off x="6210300" y="4660900"/>
            <a:ext cx="2628900" cy="1498600"/>
          </a:xfrm>
          <a:prstGeom prst="cloudCallout">
            <a:avLst>
              <a:gd name="adj1" fmla="val -45352"/>
              <a:gd name="adj2" fmla="val 72880"/>
            </a:avLst>
          </a:prstGeom>
          <a:solidFill>
            <a:schemeClr val="bg1"/>
          </a:solidFill>
          <a:ln w="12700">
            <a:solidFill>
              <a:schemeClr val="tx1"/>
            </a:solidFill>
            <a:round/>
            <a:headEnd/>
            <a:tailEnd/>
          </a:ln>
        </p:spPr>
        <p:txBody>
          <a:bodyPr rot="10800000" wrap="none" anchor="ctr"/>
          <a:lstStyle/>
          <a:p>
            <a:pPr algn="ctr" eaLnBrk="0" hangingPunct="0"/>
            <a:r>
              <a:rPr lang="en-US">
                <a:solidFill>
                  <a:srgbClr val="FF0000"/>
                </a:solidFill>
                <a:latin typeface="Helvetica" charset="0"/>
              </a:rPr>
              <a:t>Electrical </a:t>
            </a:r>
          </a:p>
          <a:p>
            <a:pPr algn="ctr" eaLnBrk="0" hangingPunct="0"/>
            <a:r>
              <a:rPr lang="en-US">
                <a:solidFill>
                  <a:srgbClr val="FF0000"/>
                </a:solidFill>
                <a:latin typeface="Helvetica" charset="0"/>
              </a:rPr>
              <a:t>Wiring</a:t>
            </a:r>
          </a:p>
        </p:txBody>
      </p:sp>
      <p:pic>
        <p:nvPicPr>
          <p:cNvPr id="10" name="Picture 9" descr="logo"/>
          <p:cNvPicPr/>
          <p:nvPr/>
        </p:nvPicPr>
        <p:blipFill>
          <a:blip r:embed="rId4"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43</a:t>
            </a:fld>
            <a:endParaRPr lang="en-US"/>
          </a:p>
        </p:txBody>
      </p:sp>
    </p:spTree>
    <p:extLst>
      <p:ext uri="{BB962C8B-B14F-4D97-AF65-F5344CB8AC3E}">
        <p14:creationId xmlns:p14="http://schemas.microsoft.com/office/powerpoint/2010/main" val="1051041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6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66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66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6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autoUpdateAnimBg="0"/>
      <p:bldP spid="156677" grpId="0" animBg="1" autoUpdateAnimBg="0"/>
      <p:bldP spid="156678" grpId="0" animBg="1" autoUpdateAnimBg="0"/>
      <p:bldP spid="156680" grpId="0" animBg="1" autoUpdateAnimBg="0"/>
      <p:bldP spid="15668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fontAlgn="auto">
              <a:spcAft>
                <a:spcPts val="0"/>
              </a:spcAft>
              <a:defRPr/>
            </a:pPr>
            <a:r>
              <a:rPr lang="en-US" dirty="0" smtClean="0"/>
              <a:t>    </a:t>
            </a:r>
            <a:r>
              <a:rPr lang="en-US" b="1" dirty="0" smtClean="0">
                <a:latin typeface="Times New Roman" pitchFamily="18" charset="0"/>
                <a:cs typeface="Times New Roman" pitchFamily="18" charset="0"/>
              </a:rPr>
              <a:t>UML Models, Views, Diagrams</a:t>
            </a:r>
          </a:p>
        </p:txBody>
      </p:sp>
      <p:sp>
        <p:nvSpPr>
          <p:cNvPr id="14339" name="Rectangle 3"/>
          <p:cNvSpPr>
            <a:spLocks noGrp="1" noChangeArrowheads="1"/>
          </p:cNvSpPr>
          <p:nvPr>
            <p:ph idx="1"/>
          </p:nvPr>
        </p:nvSpPr>
        <p:spPr>
          <a:xfrm>
            <a:off x="457200" y="1371600"/>
            <a:ext cx="8067675" cy="2081213"/>
          </a:xfrm>
        </p:spPr>
        <p:txBody>
          <a:bodyPr>
            <a:normAutofit fontScale="92500"/>
          </a:bodyPr>
          <a:lstStyle/>
          <a:p>
            <a:pPr marL="420624" indent="-384048" fontAlgn="auto">
              <a:lnSpc>
                <a:spcPct val="80000"/>
              </a:lnSpc>
              <a:spcAft>
                <a:spcPts val="0"/>
              </a:spcAft>
              <a:buFont typeface="Wingdings 2"/>
              <a:buChar char=""/>
              <a:defRPr/>
            </a:pPr>
            <a:r>
              <a:rPr lang="en-US" sz="2800" smtClean="0"/>
              <a:t>UML is a multi-diagrammatic language</a:t>
            </a:r>
          </a:p>
          <a:p>
            <a:pPr marL="722376" lvl="1" indent="-274320" fontAlgn="auto">
              <a:lnSpc>
                <a:spcPct val="80000"/>
              </a:lnSpc>
              <a:spcAft>
                <a:spcPts val="0"/>
              </a:spcAft>
              <a:buFont typeface="Wingdings 2"/>
              <a:buChar char=""/>
              <a:defRPr/>
            </a:pPr>
            <a:r>
              <a:rPr lang="en-US" sz="2400" smtClean="0"/>
              <a:t>Each diagram is a view into a model</a:t>
            </a:r>
          </a:p>
          <a:p>
            <a:pPr marL="1005840" lvl="2" indent="-256032" fontAlgn="auto">
              <a:lnSpc>
                <a:spcPct val="80000"/>
              </a:lnSpc>
              <a:spcAft>
                <a:spcPts val="0"/>
              </a:spcAft>
              <a:buFont typeface="Arial"/>
              <a:buChar char="○"/>
              <a:defRPr/>
            </a:pPr>
            <a:r>
              <a:rPr lang="en-US" sz="2000" smtClean="0"/>
              <a:t>Diagram presented from the aspect of a particular stakeholder</a:t>
            </a:r>
          </a:p>
          <a:p>
            <a:pPr marL="1005840" lvl="2" indent="-256032" fontAlgn="auto">
              <a:lnSpc>
                <a:spcPct val="80000"/>
              </a:lnSpc>
              <a:spcAft>
                <a:spcPts val="0"/>
              </a:spcAft>
              <a:buFont typeface="Arial"/>
              <a:buChar char="○"/>
              <a:defRPr/>
            </a:pPr>
            <a:r>
              <a:rPr lang="en-US" sz="2000" smtClean="0"/>
              <a:t>Provides a partial representation of the system</a:t>
            </a:r>
          </a:p>
          <a:p>
            <a:pPr marL="1005840" lvl="2" indent="-256032" fontAlgn="auto">
              <a:lnSpc>
                <a:spcPct val="80000"/>
              </a:lnSpc>
              <a:spcAft>
                <a:spcPts val="0"/>
              </a:spcAft>
              <a:buFont typeface="Arial"/>
              <a:buChar char="○"/>
              <a:defRPr/>
            </a:pPr>
            <a:r>
              <a:rPr lang="en-US" sz="2000" smtClean="0"/>
              <a:t>Is semantically consistent with other views</a:t>
            </a:r>
          </a:p>
          <a:p>
            <a:pPr marL="722376" lvl="1" indent="-274320" fontAlgn="auto">
              <a:lnSpc>
                <a:spcPct val="80000"/>
              </a:lnSpc>
              <a:spcAft>
                <a:spcPts val="0"/>
              </a:spcAft>
              <a:buFont typeface="Wingdings 2"/>
              <a:buChar char=""/>
              <a:defRPr/>
            </a:pPr>
            <a:r>
              <a:rPr lang="en-US" sz="2400" smtClean="0"/>
              <a:t>Example views</a:t>
            </a: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76600"/>
            <a:ext cx="5715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
          <p:cNvPicPr/>
          <p:nvPr/>
        </p:nvPicPr>
        <p:blipFill>
          <a:blip r:embed="rId4"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44</a:t>
            </a:fld>
            <a:endParaRPr lang="en-US"/>
          </a:p>
        </p:txBody>
      </p:sp>
    </p:spTree>
    <p:extLst>
      <p:ext uri="{BB962C8B-B14F-4D97-AF65-F5344CB8AC3E}">
        <p14:creationId xmlns:p14="http://schemas.microsoft.com/office/powerpoint/2010/main" val="17502053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45</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MODELS?</a:t>
            </a:r>
          </a:p>
        </p:txBody>
      </p:sp>
      <p:sp>
        <p:nvSpPr>
          <p:cNvPr id="3" name="Content Placeholder 2"/>
          <p:cNvSpPr>
            <a:spLocks noGrp="1"/>
          </p:cNvSpPr>
          <p:nvPr>
            <p:ph sz="quarter" idx="1"/>
          </p:nvPr>
        </p:nvSpPr>
        <p:spPr>
          <a:xfrm>
            <a:off x="152400" y="1447800"/>
            <a:ext cx="8839200" cy="4572000"/>
          </a:xfrm>
        </p:spPr>
        <p:txBody>
          <a:bodyPr>
            <a:noAutofit/>
          </a:bodyPr>
          <a:lstStyle/>
          <a:p>
            <a:pPr algn="just"/>
            <a:r>
              <a:rPr lang="en-US" sz="2400" dirty="0">
                <a:latin typeface="Times New Roman" panose="02020603050405020304" pitchFamily="18" charset="0"/>
                <a:cs typeface="Times New Roman" panose="02020603050405020304" pitchFamily="18" charset="0"/>
              </a:rPr>
              <a:t>Models are created to represent reality in a simplified way. They provide a structure for problem solving. They help in understanding how one can proceed with the problem at hand. They also allow to experiment with multiple solutions. Since the models are created before the actual development of the system, we can understand different possibilities, problems, options etc. This also leads to decrease in the development costs. Since the time will not be wasted in trials and errors the product will be ready in lesser time. Models also help manage the complexity of the problem so the planning of the development, allocation of the resources like machines, programmers, testers can be done easily. When models are created, a number of views of the system are described. </a:t>
            </a:r>
            <a:r>
              <a:rPr lang="en-US" sz="2400" b="1" i="1" u="sng" dirty="0">
                <a:solidFill>
                  <a:srgbClr val="00B050"/>
                </a:solidFill>
                <a:latin typeface="Times New Roman" panose="02020603050405020304" pitchFamily="18" charset="0"/>
                <a:cs typeface="Times New Roman" panose="02020603050405020304" pitchFamily="18" charset="0"/>
              </a:rPr>
              <a:t>The different views give different perspectives of the system. </a:t>
            </a:r>
            <a:endParaRPr lang="en-IN" sz="2400" b="1" i="1" u="sng" dirty="0">
              <a:solidFill>
                <a:srgbClr val="00B05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4160104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example,</a:t>
            </a:r>
          </a:p>
        </p:txBody>
      </p:sp>
      <p:sp>
        <p:nvSpPr>
          <p:cNvPr id="3" name="Content Placeholder 2"/>
          <p:cNvSpPr>
            <a:spLocks noGrp="1"/>
          </p:cNvSpPr>
          <p:nvPr>
            <p:ph sz="quarter" idx="1"/>
          </p:nvPr>
        </p:nvSpPr>
        <p:spPr>
          <a:xfrm>
            <a:off x="73152" y="1371600"/>
            <a:ext cx="8918448" cy="4572000"/>
          </a:xfrm>
        </p:spPr>
        <p:txBody>
          <a:bodyPr>
            <a:noAutofit/>
          </a:bodyPr>
          <a:lstStyle/>
          <a:p>
            <a:pPr algn="just"/>
            <a:r>
              <a:rPr lang="en-US" sz="2800" dirty="0">
                <a:latin typeface="Times New Roman" panose="02020603050405020304" pitchFamily="18" charset="0"/>
                <a:cs typeface="Times New Roman" panose="02020603050405020304" pitchFamily="18" charset="0"/>
              </a:rPr>
              <a:t>The </a:t>
            </a:r>
            <a:r>
              <a:rPr lang="en-US" sz="2800" dirty="0">
                <a:solidFill>
                  <a:srgbClr val="C00000"/>
                </a:solidFill>
                <a:latin typeface="Times New Roman" panose="02020603050405020304" pitchFamily="18" charset="0"/>
                <a:cs typeface="Times New Roman" panose="02020603050405020304" pitchFamily="18" charset="0"/>
              </a:rPr>
              <a:t>car dashboard </a:t>
            </a:r>
            <a:r>
              <a:rPr lang="en-US" sz="2800" dirty="0">
                <a:latin typeface="Times New Roman" panose="02020603050405020304" pitchFamily="18" charset="0"/>
                <a:cs typeface="Times New Roman" panose="02020603050405020304" pitchFamily="18" charset="0"/>
              </a:rPr>
              <a:t>and its features interest the car driver. He needs to know which button to press to switch on the inner lights and so on. But the </a:t>
            </a:r>
            <a:r>
              <a:rPr lang="en-US" sz="2800" dirty="0">
                <a:solidFill>
                  <a:srgbClr val="0070C0"/>
                </a:solidFill>
                <a:latin typeface="Times New Roman" panose="02020603050405020304" pitchFamily="18" charset="0"/>
                <a:cs typeface="Times New Roman" panose="02020603050405020304" pitchFamily="18" charset="0"/>
              </a:rPr>
              <a:t>electronics person </a:t>
            </a:r>
            <a:r>
              <a:rPr lang="en-US" sz="2800" dirty="0">
                <a:latin typeface="Times New Roman" panose="02020603050405020304" pitchFamily="18" charset="0"/>
                <a:cs typeface="Times New Roman" panose="02020603050405020304" pitchFamily="18" charset="0"/>
              </a:rPr>
              <a:t>is not concerned about the dashboard in a similar way. He is interested in the circuitry behind the dashboard. He wants to know which buttons to connect to which instruments, gadgets so that when the button is pressed on the dashboard the driver gets the expected operation. The </a:t>
            </a:r>
            <a:r>
              <a:rPr lang="en-US" sz="2800" dirty="0">
                <a:solidFill>
                  <a:srgbClr val="00B050"/>
                </a:solidFill>
                <a:latin typeface="Times New Roman" panose="02020603050405020304" pitchFamily="18" charset="0"/>
                <a:cs typeface="Times New Roman" panose="02020603050405020304" pitchFamily="18" charset="0"/>
              </a:rPr>
              <a:t>design person </a:t>
            </a:r>
            <a:r>
              <a:rPr lang="en-US" sz="2800" dirty="0">
                <a:latin typeface="Times New Roman" panose="02020603050405020304" pitchFamily="18" charset="0"/>
                <a:cs typeface="Times New Roman" panose="02020603050405020304" pitchFamily="18" charset="0"/>
              </a:rPr>
              <a:t>is interested in the look and feel of the dashboard but not all concerned with what goes on behind the panel. Thus everybody looks at the same object but from different perspectives. </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542747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r>
              <a:rPr lang="en-IN" dirty="0" err="1" smtClean="0"/>
              <a:t>cont</a:t>
            </a:r>
            <a:r>
              <a:rPr lang="en-IN" dirty="0" smtClean="0"/>
              <a:t>…</a:t>
            </a:r>
            <a:endParaRPr lang="en-IN" dirty="0"/>
          </a:p>
        </p:txBody>
      </p:sp>
      <p:sp>
        <p:nvSpPr>
          <p:cNvPr id="3" name="Content Placeholder 2"/>
          <p:cNvSpPr>
            <a:spLocks noGrp="1"/>
          </p:cNvSpPr>
          <p:nvPr>
            <p:ph sz="quarter"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Each view has information that is unique to that view. Each view has the information that appears in other views. The information that appears in more than one view is consistent. This information has to be consistent because we are creating views of the same system. This leads to the need for a variety of views depicted in a variety of diagrams.</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3143154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Introduction</a:t>
            </a:r>
            <a:endParaRPr lang="en-US" dirty="0"/>
          </a:p>
        </p:txBody>
      </p:sp>
      <p:sp>
        <p:nvSpPr>
          <p:cNvPr id="3" name="Content Placeholder 2"/>
          <p:cNvSpPr>
            <a:spLocks noGrp="1"/>
          </p:cNvSpPr>
          <p:nvPr>
            <p:ph sz="quarter" idx="1"/>
          </p:nvPr>
        </p:nvSpPr>
        <p:spPr/>
        <p:txBody>
          <a:bodyPr/>
          <a:lstStyle/>
          <a:p>
            <a:pPr marL="0" indent="0" algn="just">
              <a:buNone/>
            </a:pPr>
            <a:r>
              <a:rPr lang="en-IN" sz="2800" b="1" dirty="0">
                <a:latin typeface="Times New Roman" pitchFamily="18" charset="0"/>
                <a:cs typeface="Times New Roman" pitchFamily="18" charset="0"/>
              </a:rPr>
              <a:t>Introduction to UML</a:t>
            </a:r>
          </a:p>
          <a:p>
            <a:pPr marL="0" indent="0" algn="just">
              <a:buNone/>
            </a:pPr>
            <a:r>
              <a:rPr lang="en-US" sz="2800" dirty="0">
                <a:latin typeface="Times New Roman" pitchFamily="18" charset="0"/>
                <a:cs typeface="Times New Roman" pitchFamily="18" charset="0"/>
              </a:rPr>
              <a:t>The UML stands for Unified modeling language, is a standardized general-purpose visual modeling language in the field of Software Engineering. It is used for </a:t>
            </a:r>
            <a:r>
              <a:rPr lang="en-US" sz="2800" b="1" i="1" dirty="0">
                <a:solidFill>
                  <a:schemeClr val="accent6">
                    <a:lumMod val="75000"/>
                  </a:schemeClr>
                </a:solidFill>
                <a:latin typeface="Times New Roman" pitchFamily="18" charset="0"/>
                <a:cs typeface="Times New Roman" pitchFamily="18" charset="0"/>
              </a:rPr>
              <a:t>specifying, visualizing, constructing, and documenting </a:t>
            </a:r>
            <a:r>
              <a:rPr lang="en-US" sz="2800" dirty="0">
                <a:latin typeface="Times New Roman" pitchFamily="18" charset="0"/>
                <a:cs typeface="Times New Roman" pitchFamily="18" charset="0"/>
              </a:rPr>
              <a:t>the primary artifacts of the software system. It helps in designing and characterizing, especially those software systems that incorporate the concept of Object orientation. It describes the working of both the software and hardware systems.</a:t>
            </a:r>
            <a:r>
              <a:rPr lang="en-IN" sz="2800" b="1" dirty="0">
                <a:latin typeface="Times New Roman" pitchFamily="18" charset="0"/>
                <a:cs typeface="Times New Roman" pitchFamily="18" charset="0"/>
              </a:rPr>
              <a:t> </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4158339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Introduction</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The UML was developed in 1994-95 by Grady </a:t>
            </a:r>
            <a:r>
              <a:rPr lang="en-US" dirty="0" err="1">
                <a:latin typeface="Times New Roman" pitchFamily="18" charset="0"/>
                <a:cs typeface="Times New Roman" pitchFamily="18" charset="0"/>
              </a:rPr>
              <a:t>Booch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Ivar</a:t>
            </a:r>
            <a:r>
              <a:rPr lang="en-US" dirty="0">
                <a:latin typeface="Times New Roman" pitchFamily="18" charset="0"/>
                <a:cs typeface="Times New Roman" pitchFamily="18" charset="0"/>
              </a:rPr>
              <a:t> Jacobson, and James </a:t>
            </a:r>
            <a:r>
              <a:rPr lang="en-US" dirty="0" err="1">
                <a:latin typeface="Times New Roman" pitchFamily="18" charset="0"/>
                <a:cs typeface="Times New Roman" pitchFamily="18" charset="0"/>
              </a:rPr>
              <a:t>Rumbaugh</a:t>
            </a:r>
            <a:r>
              <a:rPr lang="en-US" dirty="0">
                <a:latin typeface="Times New Roman" pitchFamily="18" charset="0"/>
                <a:cs typeface="Times New Roman" pitchFamily="18" charset="0"/>
              </a:rPr>
              <a:t> at the Rational Software. In 1997, it got adopted as a standard by the Object Management Group (OMG</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 Object Management Group (OMG) is an association of several companies that controls the open standard UML. The OMG was established to build an open standard that mainly supports the interoperability of object-oriented systems. It is not restricted within the boundaries, but it can also be utilized for modeling the non-software systems. The OMG is best recognized for the Common Object Request Broker Architecture (CORBA) standards.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23636242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1287</TotalTime>
  <Words>3332</Words>
  <Application>Microsoft Office PowerPoint</Application>
  <PresentationFormat>On-screen Show (4:3)</PresentationFormat>
  <Paragraphs>236</Paragraphs>
  <Slides>45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Algerian</vt:lpstr>
      <vt:lpstr>Arial</vt:lpstr>
      <vt:lpstr>Calibri</vt:lpstr>
      <vt:lpstr>Georgia</vt:lpstr>
      <vt:lpstr>Helvetica</vt:lpstr>
      <vt:lpstr>Times New Roman</vt:lpstr>
      <vt:lpstr>Wingdings</vt:lpstr>
      <vt:lpstr>Wingdings 2</vt:lpstr>
      <vt:lpstr>Civic</vt:lpstr>
      <vt:lpstr>Object Oriented Software Engineering</vt:lpstr>
      <vt:lpstr>Today’s Outline:</vt:lpstr>
      <vt:lpstr>OBJECTIVES</vt:lpstr>
      <vt:lpstr>INTRODUCTION </vt:lpstr>
      <vt:lpstr>WHY MODELS?</vt:lpstr>
      <vt:lpstr>For example,</vt:lpstr>
      <vt:lpstr>Example cont…</vt:lpstr>
      <vt:lpstr>Introduction</vt:lpstr>
      <vt:lpstr>Introduction</vt:lpstr>
      <vt:lpstr>The Object Management Group gives the formal definition of the UML as </vt:lpstr>
      <vt:lpstr>Goals of UML </vt:lpstr>
      <vt:lpstr>Characteristics of UML </vt:lpstr>
      <vt:lpstr>FEATURES OF UML</vt:lpstr>
      <vt:lpstr>FEATURES OF UML</vt:lpstr>
      <vt:lpstr>NEED FOR UML</vt:lpstr>
      <vt:lpstr>WHAT UML IS NOT</vt:lpstr>
      <vt:lpstr>2. Review of Object Orientation </vt:lpstr>
      <vt:lpstr>2.0 OBJECTIVES</vt:lpstr>
      <vt:lpstr>       2.1 Introduction  </vt:lpstr>
      <vt:lpstr>2.2 OBJECT</vt:lpstr>
      <vt:lpstr>2.2 OBJECT</vt:lpstr>
      <vt:lpstr>Example</vt:lpstr>
      <vt:lpstr>2.3 CLASS</vt:lpstr>
      <vt:lpstr>Example</vt:lpstr>
      <vt:lpstr>2.4 ENCAPSULATION</vt:lpstr>
      <vt:lpstr>Example</vt:lpstr>
      <vt:lpstr>2.5 ABSTRACTION</vt:lpstr>
      <vt:lpstr>For example</vt:lpstr>
      <vt:lpstr>2.6 INHERITANCE</vt:lpstr>
      <vt:lpstr>For example</vt:lpstr>
      <vt:lpstr>For example</vt:lpstr>
      <vt:lpstr>2.7 POLYMORPHISM</vt:lpstr>
      <vt:lpstr>For example,</vt:lpstr>
      <vt:lpstr>2.7 POLYMORPHISM</vt:lpstr>
      <vt:lpstr>2.8 MESSAGE PASSING</vt:lpstr>
      <vt:lpstr>For example</vt:lpstr>
      <vt:lpstr>Conceptual Modeling </vt:lpstr>
      <vt:lpstr> OO Analysis and Design </vt:lpstr>
      <vt:lpstr>OO Analysis and Design</vt:lpstr>
      <vt:lpstr>Role of UML in OO design </vt:lpstr>
      <vt:lpstr>UML Aspects</vt:lpstr>
      <vt:lpstr>Systems, Models and Views</vt:lpstr>
      <vt:lpstr>          Systems, Models and Views</vt:lpstr>
      <vt:lpstr>    UML Models, Views, Diagrams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191</cp:revision>
  <dcterms:created xsi:type="dcterms:W3CDTF">2021-07-03T06:55:19Z</dcterms:created>
  <dcterms:modified xsi:type="dcterms:W3CDTF">2023-02-18T09:20:29Z</dcterms:modified>
</cp:coreProperties>
</file>