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34"/>
  </p:notesMasterIdLst>
  <p:sldIdLst>
    <p:sldId id="256" r:id="rId2"/>
    <p:sldId id="258" r:id="rId3"/>
    <p:sldId id="306" r:id="rId4"/>
    <p:sldId id="278" r:id="rId5"/>
    <p:sldId id="307" r:id="rId6"/>
    <p:sldId id="308" r:id="rId7"/>
    <p:sldId id="309" r:id="rId8"/>
    <p:sldId id="280" r:id="rId9"/>
    <p:sldId id="281" r:id="rId10"/>
    <p:sldId id="282" r:id="rId11"/>
    <p:sldId id="283" r:id="rId12"/>
    <p:sldId id="284" r:id="rId13"/>
    <p:sldId id="285" r:id="rId14"/>
    <p:sldId id="288" r:id="rId15"/>
    <p:sldId id="289" r:id="rId16"/>
    <p:sldId id="290" r:id="rId17"/>
    <p:sldId id="291" r:id="rId18"/>
    <p:sldId id="293" r:id="rId19"/>
    <p:sldId id="292" r:id="rId20"/>
    <p:sldId id="294" r:id="rId21"/>
    <p:sldId id="295" r:id="rId22"/>
    <p:sldId id="296" r:id="rId23"/>
    <p:sldId id="297" r:id="rId24"/>
    <p:sldId id="298" r:id="rId25"/>
    <p:sldId id="299" r:id="rId26"/>
    <p:sldId id="300" r:id="rId27"/>
    <p:sldId id="301" r:id="rId28"/>
    <p:sldId id="303" r:id="rId29"/>
    <p:sldId id="304" r:id="rId30"/>
    <p:sldId id="302" r:id="rId31"/>
    <p:sldId id="305"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598287-3EA6-4C7E-B73D-A3EFC3505DEA}" type="datetime1">
              <a:rPr lang="en-US" smtClean="0"/>
              <a:t>2/19/2023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13CE8E-F506-468E-9288-B1DAA44E80F7}" type="datetime1">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15BB46-ACFB-4701-8B13-3F3CC0F36EC4}" type="datetime1">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5189E1-7289-48D6-89F5-6D77E841FF27}" type="datetime1">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5B31601-1AEE-400A-B39E-85B9DE7792B0}" type="datetime1">
              <a:rPr lang="en-US" smtClean="0"/>
              <a:t>2/19/2023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28EF7E0-905E-4340-9EC7-94C164E94AB5}" type="datetime1">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F6E21F-760E-48BC-A924-9014FE0A5D6A}" type="datetime1">
              <a:rPr lang="en-US" smtClean="0"/>
              <a:t>2/19/2023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6D7393-ACF7-4BDA-8279-59BB8C817202}" type="datetime1">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5EE56C3-7CD8-462B-937E-C6265526E2B2}" type="datetime1">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CEDD679-8E54-4D09-B5B6-17D556499FFB}" type="datetime1">
              <a:rPr lang="en-US" smtClean="0"/>
              <a:t>2/19/2023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5177CEE-3FD0-4419-8DF9-41782226A00F}" type="datetime1">
              <a:rPr lang="en-US" smtClean="0"/>
              <a:t>2/19/2023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506DB62-B97D-4CA0-AB09-EED1CFD9D201}" type="datetime1">
              <a:rPr lang="en-US" smtClean="0"/>
              <a:t>2/19/2023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smtClean="0">
                <a:latin typeface="Times New Roman" pitchFamily="18" charset="0"/>
                <a:cs typeface="Times New Roman" pitchFamily="18" charset="0"/>
              </a:rPr>
              <a:t>UML</a:t>
            </a:r>
          </a:p>
          <a:p>
            <a:r>
              <a:rPr lang="en-US" sz="4800" dirty="0" smtClean="0">
                <a:latin typeface="Times New Roman" pitchFamily="18" charset="0"/>
                <a:cs typeface="Times New Roman" pitchFamily="18" charset="0"/>
              </a:rPr>
              <a:t>Lecture 2</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3.2.1. Structural Things</a:t>
            </a:r>
            <a:endParaRPr lang="en-US" dirty="0"/>
          </a:p>
        </p:txBody>
      </p:sp>
      <p:sp>
        <p:nvSpPr>
          <p:cNvPr id="3" name="Content Placeholder 2"/>
          <p:cNvSpPr>
            <a:spLocks noGrp="1"/>
          </p:cNvSpPr>
          <p:nvPr>
            <p:ph sz="quarter" idx="1"/>
          </p:nvPr>
        </p:nvSpPr>
        <p:spPr/>
        <p:txBody>
          <a:bodyPr>
            <a:normAutofit/>
          </a:bodyPr>
          <a:lstStyle/>
          <a:p>
            <a:pPr algn="just"/>
            <a:r>
              <a:rPr lang="en-US" sz="2400" b="1" dirty="0" smtClean="0">
                <a:solidFill>
                  <a:srgbClr val="0070C0"/>
                </a:solidFill>
                <a:latin typeface="Times New Roman" pitchFamily="18" charset="0"/>
                <a:cs typeface="Times New Roman" pitchFamily="18" charset="0"/>
              </a:rPr>
              <a:t>iii. Interface</a:t>
            </a:r>
            <a:r>
              <a:rPr lang="en-US" sz="2400" b="1" dirty="0">
                <a:solidFill>
                  <a:srgbClr val="0070C0"/>
                </a:solidFill>
                <a:latin typeface="Times New Roman" pitchFamily="18" charset="0"/>
                <a:cs typeface="Times New Roman" pitchFamily="18" charset="0"/>
              </a:rPr>
              <a:t>:</a:t>
            </a:r>
            <a:r>
              <a:rPr lang="en-US" sz="2400" dirty="0">
                <a:latin typeface="Times New Roman" pitchFamily="18" charset="0"/>
                <a:cs typeface="Times New Roman" pitchFamily="18" charset="0"/>
              </a:rPr>
              <a:t> A set of operations that describes the functionality of a class, which is implemented whenever an interface is implemented</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iv. Collaboration</a:t>
            </a:r>
            <a:r>
              <a:rPr lang="en-US" sz="2400" b="1" dirty="0">
                <a:solidFill>
                  <a:srgbClr val="0070C0"/>
                </a:solidFill>
                <a:latin typeface="Times New Roman" pitchFamily="18" charset="0"/>
                <a:cs typeface="Times New Roman" pitchFamily="18" charset="0"/>
              </a:rPr>
              <a:t>:</a:t>
            </a:r>
            <a:r>
              <a:rPr lang="en-US" sz="2400" dirty="0">
                <a:solidFill>
                  <a:srgbClr val="0070C0"/>
                </a:solidFill>
                <a:latin typeface="Times New Roman" pitchFamily="18" charset="0"/>
                <a:cs typeface="Times New Roman" pitchFamily="18" charset="0"/>
              </a:rPr>
              <a:t> </a:t>
            </a:r>
            <a:endParaRPr lang="en-US" sz="2400" dirty="0" smtClean="0">
              <a:solidFill>
                <a:srgbClr val="0070C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represents the interaction between things that is done to meet the goal. It is symbolized as a dotted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ellipse </a:t>
            </a:r>
            <a:r>
              <a:rPr lang="en-US" sz="2400" dirty="0">
                <a:latin typeface="Times New Roman" pitchFamily="18" charset="0"/>
                <a:cs typeface="Times New Roman" pitchFamily="18" charset="0"/>
              </a:rPr>
              <a:t>with its name written inside it.</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4098" name="Picture 2"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62199"/>
            <a:ext cx="1625311" cy="162531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436" y="4419600"/>
            <a:ext cx="28765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150333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3.2.1. Structural Things</a:t>
            </a:r>
            <a:endParaRPr lang="en-US" dirty="0"/>
          </a:p>
        </p:txBody>
      </p:sp>
      <p:sp>
        <p:nvSpPr>
          <p:cNvPr id="3" name="Content Placeholder 2"/>
          <p:cNvSpPr>
            <a:spLocks noGrp="1"/>
          </p:cNvSpPr>
          <p:nvPr>
            <p:ph sz="quarter" idx="1"/>
          </p:nvPr>
        </p:nvSpPr>
        <p:spPr/>
        <p:txBody>
          <a:bodyPr>
            <a:normAutofit/>
          </a:bodyPr>
          <a:lstStyle/>
          <a:p>
            <a:pPr algn="just"/>
            <a:r>
              <a:rPr lang="en-US" sz="2400" b="1" dirty="0" smtClean="0">
                <a:solidFill>
                  <a:srgbClr val="0070C0"/>
                </a:solidFill>
                <a:latin typeface="Times New Roman" pitchFamily="18" charset="0"/>
                <a:cs typeface="Times New Roman" pitchFamily="18" charset="0"/>
              </a:rPr>
              <a:t>iv. </a:t>
            </a:r>
            <a:r>
              <a:rPr lang="en-US" sz="2400" b="1" dirty="0">
                <a:solidFill>
                  <a:srgbClr val="0070C0"/>
                </a:solidFill>
                <a:latin typeface="Times New Roman" pitchFamily="18" charset="0"/>
                <a:cs typeface="Times New Roman" pitchFamily="18" charset="0"/>
              </a:rPr>
              <a:t>Use case:</a:t>
            </a:r>
            <a:r>
              <a:rPr lang="en-US" sz="2400" dirty="0">
                <a:latin typeface="Times New Roman" pitchFamily="18" charset="0"/>
                <a:cs typeface="Times New Roman" pitchFamily="18" charset="0"/>
              </a:rPr>
              <a:t> Use case is the core concept of object-oriented modeling. It portrays a set of actions executed by a system to achieve the goal.</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v. </a:t>
            </a:r>
            <a:r>
              <a:rPr lang="en-US" sz="2400" b="1" dirty="0">
                <a:solidFill>
                  <a:srgbClr val="0070C0"/>
                </a:solidFill>
                <a:latin typeface="Times New Roman" pitchFamily="18" charset="0"/>
                <a:cs typeface="Times New Roman" pitchFamily="18" charset="0"/>
              </a:rPr>
              <a:t>Actor</a:t>
            </a:r>
            <a:r>
              <a:rPr lang="en-US" sz="2400" b="1" dirty="0" smtClean="0">
                <a:solidFill>
                  <a:srgbClr val="0070C0"/>
                </a:solidFill>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comes under the use case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diagrams</a:t>
            </a:r>
            <a:r>
              <a:rPr lang="en-US" sz="2400" dirty="0">
                <a:latin typeface="Times New Roman" pitchFamily="18" charset="0"/>
                <a:cs typeface="Times New Roman" pitchFamily="18" charset="0"/>
              </a:rPr>
              <a:t>. It is an object that interacts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with </a:t>
            </a:r>
            <a:r>
              <a:rPr lang="en-US" sz="2400" dirty="0">
                <a:latin typeface="Times New Roman" pitchFamily="18" charset="0"/>
                <a:cs typeface="Times New Roman" pitchFamily="18" charset="0"/>
              </a:rPr>
              <a:t>the system, for example, a user.</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5124" name="Picture 4"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572000"/>
            <a:ext cx="1066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514599"/>
            <a:ext cx="2175164" cy="163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2720193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3.2.1. Structural Things</a:t>
            </a:r>
            <a:endParaRPr lang="en-US" dirty="0"/>
          </a:p>
        </p:txBody>
      </p:sp>
      <p:sp>
        <p:nvSpPr>
          <p:cNvPr id="3" name="Content Placeholder 2"/>
          <p:cNvSpPr>
            <a:spLocks noGrp="1"/>
          </p:cNvSpPr>
          <p:nvPr>
            <p:ph sz="quarter" idx="1"/>
          </p:nvPr>
        </p:nvSpPr>
        <p:spPr/>
        <p:txBody>
          <a:bodyPr>
            <a:normAutofit/>
          </a:bodyPr>
          <a:lstStyle/>
          <a:p>
            <a:pPr algn="just"/>
            <a:r>
              <a:rPr lang="en-US" sz="2400" b="1" dirty="0" smtClean="0">
                <a:solidFill>
                  <a:srgbClr val="0070C0"/>
                </a:solidFill>
                <a:latin typeface="Times New Roman" pitchFamily="18" charset="0"/>
                <a:cs typeface="Times New Roman" pitchFamily="18" charset="0"/>
              </a:rPr>
              <a:t>vi. </a:t>
            </a:r>
            <a:r>
              <a:rPr lang="en-US" sz="2400" b="1" dirty="0">
                <a:solidFill>
                  <a:srgbClr val="0070C0"/>
                </a:solidFill>
                <a:latin typeface="Times New Roman" pitchFamily="18" charset="0"/>
                <a:cs typeface="Times New Roman" pitchFamily="18" charset="0"/>
              </a:rPr>
              <a:t>Component</a:t>
            </a:r>
            <a:r>
              <a:rPr lang="en-US" sz="2400" b="1" dirty="0" smtClean="0">
                <a:solidFill>
                  <a:srgbClr val="0070C0"/>
                </a:solidFill>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 It represents the physical part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of </a:t>
            </a:r>
            <a:r>
              <a:rPr lang="en-US" sz="2400" dirty="0">
                <a:latin typeface="Times New Roman" pitchFamily="18" charset="0"/>
                <a:cs typeface="Times New Roman" pitchFamily="18" charset="0"/>
              </a:rPr>
              <a:t>the system.</a:t>
            </a:r>
            <a:endParaRPr lang="en-US" sz="2400" dirty="0" smtClean="0">
              <a:latin typeface="Times New Roman" pitchFamily="18" charset="0"/>
              <a:cs typeface="Times New Roman" pitchFamily="18" charset="0"/>
            </a:endParaRPr>
          </a:p>
          <a:p>
            <a:pPr algn="just"/>
            <a:endParaRPr lang="en-US" sz="2400" b="1" dirty="0" smtClean="0">
              <a:solidFill>
                <a:srgbClr val="0070C0"/>
              </a:solidFill>
              <a:latin typeface="Times New Roman" pitchFamily="18" charset="0"/>
              <a:cs typeface="Times New Roman" pitchFamily="18" charset="0"/>
            </a:endParaRPr>
          </a:p>
          <a:p>
            <a:pPr algn="just"/>
            <a:endParaRPr lang="en-US" sz="2400" b="1" dirty="0">
              <a:solidFill>
                <a:srgbClr val="0070C0"/>
              </a:solidFill>
              <a:latin typeface="Times New Roman" pitchFamily="18" charset="0"/>
              <a:cs typeface="Times New Roman" pitchFamily="18" charset="0"/>
            </a:endParaRPr>
          </a:p>
          <a:p>
            <a:pPr algn="just"/>
            <a:endParaRPr lang="en-US" sz="2400" b="1" dirty="0" smtClean="0">
              <a:solidFill>
                <a:srgbClr val="0070C0"/>
              </a:solidFill>
              <a:latin typeface="Times New Roman" pitchFamily="18" charset="0"/>
              <a:cs typeface="Times New Roman" pitchFamily="18" charset="0"/>
            </a:endParaRPr>
          </a:p>
          <a:p>
            <a:pPr algn="just"/>
            <a:endParaRPr lang="en-US" sz="2400" b="1" dirty="0" smtClean="0">
              <a:solidFill>
                <a:srgbClr val="0070C0"/>
              </a:solidFill>
              <a:latin typeface="Times New Roman" pitchFamily="18" charset="0"/>
              <a:cs typeface="Times New Roman" pitchFamily="18" charset="0"/>
            </a:endParaRPr>
          </a:p>
          <a:p>
            <a:pPr algn="just"/>
            <a:endParaRPr lang="en-US" sz="2400" b="1" dirty="0" smtClean="0">
              <a:solidFill>
                <a:srgbClr val="0070C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vii. </a:t>
            </a:r>
            <a:r>
              <a:rPr lang="en-US" sz="2400" b="1" dirty="0">
                <a:solidFill>
                  <a:srgbClr val="0070C0"/>
                </a:solidFill>
                <a:latin typeface="Times New Roman" pitchFamily="18" charset="0"/>
                <a:cs typeface="Times New Roman" pitchFamily="18" charset="0"/>
              </a:rPr>
              <a:t>Node: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physical element that exists at run time.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6146" name="Picture 2"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073" y="4191000"/>
            <a:ext cx="2019300" cy="201930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600200"/>
            <a:ext cx="22098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2680906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3.2.2. Behavioral </a:t>
            </a:r>
            <a:r>
              <a:rPr lang="en-US" b="1" dirty="0"/>
              <a:t>Things</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They are the verbs that encompass the dynamic parts of a model. It depicts the behavior of a system. They involve state machine, activity diagram, interaction diagram, grouping things, annotation </a:t>
            </a:r>
            <a:r>
              <a:rPr lang="en-US" dirty="0" smtClean="0">
                <a:latin typeface="Times New Roman" pitchFamily="18" charset="0"/>
                <a:cs typeface="Times New Roman" pitchFamily="18" charset="0"/>
              </a:rPr>
              <a:t>things.</a:t>
            </a:r>
          </a:p>
          <a:p>
            <a:pPr algn="just"/>
            <a:endParaRPr lang="en-US" dirty="0">
              <a:latin typeface="Times New Roman" pitchFamily="18" charset="0"/>
              <a:cs typeface="Times New Roman" pitchFamily="18" charset="0"/>
            </a:endParaRPr>
          </a:p>
          <a:p>
            <a:pPr algn="just"/>
            <a:r>
              <a:rPr lang="en-US" dirty="0">
                <a:solidFill>
                  <a:srgbClr val="0070C0"/>
                </a:solidFill>
              </a:rPr>
              <a:t>State machine – </a:t>
            </a:r>
            <a:r>
              <a:rPr lang="en-US" dirty="0"/>
              <a:t>state machine is useful when the state of an object in its lifecycle is important. It defines the sequence of states an object goes through in response to events. Events are external factors responsible for state change</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pic>
        <p:nvPicPr>
          <p:cNvPr id="6" name="Picture 5"/>
          <p:cNvPicPr>
            <a:picLocks noChangeAspect="1"/>
          </p:cNvPicPr>
          <p:nvPr/>
        </p:nvPicPr>
        <p:blipFill>
          <a:blip r:embed="rId3"/>
          <a:stretch>
            <a:fillRect/>
          </a:stretch>
        </p:blipFill>
        <p:spPr>
          <a:xfrm>
            <a:off x="5486400" y="5401659"/>
            <a:ext cx="1600200" cy="1053790"/>
          </a:xfrm>
          <a:prstGeom prst="rect">
            <a:avLst/>
          </a:prstGeom>
        </p:spPr>
      </p:pic>
    </p:spTree>
    <p:extLst>
      <p:ext uri="{BB962C8B-B14F-4D97-AF65-F5344CB8AC3E}">
        <p14:creationId xmlns:p14="http://schemas.microsoft.com/office/powerpoint/2010/main" val="3579667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3.2.2. Behavioral Things</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800" b="1" dirty="0" smtClean="0">
                <a:latin typeface="Times New Roman" panose="02020603050405020304" pitchFamily="18" charset="0"/>
                <a:cs typeface="Times New Roman" panose="02020603050405020304" pitchFamily="18" charset="0"/>
              </a:rPr>
              <a:t>Interaction </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some </a:t>
            </a:r>
            <a:r>
              <a:rPr lang="en-US" sz="2800" dirty="0" smtClean="0">
                <a:latin typeface="Times New Roman" panose="02020603050405020304" pitchFamily="18" charset="0"/>
                <a:cs typeface="Times New Roman" panose="02020603050405020304" pitchFamily="18" charset="0"/>
              </a:rPr>
              <a:t>behavior constituted </a:t>
            </a:r>
            <a:r>
              <a:rPr lang="en-US" sz="2800" dirty="0">
                <a:latin typeface="Times New Roman" panose="02020603050405020304" pitchFamily="18" charset="0"/>
                <a:cs typeface="Times New Roman" panose="02020603050405020304" pitchFamily="18" charset="0"/>
              </a:rPr>
              <a:t>by messages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exchanged </a:t>
            </a:r>
            <a:r>
              <a:rPr lang="en-US" sz="2800" dirty="0">
                <a:latin typeface="Times New Roman" panose="02020603050405020304" pitchFamily="18" charset="0"/>
                <a:cs typeface="Times New Roman" panose="02020603050405020304" pitchFamily="18" charset="0"/>
              </a:rPr>
              <a:t>among objects.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exchange of messages </a:t>
            </a:r>
            <a:endParaRPr lang="en-US" sz="2800" dirty="0" smtClean="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is </a:t>
            </a:r>
            <a:r>
              <a:rPr lang="en-US" sz="2800" dirty="0">
                <a:latin typeface="Times New Roman" panose="02020603050405020304" pitchFamily="18" charset="0"/>
                <a:cs typeface="Times New Roman" panose="02020603050405020304" pitchFamily="18" charset="0"/>
              </a:rPr>
              <a:t>with a view to </a:t>
            </a:r>
            <a:r>
              <a:rPr lang="en-US" sz="2800" dirty="0" smtClean="0">
                <a:latin typeface="Times New Roman" panose="02020603050405020304" pitchFamily="18" charset="0"/>
                <a:cs typeface="Times New Roman" panose="02020603050405020304" pitchFamily="18" charset="0"/>
              </a:rPr>
              <a:t>achieving some </a:t>
            </a:r>
            <a:r>
              <a:rPr lang="en-US" sz="2800" dirty="0">
                <a:latin typeface="Times New Roman" panose="02020603050405020304" pitchFamily="18" charset="0"/>
                <a:cs typeface="Times New Roman" panose="02020603050405020304" pitchFamily="18" charset="0"/>
              </a:rPr>
              <a:t>purpose</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pic>
        <p:nvPicPr>
          <p:cNvPr id="6" name="Picture 5"/>
          <p:cNvPicPr>
            <a:picLocks noChangeAspect="1"/>
          </p:cNvPicPr>
          <p:nvPr/>
        </p:nvPicPr>
        <p:blipFill>
          <a:blip r:embed="rId3"/>
          <a:stretch>
            <a:fillRect/>
          </a:stretch>
        </p:blipFill>
        <p:spPr>
          <a:xfrm>
            <a:off x="4105274" y="3228974"/>
            <a:ext cx="2778125" cy="1190625"/>
          </a:xfrm>
          <a:prstGeom prst="rect">
            <a:avLst/>
          </a:prstGeom>
        </p:spPr>
      </p:pic>
    </p:spTree>
    <p:extLst>
      <p:ext uri="{BB962C8B-B14F-4D97-AF65-F5344CB8AC3E}">
        <p14:creationId xmlns:p14="http://schemas.microsoft.com/office/powerpoint/2010/main" val="909935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3.2.3. </a:t>
            </a:r>
            <a:r>
              <a:rPr lang="en-US" b="1" dirty="0"/>
              <a:t>Grouping Things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smtClean="0">
                <a:solidFill>
                  <a:srgbClr val="0070C0"/>
                </a:solidFill>
                <a:latin typeface="Times New Roman" pitchFamily="18" charset="0"/>
                <a:cs typeface="Times New Roman" pitchFamily="18" charset="0"/>
              </a:rPr>
              <a:t>i. Package: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buNone/>
            </a:pPr>
            <a:r>
              <a:rPr lang="en-US" dirty="0" smtClean="0"/>
              <a:t>It </a:t>
            </a:r>
            <a:r>
              <a:rPr lang="en-US" dirty="0"/>
              <a:t>is a method that together </a:t>
            </a:r>
            <a:endParaRPr lang="en-US" dirty="0" smtClean="0"/>
          </a:p>
          <a:p>
            <a:pPr marL="0" indent="0" algn="just">
              <a:buNone/>
            </a:pPr>
            <a:r>
              <a:rPr lang="en-US" dirty="0" smtClean="0"/>
              <a:t>binds </a:t>
            </a:r>
            <a:r>
              <a:rPr lang="en-US" dirty="0"/>
              <a:t>the elements of the </a:t>
            </a:r>
            <a:endParaRPr lang="en-US" dirty="0" smtClean="0"/>
          </a:p>
          <a:p>
            <a:pPr marL="0" indent="0" algn="just">
              <a:buNone/>
            </a:pPr>
            <a:r>
              <a:rPr lang="en-US" dirty="0" smtClean="0"/>
              <a:t>UML </a:t>
            </a:r>
            <a:r>
              <a:rPr lang="en-US" dirty="0"/>
              <a:t>model. In UML, the </a:t>
            </a:r>
            <a:endParaRPr lang="en-US" dirty="0" smtClean="0"/>
          </a:p>
          <a:p>
            <a:pPr marL="0" indent="0" algn="just">
              <a:buNone/>
            </a:pPr>
            <a:r>
              <a:rPr lang="en-US" dirty="0" smtClean="0"/>
              <a:t>package </a:t>
            </a:r>
            <a:r>
              <a:rPr lang="en-US" dirty="0"/>
              <a:t>is the only thing, </a:t>
            </a:r>
            <a:endParaRPr lang="en-US" dirty="0" smtClean="0"/>
          </a:p>
          <a:p>
            <a:pPr marL="0" indent="0" algn="just">
              <a:buNone/>
            </a:pPr>
            <a:r>
              <a:rPr lang="en-US" dirty="0" smtClean="0"/>
              <a:t>which </a:t>
            </a:r>
            <a:r>
              <a:rPr lang="en-US" dirty="0"/>
              <a:t>is used for grouping</a:t>
            </a:r>
            <a:r>
              <a:rPr lang="en-US" dirty="0" smtClean="0"/>
              <a:t>.</a:t>
            </a:r>
          </a:p>
          <a:p>
            <a:pPr marL="0" indent="0" algn="just">
              <a:buNone/>
            </a:pPr>
            <a:r>
              <a:rPr lang="en-US" b="1" dirty="0"/>
              <a:t>Package:</a:t>
            </a:r>
            <a:r>
              <a:rPr lang="en-US" dirty="0"/>
              <a:t> Package is the only </a:t>
            </a:r>
            <a:endParaRPr lang="en-US" dirty="0" smtClean="0"/>
          </a:p>
          <a:p>
            <a:pPr marL="0" indent="0" algn="just">
              <a:buNone/>
            </a:pPr>
            <a:r>
              <a:rPr lang="en-US" dirty="0" smtClean="0"/>
              <a:t>thing </a:t>
            </a:r>
            <a:r>
              <a:rPr lang="en-US" dirty="0"/>
              <a:t>that is available for </a:t>
            </a:r>
            <a:endParaRPr lang="en-US" dirty="0" smtClean="0"/>
          </a:p>
          <a:p>
            <a:pPr marL="0" indent="0" algn="just">
              <a:buNone/>
            </a:pPr>
            <a:r>
              <a:rPr lang="en-US" dirty="0" smtClean="0"/>
              <a:t>grouping </a:t>
            </a:r>
            <a:r>
              <a:rPr lang="en-US" dirty="0"/>
              <a:t>behavioral and </a:t>
            </a:r>
            <a:endParaRPr lang="en-US" dirty="0" smtClean="0"/>
          </a:p>
          <a:p>
            <a:pPr marL="0" indent="0" algn="just">
              <a:buNone/>
            </a:pPr>
            <a:r>
              <a:rPr lang="en-US" dirty="0" smtClean="0"/>
              <a:t>structural </a:t>
            </a:r>
            <a:r>
              <a:rPr lang="en-US" dirty="0"/>
              <a:t>things.</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643" y="1752600"/>
            <a:ext cx="325993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3528988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3.2.4. </a:t>
            </a:r>
            <a:r>
              <a:rPr lang="en-US" b="1" dirty="0"/>
              <a:t>Annotation </a:t>
            </a:r>
            <a:r>
              <a:rPr lang="en-US" b="1" dirty="0" smtClean="0"/>
              <a:t>Things</a:t>
            </a:r>
            <a:endParaRPr lang="en-US" b="1" dirty="0"/>
          </a:p>
        </p:txBody>
      </p:sp>
      <p:sp>
        <p:nvSpPr>
          <p:cNvPr id="3" name="Content Placeholder 2"/>
          <p:cNvSpPr>
            <a:spLocks noGrp="1"/>
          </p:cNvSpPr>
          <p:nvPr>
            <p:ph sz="quarter" idx="1"/>
          </p:nvPr>
        </p:nvSpPr>
        <p:spPr>
          <a:xfrm>
            <a:off x="304800" y="1524000"/>
            <a:ext cx="8503920" cy="4572000"/>
          </a:xfrm>
        </p:spPr>
        <p:txBody>
          <a:bodyPr>
            <a:normAutofit/>
          </a:bodyPr>
          <a:lstStyle/>
          <a:p>
            <a:pPr marL="0" indent="0" algn="just">
              <a:buNone/>
            </a:pPr>
            <a:r>
              <a:rPr lang="en-US" sz="3200" dirty="0">
                <a:latin typeface="Times New Roman" pitchFamily="18" charset="0"/>
                <a:cs typeface="Times New Roman" pitchFamily="18" charset="0"/>
              </a:rPr>
              <a:t>It is a mechanism that captures the remarks, descriptions, and comments of UML model elements. In UML, a note is the only </a:t>
            </a:r>
            <a:r>
              <a:rPr lang="en-US" sz="3200" dirty="0" err="1">
                <a:latin typeface="Times New Roman" pitchFamily="18" charset="0"/>
                <a:cs typeface="Times New Roman" pitchFamily="18" charset="0"/>
              </a:rPr>
              <a:t>Annotational</a:t>
            </a:r>
            <a:r>
              <a:rPr lang="en-US" sz="3200" dirty="0">
                <a:latin typeface="Times New Roman" pitchFamily="18" charset="0"/>
                <a:cs typeface="Times New Roman" pitchFamily="18" charset="0"/>
              </a:rPr>
              <a:t> thing</a:t>
            </a:r>
            <a:r>
              <a:rPr lang="en-US" sz="3200" dirty="0" smtClean="0">
                <a:latin typeface="Times New Roman" pitchFamily="18" charset="0"/>
                <a:cs typeface="Times New Roman" pitchFamily="18" charset="0"/>
              </a:rPr>
              <a:t>.</a:t>
            </a:r>
          </a:p>
          <a:p>
            <a:pPr marL="571500" indent="-571500" algn="just">
              <a:buAutoNum type="romanLcPeriod"/>
            </a:pPr>
            <a:r>
              <a:rPr lang="en-US" sz="3200" b="1" dirty="0" smtClean="0">
                <a:solidFill>
                  <a:srgbClr val="0070C0"/>
                </a:solidFill>
                <a:latin typeface="Times New Roman" pitchFamily="18" charset="0"/>
                <a:cs typeface="Times New Roman" pitchFamily="18" charset="0"/>
              </a:rPr>
              <a:t>Note:</a:t>
            </a:r>
          </a:p>
          <a:p>
            <a:pPr marL="0" indent="0" algn="just">
              <a:buNone/>
            </a:pPr>
            <a:r>
              <a:rPr lang="en-US" sz="3200" dirty="0" smtClean="0"/>
              <a:t>It </a:t>
            </a:r>
            <a:r>
              <a:rPr lang="en-US" sz="3200" dirty="0"/>
              <a:t>is used to attach the constraints, comments, and rules to the elements of the model. It is a kind of yellow sticky note.</a:t>
            </a:r>
            <a:endParaRPr lang="en-US" sz="3200" b="1" dirty="0">
              <a:solidFill>
                <a:srgbClr val="0070C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5257799"/>
            <a:ext cx="1676400" cy="112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1397979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3.3. Relationships</a:t>
            </a:r>
            <a:endParaRPr lang="en-US" dirty="0"/>
          </a:p>
        </p:txBody>
      </p:sp>
      <p:sp>
        <p:nvSpPr>
          <p:cNvPr id="3" name="Content Placeholder 2"/>
          <p:cNvSpPr>
            <a:spLocks noGrp="1"/>
          </p:cNvSpPr>
          <p:nvPr>
            <p:ph sz="quarter" idx="1"/>
          </p:nvPr>
        </p:nvSpPr>
        <p:spPr>
          <a:xfrm>
            <a:off x="304800" y="1371600"/>
            <a:ext cx="8610600" cy="5334000"/>
          </a:xfrm>
        </p:spPr>
        <p:txBody>
          <a:bodyPr>
            <a:noAutofit/>
          </a:bodyPr>
          <a:lstStyle/>
          <a:p>
            <a:pPr marL="0" indent="0" algn="just">
              <a:buNone/>
            </a:pPr>
            <a:r>
              <a:rPr lang="en-US" sz="2400" dirty="0">
                <a:solidFill>
                  <a:schemeClr val="accent1">
                    <a:lumMod val="75000"/>
                  </a:schemeClr>
                </a:solidFill>
                <a:latin typeface="Times New Roman" pitchFamily="18" charset="0"/>
                <a:cs typeface="Times New Roman" pitchFamily="18" charset="0"/>
              </a:rPr>
              <a:t>It illustrates the meaningful connections between things. It shows the association between the entities and defines the functionality of an application. There are four types of relationships given below</a:t>
            </a:r>
            <a:r>
              <a:rPr lang="en-US" sz="2400" dirty="0" smtClean="0">
                <a:solidFill>
                  <a:schemeClr val="accent1">
                    <a:lumMod val="75000"/>
                  </a:schemeClr>
                </a:solidFill>
                <a:latin typeface="Times New Roman" pitchFamily="18" charset="0"/>
                <a:cs typeface="Times New Roman" pitchFamily="18" charset="0"/>
              </a:rPr>
              <a:t>:</a:t>
            </a:r>
          </a:p>
          <a:p>
            <a:pPr marL="0" indent="0" algn="just">
              <a:buNone/>
            </a:pPr>
            <a:endParaRPr lang="en-US" sz="2400" dirty="0" smtClean="0">
              <a:solidFill>
                <a:schemeClr val="accent1">
                  <a:lumMod val="75000"/>
                </a:schemeClr>
              </a:solidFill>
              <a:latin typeface="Times New Roman" pitchFamily="18" charset="0"/>
              <a:cs typeface="Times New Roman" pitchFamily="18" charset="0"/>
            </a:endParaRPr>
          </a:p>
          <a:p>
            <a:pPr marL="0" indent="0">
              <a:buNone/>
            </a:pPr>
            <a:r>
              <a:rPr lang="en-US" sz="2400" b="1" dirty="0" smtClean="0">
                <a:solidFill>
                  <a:srgbClr val="0070C0"/>
                </a:solidFill>
                <a:latin typeface="Times New Roman" pitchFamily="18" charset="0"/>
                <a:cs typeface="Times New Roman" pitchFamily="18" charset="0"/>
              </a:rPr>
              <a:t>i. Dependency</a:t>
            </a:r>
            <a:r>
              <a:rPr lang="en-US" sz="2400" b="1" dirty="0">
                <a:solidFill>
                  <a:srgbClr val="0070C0"/>
                </a:solidFill>
                <a:latin typeface="Times New Roman" pitchFamily="18" charset="0"/>
                <a:cs typeface="Times New Roman" pitchFamily="18" charset="0"/>
              </a:rPr>
              <a:t>:</a:t>
            </a:r>
            <a:r>
              <a:rPr lang="en-US" sz="2400" dirty="0">
                <a:latin typeface="Times New Roman" pitchFamily="18" charset="0"/>
                <a:cs typeface="Times New Roman" pitchFamily="18" charset="0"/>
              </a:rPr>
              <a:t> Dependency is a kind of relationship in which a change in target element affects the source element, or simply we can say the source element is dependent on the target element. It is one of the most important notations in UML. It depicts the dependency from one entity to another.</a:t>
            </a:r>
          </a:p>
          <a:p>
            <a:r>
              <a:rPr lang="en-US" sz="2400" dirty="0">
                <a:latin typeface="Times New Roman" pitchFamily="18" charset="0"/>
                <a:cs typeface="Times New Roman" pitchFamily="18" charset="0"/>
              </a:rPr>
              <a:t>It is denoted by a dotted line followed by an arrow at one side as shown below,</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6146" name="Picture 2"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742708"/>
            <a:ext cx="4394280" cy="58189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144695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 Relationships</a:t>
            </a:r>
            <a:endParaRPr lang="en-US" dirty="0"/>
          </a:p>
        </p:txBody>
      </p:sp>
      <p:sp>
        <p:nvSpPr>
          <p:cNvPr id="3" name="Content Placeholder 2"/>
          <p:cNvSpPr>
            <a:spLocks noGrp="1"/>
          </p:cNvSpPr>
          <p:nvPr>
            <p:ph sz="quarter" idx="1"/>
          </p:nvPr>
        </p:nvSpPr>
        <p:spPr>
          <a:xfrm>
            <a:off x="304800" y="1371600"/>
            <a:ext cx="8610600" cy="5334000"/>
          </a:xfrm>
        </p:spPr>
        <p:txBody>
          <a:bodyPr>
            <a:noAutofit/>
          </a:bodyPr>
          <a:lstStyle/>
          <a:p>
            <a:pPr marL="0" indent="0">
              <a:buNone/>
            </a:pPr>
            <a:r>
              <a:rPr lang="en-US" sz="2400" b="1" dirty="0" smtClean="0">
                <a:solidFill>
                  <a:srgbClr val="0070C0"/>
                </a:solidFill>
                <a:latin typeface="Times New Roman" pitchFamily="18" charset="0"/>
                <a:cs typeface="Times New Roman" pitchFamily="18" charset="0"/>
              </a:rPr>
              <a:t>ii. Association</a:t>
            </a:r>
            <a:r>
              <a:rPr lang="en-US" sz="2400" b="1" dirty="0">
                <a:solidFill>
                  <a:srgbClr val="0070C0"/>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A set of links that associates the entities to the UML model. It tells how many elements are actually taking part in forming that relationship.</a:t>
            </a:r>
          </a:p>
          <a:p>
            <a:pPr algn="just"/>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denoted by a dotted line with arrowheads on both sides to describe the relationship with the element on both sides.</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356" y="5029200"/>
            <a:ext cx="718285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141454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 Relationships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smtClean="0">
                <a:solidFill>
                  <a:srgbClr val="0070C0"/>
                </a:solidFill>
                <a:latin typeface="Times New Roman" pitchFamily="18" charset="0"/>
                <a:cs typeface="Times New Roman" pitchFamily="18" charset="0"/>
              </a:rPr>
              <a:t>iii. Generalization</a:t>
            </a:r>
            <a:r>
              <a:rPr lang="en-US" b="1" dirty="0">
                <a:solidFill>
                  <a:srgbClr val="0070C0"/>
                </a:solidFill>
                <a:latin typeface="Times New Roman" pitchFamily="18" charset="0"/>
                <a:cs typeface="Times New Roman" pitchFamily="18" charset="0"/>
              </a:rPr>
              <a:t>:</a:t>
            </a:r>
            <a:r>
              <a:rPr lang="en-US" dirty="0">
                <a:latin typeface="Times New Roman" pitchFamily="18" charset="0"/>
                <a:cs typeface="Times New Roman" pitchFamily="18" charset="0"/>
              </a:rPr>
              <a:t> It portrays the relationship between a general thing (a parent class or superclass) and a specific kind of that thing (a child class or subclass). It is used to describe the concept of inheritance</a:t>
            </a:r>
            <a:r>
              <a:rPr lang="en-US" dirty="0" smtClean="0">
                <a:latin typeface="Times New Roman" pitchFamily="18" charset="0"/>
                <a:cs typeface="Times New Roman" pitchFamily="18" charset="0"/>
              </a:rPr>
              <a:t>.</a:t>
            </a:r>
          </a:p>
          <a:p>
            <a:pPr marL="0" indent="0" algn="just">
              <a:buNone/>
            </a:pPr>
            <a:endParaRPr lang="en-US" dirty="0" smtClean="0">
              <a:latin typeface="Times New Roman" pitchFamily="18" charset="0"/>
              <a:cs typeface="Times New Roman" pitchFamily="18" charset="0"/>
            </a:endParaRPr>
          </a:p>
          <a:p>
            <a:pPr marL="0" indent="0" algn="just">
              <a:buNone/>
            </a:pPr>
            <a:endParaRPr lang="en-US" b="1" dirty="0" smtClean="0">
              <a:solidFill>
                <a:srgbClr val="0070C0"/>
              </a:solidFill>
              <a:latin typeface="Times New Roman" pitchFamily="18" charset="0"/>
              <a:cs typeface="Times New Roman" pitchFamily="18" charset="0"/>
            </a:endParaRPr>
          </a:p>
          <a:p>
            <a:pPr marL="0" indent="0" algn="just">
              <a:buNone/>
            </a:pPr>
            <a:r>
              <a:rPr lang="en-US" b="1" dirty="0" smtClean="0">
                <a:solidFill>
                  <a:srgbClr val="0070C0"/>
                </a:solidFill>
                <a:latin typeface="Times New Roman" pitchFamily="18" charset="0"/>
                <a:cs typeface="Times New Roman" pitchFamily="18" charset="0"/>
              </a:rPr>
              <a:t>iv. Realization</a:t>
            </a:r>
            <a:r>
              <a:rPr lang="en-US" b="1" dirty="0">
                <a:solidFill>
                  <a:srgbClr val="0070C0"/>
                </a:solidFill>
                <a:latin typeface="Times New Roman" pitchFamily="18" charset="0"/>
                <a:cs typeface="Times New Roman" pitchFamily="18" charset="0"/>
              </a:rPr>
              <a:t>:</a:t>
            </a:r>
            <a:r>
              <a:rPr lang="en-US" dirty="0">
                <a:solidFill>
                  <a:srgbClr val="0070C0"/>
                </a:solidFill>
                <a:latin typeface="Times New Roman" pitchFamily="18" charset="0"/>
                <a:cs typeface="Times New Roman" pitchFamily="18" charset="0"/>
              </a:rPr>
              <a:t> </a:t>
            </a:r>
            <a:r>
              <a:rPr lang="en-US" dirty="0">
                <a:latin typeface="Times New Roman" pitchFamily="18" charset="0"/>
                <a:cs typeface="Times New Roman" pitchFamily="18" charset="0"/>
              </a:rPr>
              <a:t>It is a semantic kind of </a:t>
            </a:r>
            <a:r>
              <a:rPr lang="en-US" dirty="0" smtClean="0">
                <a:latin typeface="Times New Roman" pitchFamily="18" charset="0"/>
                <a:cs typeface="Times New Roman" pitchFamily="18" charset="0"/>
              </a:rPr>
              <a:t>relationship </a:t>
            </a:r>
            <a:r>
              <a:rPr lang="en-US" dirty="0">
                <a:latin typeface="Times New Roman" pitchFamily="18" charset="0"/>
                <a:cs typeface="Times New Roman" pitchFamily="18" charset="0"/>
              </a:rPr>
              <a:t>between two things, where one defines the behavior to be carried out, and the other one implements the mentioned behavior. It exists in interfaces.</a:t>
            </a:r>
          </a:p>
          <a:p>
            <a:pPr algn="just"/>
            <a:r>
              <a:rPr lang="en-US" dirty="0">
                <a:latin typeface="Times New Roman" pitchFamily="18" charset="0"/>
                <a:cs typeface="Times New Roman" pitchFamily="18" charset="0"/>
              </a:rPr>
              <a:t>It is denoted by a dotted line with an empty arrowhead at one side.</a:t>
            </a:r>
          </a:p>
          <a:p>
            <a:pPr marL="0" indent="0" algn="just">
              <a:buNone/>
            </a:pP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715000"/>
            <a:ext cx="3733800" cy="58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81233"/>
            <a:ext cx="3809999" cy="6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19803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arn(inVertical)">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down)">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600" b="1" dirty="0">
                <a:latin typeface="Times New Roman" panose="02020603050405020304" pitchFamily="18" charset="0"/>
                <a:cs typeface="Times New Roman" panose="02020603050405020304" pitchFamily="18" charset="0"/>
              </a:rPr>
              <a:t>Overview of UML</a:t>
            </a:r>
            <a:endParaRPr lang="en-US" sz="3600" b="1" dirty="0" smtClean="0">
              <a:latin typeface="Times New Roman" panose="02020603050405020304" pitchFamily="18" charset="0"/>
              <a:cs typeface="Times New Roman" panose="02020603050405020304" pitchFamily="18" charset="0"/>
            </a:endParaRPr>
          </a:p>
          <a:p>
            <a:pPr marL="0" indent="0" algn="just">
              <a:buNone/>
            </a:pPr>
            <a:r>
              <a:rPr lang="en-US" sz="3200" b="1" dirty="0" smtClean="0">
                <a:latin typeface="Times New Roman" panose="02020603050405020304" pitchFamily="18" charset="0"/>
                <a:cs typeface="Times New Roman" panose="02020603050405020304" pitchFamily="18" charset="0"/>
              </a:rPr>
              <a:t>UML </a:t>
            </a:r>
            <a:r>
              <a:rPr lang="en-US" sz="3200" b="1" dirty="0">
                <a:latin typeface="Times New Roman" panose="02020603050405020304" pitchFamily="18" charset="0"/>
                <a:cs typeface="Times New Roman" panose="02020603050405020304" pitchFamily="18" charset="0"/>
              </a:rPr>
              <a:t>Building </a:t>
            </a:r>
            <a:r>
              <a:rPr lang="en-US" sz="3200" b="1" dirty="0" smtClean="0">
                <a:latin typeface="Times New Roman" panose="02020603050405020304" pitchFamily="18" charset="0"/>
                <a:cs typeface="Times New Roman" panose="02020603050405020304" pitchFamily="18" charset="0"/>
              </a:rPr>
              <a:t>Blocks</a:t>
            </a:r>
          </a:p>
          <a:p>
            <a:pPr algn="just"/>
            <a:r>
              <a:rPr lang="en-US" sz="3200" dirty="0">
                <a:latin typeface="Times New Roman" pitchFamily="18" charset="0"/>
                <a:cs typeface="Times New Roman" pitchFamily="18" charset="0"/>
              </a:rPr>
              <a:t>Things</a:t>
            </a:r>
          </a:p>
          <a:p>
            <a:pPr algn="just"/>
            <a:r>
              <a:rPr lang="en-US" sz="3200" dirty="0">
                <a:latin typeface="Times New Roman" pitchFamily="18" charset="0"/>
                <a:cs typeface="Times New Roman" pitchFamily="18" charset="0"/>
              </a:rPr>
              <a:t>Relationships</a:t>
            </a:r>
          </a:p>
          <a:p>
            <a:pPr algn="just"/>
            <a:r>
              <a:rPr lang="en-US" sz="3200" dirty="0">
                <a:latin typeface="Times New Roman" pitchFamily="18" charset="0"/>
                <a:cs typeface="Times New Roman" pitchFamily="18" charset="0"/>
              </a:rPr>
              <a:t>Diagrams</a:t>
            </a:r>
          </a:p>
          <a:p>
            <a:pPr marL="0" indent="0" algn="just">
              <a:buNone/>
            </a:pPr>
            <a:endParaRPr lang="en-IN" sz="3200" b="1" dirty="0" smtClean="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3.4</a:t>
            </a:r>
            <a:r>
              <a:rPr lang="en-US" b="1" dirty="0" smtClean="0"/>
              <a:t>. Diagram</a:t>
            </a:r>
            <a:endParaRPr lang="en-US" b="1"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a:latin typeface="Times New Roman" pitchFamily="18" charset="0"/>
                <a:cs typeface="Times New Roman" pitchFamily="18" charset="0"/>
              </a:rPr>
              <a:t>The diagrams are the graphical implementation of the models that incorporate symbols and text. Each symbol has a different meaning in the context of the UML diagram. There are thirteen different types of UML diagrams that are available in UML 2.0, such that each diagram has its own set of a symbol. And each diagram manifests a different dimension, perspective, and view of the system</a:t>
            </a:r>
            <a:r>
              <a:rPr lang="en-US" dirty="0" smtClean="0">
                <a:latin typeface="Times New Roman" pitchFamily="18" charset="0"/>
                <a:cs typeface="Times New Roman" pitchFamily="18" charset="0"/>
              </a:rPr>
              <a:t>.</a:t>
            </a:r>
          </a:p>
          <a:p>
            <a:r>
              <a:rPr lang="en-US" dirty="0"/>
              <a:t>UML diagrams are classified into three categories that are given below:</a:t>
            </a:r>
          </a:p>
          <a:p>
            <a:r>
              <a:rPr lang="en-US" dirty="0"/>
              <a:t>Structural Diagram</a:t>
            </a:r>
          </a:p>
          <a:p>
            <a:r>
              <a:rPr lang="en-US" dirty="0"/>
              <a:t>Behavioral Diagram</a:t>
            </a:r>
          </a:p>
          <a:p>
            <a:r>
              <a:rPr lang="en-US" dirty="0"/>
              <a:t>Interaction Diagram</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2706444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Times New Roman" pitchFamily="18" charset="0"/>
                <a:cs typeface="Times New Roman" pitchFamily="18" charset="0"/>
              </a:rPr>
              <a:t>Structural Diagram</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b="1" dirty="0" smtClean="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Structural </a:t>
            </a:r>
            <a:r>
              <a:rPr lang="en-US" b="1" dirty="0" smtClean="0">
                <a:solidFill>
                  <a:srgbClr val="0070C0"/>
                </a:solidFill>
                <a:latin typeface="Times New Roman" pitchFamily="18" charset="0"/>
                <a:cs typeface="Times New Roman" pitchFamily="18" charset="0"/>
              </a:rPr>
              <a:t>Diagram:</a:t>
            </a:r>
            <a:endParaRPr lang="en-US" b="1" dirty="0">
              <a:solidFill>
                <a:srgbClr val="0070C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the static view of a system by portraying the structure of a system. It shows several objects residing in the system. Following are the structural diagrams given below</a:t>
            </a:r>
            <a:r>
              <a:rPr lang="en-US" dirty="0" smtClean="0">
                <a:latin typeface="Times New Roman" pitchFamily="18" charset="0"/>
                <a:cs typeface="Times New Roman" pitchFamily="18" charset="0"/>
              </a:rPr>
              <a:t>:</a:t>
            </a:r>
          </a:p>
          <a:p>
            <a:r>
              <a:rPr lang="pt-BR" dirty="0"/>
              <a:t>Class diagram</a:t>
            </a:r>
          </a:p>
          <a:p>
            <a:r>
              <a:rPr lang="pt-BR" dirty="0"/>
              <a:t>Object diagram</a:t>
            </a:r>
          </a:p>
          <a:p>
            <a:r>
              <a:rPr lang="pt-BR" dirty="0"/>
              <a:t>Package diagram</a:t>
            </a:r>
          </a:p>
          <a:p>
            <a:r>
              <a:rPr lang="pt-BR" dirty="0"/>
              <a:t>Component diagram</a:t>
            </a:r>
          </a:p>
          <a:p>
            <a:r>
              <a:rPr lang="pt-BR" dirty="0"/>
              <a:t>Deployment diagram</a:t>
            </a:r>
          </a:p>
          <a:p>
            <a:pPr marL="0" indent="0">
              <a:buNone/>
            </a:pP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2802309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Behavioral Diagram</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lgn="just">
              <a:buNone/>
            </a:pPr>
            <a:r>
              <a:rPr lang="en-US" b="1" dirty="0" smtClean="0">
                <a:solidFill>
                  <a:srgbClr val="0070C0"/>
                </a:solidFill>
                <a:latin typeface="Times New Roman" pitchFamily="18" charset="0"/>
                <a:cs typeface="Times New Roman" pitchFamily="18" charset="0"/>
              </a:rPr>
              <a:t>ii. Behavioral Diagram:</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depicts the behavioral features of a system. It deals with dynamic parts of the system. It encompasses the following diagrams:</a:t>
            </a:r>
          </a:p>
          <a:p>
            <a:pPr algn="just"/>
            <a:r>
              <a:rPr lang="en-US" dirty="0">
                <a:latin typeface="Times New Roman" pitchFamily="18" charset="0"/>
                <a:cs typeface="Times New Roman" pitchFamily="18" charset="0"/>
              </a:rPr>
              <a:t>Activity diagram</a:t>
            </a:r>
          </a:p>
          <a:p>
            <a:pPr algn="just"/>
            <a:r>
              <a:rPr lang="en-US" dirty="0">
                <a:latin typeface="Times New Roman" pitchFamily="18" charset="0"/>
                <a:cs typeface="Times New Roman" pitchFamily="18" charset="0"/>
              </a:rPr>
              <a:t>State machine diagram</a:t>
            </a:r>
          </a:p>
          <a:p>
            <a:pPr algn="just"/>
            <a:r>
              <a:rPr lang="en-US" dirty="0">
                <a:latin typeface="Times New Roman" pitchFamily="18" charset="0"/>
                <a:cs typeface="Times New Roman" pitchFamily="18" charset="0"/>
              </a:rPr>
              <a:t>Use case diagram</a:t>
            </a:r>
          </a:p>
          <a:p>
            <a:pPr marL="0" indent="0" algn="just">
              <a:buNone/>
            </a:pPr>
            <a:r>
              <a:rPr lang="en-US" b="1" dirty="0" smtClean="0">
                <a:solidFill>
                  <a:srgbClr val="0070C0"/>
                </a:solidFill>
                <a:latin typeface="Times New Roman" pitchFamily="18" charset="0"/>
                <a:cs typeface="Times New Roman" pitchFamily="18" charset="0"/>
              </a:rPr>
              <a:t>iii. Interaction </a:t>
            </a:r>
            <a:r>
              <a:rPr lang="en-US" b="1" dirty="0">
                <a:solidFill>
                  <a:srgbClr val="0070C0"/>
                </a:solidFill>
                <a:latin typeface="Times New Roman" pitchFamily="18" charset="0"/>
                <a:cs typeface="Times New Roman" pitchFamily="18" charset="0"/>
              </a:rPr>
              <a:t>diagram:</a:t>
            </a:r>
            <a:r>
              <a:rPr lang="en-US" dirty="0">
                <a:latin typeface="Times New Roman" pitchFamily="18" charset="0"/>
                <a:cs typeface="Times New Roman" pitchFamily="18" charset="0"/>
              </a:rPr>
              <a:t> It is a subset of behavioral diagrams. It depicts the interaction between two objects and the data flow between them. Following are the several interaction diagrams in UML:</a:t>
            </a:r>
          </a:p>
          <a:p>
            <a:pPr algn="just"/>
            <a:r>
              <a:rPr lang="en-US" dirty="0">
                <a:latin typeface="Times New Roman" pitchFamily="18" charset="0"/>
                <a:cs typeface="Times New Roman" pitchFamily="18" charset="0"/>
              </a:rPr>
              <a:t>Timing diagram</a:t>
            </a:r>
          </a:p>
          <a:p>
            <a:pPr algn="just"/>
            <a:r>
              <a:rPr lang="en-US" dirty="0">
                <a:latin typeface="Times New Roman" pitchFamily="18" charset="0"/>
                <a:cs typeface="Times New Roman" pitchFamily="18" charset="0"/>
              </a:rPr>
              <a:t>Sequence diagram</a:t>
            </a:r>
          </a:p>
          <a:p>
            <a:pPr algn="just"/>
            <a:r>
              <a:rPr lang="en-US" dirty="0">
                <a:latin typeface="Times New Roman" pitchFamily="18" charset="0"/>
                <a:cs typeface="Times New Roman" pitchFamily="18" charset="0"/>
              </a:rPr>
              <a:t>Collaboration diagram</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2204213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UML- </a:t>
            </a:r>
            <a:r>
              <a:rPr lang="en-US" b="1" dirty="0" smtClean="0"/>
              <a:t>Architecture</a:t>
            </a:r>
            <a:endParaRPr lang="en-US" b="1"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Software architecture is all about how a software system is built at its highest level. It is needed to think big from multiple perspectives with quality and design in mind. The software team is tied to many practical concerns, such as:</a:t>
            </a:r>
          </a:p>
          <a:p>
            <a:pPr algn="just"/>
            <a:r>
              <a:rPr lang="en-US" dirty="0">
                <a:latin typeface="Times New Roman" pitchFamily="18" charset="0"/>
                <a:cs typeface="Times New Roman" pitchFamily="18" charset="0"/>
              </a:rPr>
              <a:t>The structure of the development team.</a:t>
            </a:r>
          </a:p>
          <a:p>
            <a:pPr algn="just"/>
            <a:r>
              <a:rPr lang="en-US" dirty="0">
                <a:latin typeface="Times New Roman" pitchFamily="18" charset="0"/>
                <a:cs typeface="Times New Roman" pitchFamily="18" charset="0"/>
              </a:rPr>
              <a:t>The needs of the business.</a:t>
            </a:r>
          </a:p>
          <a:p>
            <a:pPr algn="just"/>
            <a:r>
              <a:rPr lang="en-US" dirty="0">
                <a:latin typeface="Times New Roman" pitchFamily="18" charset="0"/>
                <a:cs typeface="Times New Roman" pitchFamily="18" charset="0"/>
              </a:rPr>
              <a:t>Development cycle.</a:t>
            </a:r>
          </a:p>
          <a:p>
            <a:pPr algn="just"/>
            <a:r>
              <a:rPr lang="en-US" dirty="0">
                <a:latin typeface="Times New Roman" pitchFamily="18" charset="0"/>
                <a:cs typeface="Times New Roman" pitchFamily="18" charset="0"/>
              </a:rPr>
              <a:t>The intent of the structure itself.</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4145604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sp>
        <p:nvSpPr>
          <p:cNvPr id="3" name="Content Placeholder 2"/>
          <p:cNvSpPr>
            <a:spLocks noGrp="1"/>
          </p:cNvSpPr>
          <p:nvPr>
            <p:ph sz="quarter" idx="1"/>
          </p:nvPr>
        </p:nvSpPr>
        <p:spPr/>
        <p:txBody>
          <a:bodyPr>
            <a:normAutofit/>
          </a:bodyPr>
          <a:lstStyle/>
          <a:p>
            <a:pPr algn="just"/>
            <a:r>
              <a:rPr lang="en-US" sz="2800" dirty="0">
                <a:latin typeface="Times New Roman" pitchFamily="18" charset="0"/>
                <a:cs typeface="Times New Roman" pitchFamily="18" charset="0"/>
              </a:rPr>
              <a:t>The architect plans the structure of the system to meet the needs like these. It is essential to have proper software architecture, mainly for a large software system. Having a clear design of a complete system as a starting point provides a solid basis for developers to follow.</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2818586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sp>
        <p:nvSpPr>
          <p:cNvPr id="3" name="Content Placeholder 2"/>
          <p:cNvSpPr>
            <a:spLocks noGrp="1"/>
          </p:cNvSpPr>
          <p:nvPr>
            <p:ph sz="quarter" idx="1"/>
          </p:nvPr>
        </p:nvSpPr>
        <p:spPr>
          <a:xfrm>
            <a:off x="304800" y="1447800"/>
            <a:ext cx="8503920" cy="4572000"/>
          </a:xfrm>
        </p:spPr>
        <p:txBody>
          <a:bodyPr>
            <a:normAutofit fontScale="92500" lnSpcReduction="10000"/>
          </a:bodyPr>
          <a:lstStyle/>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software architecture is useful to people such as software developers, the project manager, the client, and the end-user. Each one will have different perspectives to view the system and will bring different agendas to a project. Also, it provides a collection of several views. It can be best understood as a collection of five views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Use case view</a:t>
            </a:r>
          </a:p>
          <a:p>
            <a:r>
              <a:rPr lang="en-US" dirty="0">
                <a:latin typeface="Times New Roman" pitchFamily="18" charset="0"/>
                <a:cs typeface="Times New Roman" pitchFamily="18" charset="0"/>
              </a:rPr>
              <a:t>Design view</a:t>
            </a:r>
          </a:p>
          <a:p>
            <a:r>
              <a:rPr lang="en-US" dirty="0">
                <a:latin typeface="Times New Roman" pitchFamily="18" charset="0"/>
                <a:cs typeface="Times New Roman" pitchFamily="18" charset="0"/>
              </a:rPr>
              <a:t>Implementation view</a:t>
            </a:r>
          </a:p>
          <a:p>
            <a:r>
              <a:rPr lang="en-US" dirty="0">
                <a:latin typeface="Times New Roman" pitchFamily="18" charset="0"/>
                <a:cs typeface="Times New Roman" pitchFamily="18" charset="0"/>
              </a:rPr>
              <a:t>Process view</a:t>
            </a:r>
          </a:p>
          <a:p>
            <a:r>
              <a:rPr lang="en-US" dirty="0">
                <a:latin typeface="Times New Roman" pitchFamily="18" charset="0"/>
                <a:cs typeface="Times New Roman" pitchFamily="18" charset="0"/>
              </a:rPr>
              <a:t>Development view</a:t>
            </a:r>
          </a:p>
          <a:p>
            <a:pPr marL="0" indent="0" algn="just">
              <a:buNone/>
            </a:pP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1735532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921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737066" cy="47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257606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ircle(in)">
                                      <p:cBhvr>
                                        <p:cTn id="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2800" b="1" dirty="0">
                <a:solidFill>
                  <a:srgbClr val="C00000"/>
                </a:solidFill>
                <a:latin typeface="Times New Roman" pitchFamily="18" charset="0"/>
                <a:cs typeface="Times New Roman" pitchFamily="18" charset="0"/>
              </a:rPr>
              <a:t>Use case view</a:t>
            </a:r>
          </a:p>
          <a:p>
            <a:r>
              <a:rPr lang="en-US" dirty="0">
                <a:latin typeface="Times New Roman" pitchFamily="18" charset="0"/>
                <a:cs typeface="Times New Roman" pitchFamily="18" charset="0"/>
              </a:rPr>
              <a:t>It is a view that shows the functionality of the system as perceived by external actors.</a:t>
            </a:r>
          </a:p>
          <a:p>
            <a:r>
              <a:rPr lang="en-US" dirty="0">
                <a:latin typeface="Times New Roman" pitchFamily="18" charset="0"/>
                <a:cs typeface="Times New Roman" pitchFamily="18" charset="0"/>
              </a:rPr>
              <a:t>It reveals the requirements of the system.</a:t>
            </a:r>
          </a:p>
          <a:p>
            <a:r>
              <a:rPr lang="en-US" dirty="0">
                <a:latin typeface="Times New Roman" pitchFamily="18" charset="0"/>
                <a:cs typeface="Times New Roman" pitchFamily="18" charset="0"/>
              </a:rPr>
              <a:t>With UML, it is easy to capture the static aspects of this view in the use case diagrams, whereas </a:t>
            </a:r>
            <a:r>
              <a:rPr lang="en-US" dirty="0" err="1">
                <a:latin typeface="Times New Roman" pitchFamily="18" charset="0"/>
                <a:cs typeface="Times New Roman" pitchFamily="18" charset="0"/>
              </a:rPr>
              <a:t>it?s</a:t>
            </a:r>
            <a:r>
              <a:rPr lang="en-US" dirty="0">
                <a:latin typeface="Times New Roman" pitchFamily="18" charset="0"/>
                <a:cs typeface="Times New Roman" pitchFamily="18" charset="0"/>
              </a:rPr>
              <a:t> dynamic aspects are captured in interaction diagrams, state chart diagrams, and activity diagrams.</a:t>
            </a:r>
          </a:p>
          <a:p>
            <a:pPr marL="0" indent="0">
              <a:buNone/>
            </a:pPr>
            <a:r>
              <a:rPr lang="en-US" b="1" dirty="0">
                <a:solidFill>
                  <a:srgbClr val="C00000"/>
                </a:solidFill>
                <a:latin typeface="Times New Roman" pitchFamily="18" charset="0"/>
                <a:cs typeface="Times New Roman" pitchFamily="18" charset="0"/>
              </a:rPr>
              <a:t>Design View</a:t>
            </a:r>
          </a:p>
          <a:p>
            <a:r>
              <a:rPr lang="en-US" dirty="0">
                <a:latin typeface="Times New Roman" pitchFamily="18" charset="0"/>
                <a:cs typeface="Times New Roman" pitchFamily="18" charset="0"/>
              </a:rPr>
              <a:t>It is a view that shows how the functionality is designed inside the system in terms of static structure and dynamic behavior.</a:t>
            </a:r>
          </a:p>
          <a:p>
            <a:r>
              <a:rPr lang="en-US" dirty="0">
                <a:latin typeface="Times New Roman" pitchFamily="18" charset="0"/>
                <a:cs typeface="Times New Roman" pitchFamily="18" charset="0"/>
              </a:rPr>
              <a:t>It captures the vocabulary of the problem space and solution space.</a:t>
            </a:r>
          </a:p>
          <a:p>
            <a:r>
              <a:rPr lang="en-US" dirty="0">
                <a:latin typeface="Times New Roman" pitchFamily="18" charset="0"/>
                <a:cs typeface="Times New Roman" pitchFamily="18" charset="0"/>
              </a:rPr>
              <a:t>With UML, it represents the static aspects of this view in class and object diagrams, whereas its dynamic aspects are captured in interaction diagrams, state chart diagrams, and activity diagrams.</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498950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sp>
        <p:nvSpPr>
          <p:cNvPr id="3" name="Content Placeholder 2"/>
          <p:cNvSpPr>
            <a:spLocks noGrp="1"/>
          </p:cNvSpPr>
          <p:nvPr>
            <p:ph sz="quarter" idx="1"/>
          </p:nvPr>
        </p:nvSpPr>
        <p:spPr>
          <a:xfrm>
            <a:off x="152400" y="1371600"/>
            <a:ext cx="8763000" cy="5029200"/>
          </a:xfrm>
        </p:spPr>
        <p:txBody>
          <a:bodyPr>
            <a:noAutofit/>
          </a:bodyPr>
          <a:lstStyle/>
          <a:p>
            <a:pPr marL="0" indent="0">
              <a:lnSpc>
                <a:spcPct val="90000"/>
              </a:lnSpc>
              <a:buNone/>
            </a:pPr>
            <a:r>
              <a:rPr lang="en-US" sz="2000" b="1" dirty="0">
                <a:solidFill>
                  <a:srgbClr val="C00000"/>
                </a:solidFill>
                <a:latin typeface="Times New Roman" pitchFamily="18" charset="0"/>
                <a:cs typeface="Times New Roman" pitchFamily="18" charset="0"/>
              </a:rPr>
              <a:t>Implementation </a:t>
            </a:r>
            <a:r>
              <a:rPr lang="en-US" sz="2000" b="1" dirty="0" smtClean="0">
                <a:solidFill>
                  <a:srgbClr val="C00000"/>
                </a:solidFill>
                <a:latin typeface="Times New Roman" pitchFamily="18" charset="0"/>
                <a:cs typeface="Times New Roman" pitchFamily="18" charset="0"/>
              </a:rPr>
              <a:t>View:</a:t>
            </a:r>
            <a:endParaRPr lang="en-US" sz="2000" b="1" dirty="0">
              <a:solidFill>
                <a:srgbClr val="C00000"/>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the view that represents the organization of the core components and files.</a:t>
            </a:r>
          </a:p>
          <a:p>
            <a:pPr algn="just"/>
            <a:r>
              <a:rPr lang="en-US" sz="2000" dirty="0">
                <a:latin typeface="Times New Roman" pitchFamily="18" charset="0"/>
                <a:cs typeface="Times New Roman" pitchFamily="18" charset="0"/>
              </a:rPr>
              <a:t>It primarily addresses the configuration management of the </a:t>
            </a:r>
            <a:r>
              <a:rPr lang="en-US" sz="2000" dirty="0" err="1">
                <a:latin typeface="Times New Roman" pitchFamily="18" charset="0"/>
                <a:cs typeface="Times New Roman" pitchFamily="18" charset="0"/>
              </a:rPr>
              <a:t>system?s</a:t>
            </a:r>
            <a:r>
              <a:rPr lang="en-US" sz="2000" dirty="0">
                <a:latin typeface="Times New Roman" pitchFamily="18" charset="0"/>
                <a:cs typeface="Times New Roman" pitchFamily="18" charset="0"/>
              </a:rPr>
              <a:t> releases.</a:t>
            </a:r>
          </a:p>
          <a:p>
            <a:pPr algn="just"/>
            <a:r>
              <a:rPr lang="en-US" sz="2000" dirty="0">
                <a:latin typeface="Times New Roman" pitchFamily="18" charset="0"/>
                <a:cs typeface="Times New Roman" pitchFamily="18" charset="0"/>
              </a:rPr>
              <a:t>With UML, its static aspects are expressed in component diagrams, and the dynamic aspects are captured in interaction diagrams, state chart diagrams, and activity diagrams.</a:t>
            </a:r>
          </a:p>
          <a:p>
            <a:pPr marL="0" indent="0">
              <a:lnSpc>
                <a:spcPct val="90000"/>
              </a:lnSpc>
              <a:buNone/>
            </a:pPr>
            <a:r>
              <a:rPr lang="en-US" sz="2000" b="1" dirty="0">
                <a:solidFill>
                  <a:srgbClr val="C00000"/>
                </a:solidFill>
                <a:latin typeface="Times New Roman" pitchFamily="18" charset="0"/>
                <a:cs typeface="Times New Roman" pitchFamily="18" charset="0"/>
              </a:rPr>
              <a:t>Process </a:t>
            </a:r>
            <a:r>
              <a:rPr lang="en-US" sz="2000" b="1" dirty="0" smtClean="0">
                <a:solidFill>
                  <a:srgbClr val="C00000"/>
                </a:solidFill>
                <a:latin typeface="Times New Roman" pitchFamily="18" charset="0"/>
                <a:cs typeface="Times New Roman" pitchFamily="18" charset="0"/>
              </a:rPr>
              <a:t>View:</a:t>
            </a:r>
            <a:endParaRPr lang="en-US" sz="2000" b="1" dirty="0">
              <a:solidFill>
                <a:srgbClr val="C00000"/>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the view that demonstrates the concurrency of the system.</a:t>
            </a:r>
          </a:p>
          <a:p>
            <a:pPr algn="just"/>
            <a:r>
              <a:rPr lang="en-US" sz="2000" dirty="0">
                <a:latin typeface="Times New Roman" pitchFamily="18" charset="0"/>
                <a:cs typeface="Times New Roman" pitchFamily="18" charset="0"/>
              </a:rPr>
              <a:t>It incorporates the threads and processes that make concurrent system and synchronized mechanisms.</a:t>
            </a:r>
          </a:p>
          <a:p>
            <a:pPr algn="just"/>
            <a:r>
              <a:rPr lang="en-US" sz="2000" dirty="0">
                <a:latin typeface="Times New Roman" pitchFamily="18" charset="0"/>
                <a:cs typeface="Times New Roman" pitchFamily="18" charset="0"/>
              </a:rPr>
              <a:t>It primarily addresses the system's scalability, throughput, and performance.</a:t>
            </a:r>
          </a:p>
          <a:p>
            <a:pPr algn="just"/>
            <a:r>
              <a:rPr lang="en-US" sz="2000" dirty="0">
                <a:latin typeface="Times New Roman" pitchFamily="18" charset="0"/>
                <a:cs typeface="Times New Roman" pitchFamily="18" charset="0"/>
              </a:rPr>
              <a:t>Its static and dynamic aspects are expressed the same way as the design view but focus more on the active classes that represent these threads and processes.</a:t>
            </a:r>
          </a:p>
          <a:p>
            <a:pPr algn="just"/>
            <a:endParaRPr lang="en-US" sz="20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28</a:t>
            </a:fld>
            <a:endParaRPr lang="en-US"/>
          </a:p>
        </p:txBody>
      </p:sp>
    </p:spTree>
    <p:extLst>
      <p:ext uri="{BB962C8B-B14F-4D97-AF65-F5344CB8AC3E}">
        <p14:creationId xmlns:p14="http://schemas.microsoft.com/office/powerpoint/2010/main" val="3187491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sp>
        <p:nvSpPr>
          <p:cNvPr id="3" name="Content Placeholder 2"/>
          <p:cNvSpPr>
            <a:spLocks noGrp="1"/>
          </p:cNvSpPr>
          <p:nvPr>
            <p:ph sz="quarter" idx="1"/>
          </p:nvPr>
        </p:nvSpPr>
        <p:spPr/>
        <p:txBody>
          <a:bodyPr>
            <a:normAutofit/>
          </a:bodyPr>
          <a:lstStyle/>
          <a:p>
            <a:pPr marL="0" indent="0" algn="just">
              <a:lnSpc>
                <a:spcPct val="90000"/>
              </a:lnSpc>
              <a:buNone/>
            </a:pPr>
            <a:r>
              <a:rPr lang="en-US" sz="2800" b="1" dirty="0">
                <a:solidFill>
                  <a:srgbClr val="C00000"/>
                </a:solidFill>
                <a:latin typeface="Times New Roman" pitchFamily="18" charset="0"/>
                <a:cs typeface="Times New Roman" pitchFamily="18" charset="0"/>
              </a:rPr>
              <a:t>Deployment View</a:t>
            </a:r>
          </a:p>
          <a:p>
            <a:pPr algn="just"/>
            <a:r>
              <a:rPr lang="en-US" sz="2400" dirty="0">
                <a:latin typeface="Times New Roman" pitchFamily="18" charset="0"/>
                <a:cs typeface="Times New Roman" pitchFamily="18" charset="0"/>
              </a:rPr>
              <a:t>It is the view that shows the deployment of the system in terms of physical architecture.</a:t>
            </a:r>
          </a:p>
          <a:p>
            <a:pPr algn="just"/>
            <a:r>
              <a:rPr lang="en-US" sz="2400" dirty="0">
                <a:latin typeface="Times New Roman" pitchFamily="18" charset="0"/>
                <a:cs typeface="Times New Roman" pitchFamily="18" charset="0"/>
              </a:rPr>
              <a:t>It includes the nodes, which form the system hardware topology where the system will be executed.</a:t>
            </a:r>
          </a:p>
          <a:p>
            <a:pPr algn="just"/>
            <a:r>
              <a:rPr lang="en-US" sz="2400" dirty="0">
                <a:latin typeface="Times New Roman" pitchFamily="18" charset="0"/>
                <a:cs typeface="Times New Roman" pitchFamily="18" charset="0"/>
              </a:rPr>
              <a:t>It primarily addresses the distribution, delivery, and installation of the parts that build the physical system.</a:t>
            </a:r>
          </a:p>
          <a:p>
            <a:pPr algn="just"/>
            <a:endParaRPr lang="en-US" sz="24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29</a:t>
            </a:fld>
            <a:endParaRPr lang="en-US"/>
          </a:p>
        </p:txBody>
      </p:sp>
    </p:spTree>
    <p:extLst>
      <p:ext uri="{BB962C8B-B14F-4D97-AF65-F5344CB8AC3E}">
        <p14:creationId xmlns:p14="http://schemas.microsoft.com/office/powerpoint/2010/main" val="266228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Overview </a:t>
            </a:r>
            <a:r>
              <a:rPr lang="en-IN" dirty="0"/>
              <a:t>of UML</a:t>
            </a:r>
          </a:p>
        </p:txBody>
      </p:sp>
      <p:sp>
        <p:nvSpPr>
          <p:cNvPr id="3" name="Content Placeholder 2"/>
          <p:cNvSpPr>
            <a:spLocks noGrp="1"/>
          </p:cNvSpPr>
          <p:nvPr>
            <p:ph sz="quarter" idx="1"/>
          </p:nvPr>
        </p:nvSpPr>
        <p:spPr>
          <a:xfrm>
            <a:off x="301752" y="1295400"/>
            <a:ext cx="8503920" cy="4572000"/>
          </a:xfrm>
        </p:spPr>
        <p:txBody>
          <a:bodyPr>
            <a:noAutofit/>
          </a:bodyPr>
          <a:lstStyle/>
          <a:p>
            <a:r>
              <a:rPr lang="en-US" sz="1800" dirty="0">
                <a:latin typeface="Times New Roman" panose="02020603050405020304" pitchFamily="18" charset="0"/>
                <a:cs typeface="Times New Roman" panose="02020603050405020304" pitchFamily="18" charset="0"/>
              </a:rPr>
              <a:t>3.0 Objectives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3.1 </a:t>
            </a:r>
            <a:r>
              <a:rPr lang="en-US" sz="1800" dirty="0">
                <a:latin typeface="Times New Roman" panose="02020603050405020304" pitchFamily="18" charset="0"/>
                <a:cs typeface="Times New Roman" panose="02020603050405020304" pitchFamily="18" charset="0"/>
              </a:rPr>
              <a:t>Introduction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3.2 </a:t>
            </a:r>
            <a:r>
              <a:rPr lang="en-US" sz="1800" dirty="0">
                <a:latin typeface="Times New Roman" panose="02020603050405020304" pitchFamily="18" charset="0"/>
                <a:cs typeface="Times New Roman" panose="02020603050405020304" pitchFamily="18" charset="0"/>
              </a:rPr>
              <a:t>Things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3.2.1 </a:t>
            </a:r>
            <a:r>
              <a:rPr lang="en-US" sz="1800" dirty="0">
                <a:latin typeface="Times New Roman" panose="02020603050405020304" pitchFamily="18" charset="0"/>
                <a:cs typeface="Times New Roman" panose="02020603050405020304" pitchFamily="18" charset="0"/>
              </a:rPr>
              <a:t>Structural Things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3.2.2 </a:t>
            </a:r>
            <a:r>
              <a:rPr lang="en-US" sz="1800" dirty="0">
                <a:latin typeface="Times New Roman" panose="02020603050405020304" pitchFamily="18" charset="0"/>
                <a:cs typeface="Times New Roman" panose="02020603050405020304" pitchFamily="18" charset="0"/>
              </a:rPr>
              <a:t>Behavioral </a:t>
            </a:r>
            <a:r>
              <a:rPr lang="en-US" sz="1800" dirty="0" smtClean="0">
                <a:latin typeface="Times New Roman" panose="02020603050405020304" pitchFamily="18" charset="0"/>
                <a:cs typeface="Times New Roman" panose="02020603050405020304" pitchFamily="18" charset="0"/>
              </a:rPr>
              <a:t>Things</a:t>
            </a:r>
          </a:p>
          <a:p>
            <a:pPr lvl="1"/>
            <a:r>
              <a:rPr lang="en-US" sz="1800" dirty="0" smtClean="0">
                <a:latin typeface="Times New Roman" panose="02020603050405020304" pitchFamily="18" charset="0"/>
                <a:cs typeface="Times New Roman" panose="02020603050405020304" pitchFamily="18" charset="0"/>
              </a:rPr>
              <a:t>3.2.3 </a:t>
            </a:r>
            <a:r>
              <a:rPr lang="en-US" sz="1800" dirty="0">
                <a:latin typeface="Times New Roman" panose="02020603050405020304" pitchFamily="18" charset="0"/>
                <a:cs typeface="Times New Roman" panose="02020603050405020304" pitchFamily="18" charset="0"/>
              </a:rPr>
              <a:t>Grouping Things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3.2.4 </a:t>
            </a:r>
            <a:r>
              <a:rPr lang="en-US" sz="1800" dirty="0" err="1">
                <a:latin typeface="Times New Roman" panose="02020603050405020304" pitchFamily="18" charset="0"/>
                <a:cs typeface="Times New Roman" panose="02020603050405020304" pitchFamily="18" charset="0"/>
              </a:rPr>
              <a:t>Annotational</a:t>
            </a:r>
            <a:r>
              <a:rPr lang="en-US" sz="1800" dirty="0">
                <a:latin typeface="Times New Roman" panose="02020603050405020304" pitchFamily="18" charset="0"/>
                <a:cs typeface="Times New Roman" panose="02020603050405020304" pitchFamily="18" charset="0"/>
              </a:rPr>
              <a:t> Things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3.3 </a:t>
            </a:r>
            <a:r>
              <a:rPr lang="en-US" sz="1800" dirty="0">
                <a:latin typeface="Times New Roman" panose="02020603050405020304" pitchFamily="18" charset="0"/>
                <a:cs typeface="Times New Roman" panose="02020603050405020304" pitchFamily="18" charset="0"/>
              </a:rPr>
              <a:t>Relationships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3.3.1 </a:t>
            </a:r>
            <a:r>
              <a:rPr lang="en-US" sz="1800" dirty="0">
                <a:latin typeface="Times New Roman" panose="02020603050405020304" pitchFamily="18" charset="0"/>
                <a:cs typeface="Times New Roman" panose="02020603050405020304" pitchFamily="18" charset="0"/>
              </a:rPr>
              <a:t>Dependency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3.3.2 </a:t>
            </a:r>
            <a:r>
              <a:rPr lang="en-US" sz="1800" dirty="0">
                <a:latin typeface="Times New Roman" panose="02020603050405020304" pitchFamily="18" charset="0"/>
                <a:cs typeface="Times New Roman" panose="02020603050405020304" pitchFamily="18" charset="0"/>
              </a:rPr>
              <a:t>Association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3.3.3 </a:t>
            </a:r>
            <a:r>
              <a:rPr lang="en-US" sz="1800" dirty="0">
                <a:latin typeface="Times New Roman" panose="02020603050405020304" pitchFamily="18" charset="0"/>
                <a:cs typeface="Times New Roman" panose="02020603050405020304" pitchFamily="18" charset="0"/>
              </a:rPr>
              <a:t>Generalization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3.3.4 </a:t>
            </a:r>
            <a:r>
              <a:rPr lang="en-US" sz="1800" dirty="0">
                <a:latin typeface="Times New Roman" panose="02020603050405020304" pitchFamily="18" charset="0"/>
                <a:cs typeface="Times New Roman" panose="02020603050405020304" pitchFamily="18" charset="0"/>
              </a:rPr>
              <a:t>Realization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3.4 </a:t>
            </a:r>
            <a:r>
              <a:rPr lang="en-US" sz="1800" dirty="0">
                <a:latin typeface="Times New Roman" panose="02020603050405020304" pitchFamily="18" charset="0"/>
                <a:cs typeface="Times New Roman" panose="02020603050405020304" pitchFamily="18" charset="0"/>
              </a:rPr>
              <a:t>Diagrams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3.4.1 </a:t>
            </a:r>
            <a:r>
              <a:rPr lang="en-US" sz="1800" dirty="0">
                <a:latin typeface="Times New Roman" panose="02020603050405020304" pitchFamily="18" charset="0"/>
                <a:cs typeface="Times New Roman" panose="02020603050405020304" pitchFamily="18" charset="0"/>
              </a:rPr>
              <a:t>Structure Diagrams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3.4.2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Diagrams </a:t>
            </a:r>
          </a:p>
          <a:p>
            <a:pPr lvl="1"/>
            <a:r>
              <a:rPr lang="en-US" sz="1800" dirty="0" smtClean="0">
                <a:latin typeface="Times New Roman" panose="02020603050405020304" pitchFamily="18" charset="0"/>
                <a:cs typeface="Times New Roman" panose="02020603050405020304" pitchFamily="18" charset="0"/>
              </a:rPr>
              <a:t>3.4.3 </a:t>
            </a:r>
            <a:r>
              <a:rPr lang="en-US" sz="1800" dirty="0">
                <a:latin typeface="Times New Roman" panose="02020603050405020304" pitchFamily="18" charset="0"/>
                <a:cs typeface="Times New Roman" panose="02020603050405020304" pitchFamily="18" charset="0"/>
              </a:rPr>
              <a:t>Interaction Diagrams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3250942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Architecture</a:t>
            </a: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4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752600" y="1428749"/>
            <a:ext cx="5715000"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30</a:t>
            </a:fld>
            <a:endParaRPr lang="en-US"/>
          </a:p>
        </p:txBody>
      </p:sp>
    </p:spTree>
    <p:extLst>
      <p:ext uri="{BB962C8B-B14F-4D97-AF65-F5344CB8AC3E}">
        <p14:creationId xmlns:p14="http://schemas.microsoft.com/office/powerpoint/2010/main" val="226554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UML</a:t>
            </a:r>
            <a:endParaRPr lang="en-IN"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1520" y="1527174"/>
            <a:ext cx="8106130" cy="4873625"/>
          </a:xfrm>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31</a:t>
            </a:fld>
            <a:endParaRPr lang="en-US"/>
          </a:p>
        </p:txBody>
      </p:sp>
    </p:spTree>
    <p:extLst>
      <p:ext uri="{BB962C8B-B14F-4D97-AF65-F5344CB8AC3E}">
        <p14:creationId xmlns:p14="http://schemas.microsoft.com/office/powerpoint/2010/main" val="1064978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32</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 Building Blocks</a:t>
            </a:r>
            <a:endParaRPr lang="en-US" b="1"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UML is composed of three main building blocks, i.e., things, relationships, and diagrams. Building blocks generate one complete UML model diagram by rotating around several different blocks. It plays an essential role in developing UML diagrams. The basic UML building blocks are enlisted below:</a:t>
            </a:r>
          </a:p>
          <a:p>
            <a:pPr algn="just"/>
            <a:r>
              <a:rPr lang="en-US" dirty="0">
                <a:latin typeface="Times New Roman" pitchFamily="18" charset="0"/>
                <a:cs typeface="Times New Roman" pitchFamily="18" charset="0"/>
              </a:rPr>
              <a:t>Things</a:t>
            </a:r>
          </a:p>
          <a:p>
            <a:pPr algn="just"/>
            <a:r>
              <a:rPr lang="en-US" dirty="0">
                <a:latin typeface="Times New Roman" pitchFamily="18" charset="0"/>
                <a:cs typeface="Times New Roman" pitchFamily="18" charset="0"/>
              </a:rPr>
              <a:t>Relationships</a:t>
            </a:r>
          </a:p>
          <a:p>
            <a:pPr algn="just"/>
            <a:r>
              <a:rPr lang="en-US" dirty="0">
                <a:latin typeface="Times New Roman" pitchFamily="18" charset="0"/>
                <a:cs typeface="Times New Roman" pitchFamily="18" charset="0"/>
              </a:rPr>
              <a:t>Diagrams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2578457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3.0 OBJECTIVES</a:t>
            </a:r>
          </a:p>
        </p:txBody>
      </p:sp>
      <p:sp>
        <p:nvSpPr>
          <p:cNvPr id="3" name="Content Placeholder 2"/>
          <p:cNvSpPr>
            <a:spLocks noGrp="1"/>
          </p:cNvSpPr>
          <p:nvPr>
            <p:ph sz="quarter" idx="1"/>
          </p:nvPr>
        </p:nvSpPr>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To understand the building blocks of UML </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Things and its four types </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Relationships and its four types </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Diagrams and its three types.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188744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3.1 INTRODUCTION</a:t>
            </a:r>
          </a:p>
        </p:txBody>
      </p:sp>
      <p:sp>
        <p:nvSpPr>
          <p:cNvPr id="3" name="Content Placeholder 2"/>
          <p:cNvSpPr>
            <a:spLocks noGrp="1"/>
          </p:cNvSpPr>
          <p:nvPr>
            <p:ph sz="quarter" idx="1"/>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UML is constructed from three main building blocks: </a:t>
            </a:r>
            <a:r>
              <a:rPr lang="en-US" sz="4000" b="1" dirty="0">
                <a:solidFill>
                  <a:srgbClr val="C00000"/>
                </a:solidFill>
                <a:latin typeface="Times New Roman" panose="02020603050405020304" pitchFamily="18" charset="0"/>
                <a:cs typeface="Times New Roman" panose="02020603050405020304" pitchFamily="18" charset="0"/>
              </a:rPr>
              <a:t>things, relationships and diagrams. </a:t>
            </a:r>
            <a:r>
              <a:rPr lang="en-US" sz="4000" dirty="0">
                <a:latin typeface="Times New Roman" panose="02020603050405020304" pitchFamily="18" charset="0"/>
                <a:cs typeface="Times New Roman" panose="02020603050405020304" pitchFamily="18" charset="0"/>
              </a:rPr>
              <a:t>When these building blocks are understood correctly it is easy to use the UML.</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164496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3.2 THINGS</a:t>
            </a:r>
          </a:p>
        </p:txBody>
      </p:sp>
      <p:sp>
        <p:nvSpPr>
          <p:cNvPr id="3" name="Content Placeholder 2"/>
          <p:cNvSpPr>
            <a:spLocks noGrp="1"/>
          </p:cNvSpPr>
          <p:nvPr>
            <p:ph sz="quarter" idx="1"/>
          </p:nvPr>
        </p:nvSpPr>
        <p:spPr/>
        <p:txBody>
          <a:bodyPr>
            <a:normAutofit fontScale="70000" lnSpcReduction="20000"/>
          </a:bodyPr>
          <a:lstStyle/>
          <a:p>
            <a:pPr algn="just"/>
            <a:r>
              <a:rPr lang="en-US" sz="4400" dirty="0">
                <a:latin typeface="Times New Roman" panose="02020603050405020304" pitchFamily="18" charset="0"/>
                <a:cs typeface="Times New Roman" panose="02020603050405020304" pitchFamily="18" charset="0"/>
              </a:rPr>
              <a:t>Anything that is a real world entity or object is termed as things. It can be divided into several different categories:</a:t>
            </a:r>
          </a:p>
          <a:p>
            <a:pPr marL="0" indent="0" algn="just">
              <a:buNone/>
            </a:pPr>
            <a:endParaRPr lang="en-US" sz="4400" dirty="0" smtClean="0">
              <a:latin typeface="Times New Roman" panose="02020603050405020304" pitchFamily="18" charset="0"/>
              <a:cs typeface="Times New Roman" panose="02020603050405020304" pitchFamily="18" charset="0"/>
            </a:endParaRPr>
          </a:p>
          <a:p>
            <a:pPr algn="just"/>
            <a:r>
              <a:rPr lang="en-US" sz="4400" dirty="0" smtClean="0">
                <a:latin typeface="Times New Roman" panose="02020603050405020304" pitchFamily="18" charset="0"/>
                <a:cs typeface="Times New Roman" panose="02020603050405020304" pitchFamily="18" charset="0"/>
              </a:rPr>
              <a:t>There </a:t>
            </a:r>
            <a:r>
              <a:rPr lang="en-US" sz="4400" dirty="0">
                <a:latin typeface="Times New Roman" panose="02020603050405020304" pitchFamily="18" charset="0"/>
                <a:cs typeface="Times New Roman" panose="02020603050405020304" pitchFamily="18" charset="0"/>
              </a:rPr>
              <a:t>are four types of </a:t>
            </a:r>
            <a:r>
              <a:rPr lang="en-US" sz="4400" u="sng" dirty="0">
                <a:solidFill>
                  <a:srgbClr val="0070C0"/>
                </a:solidFill>
                <a:latin typeface="Times New Roman" panose="02020603050405020304" pitchFamily="18" charset="0"/>
                <a:cs typeface="Times New Roman" panose="02020603050405020304" pitchFamily="18" charset="0"/>
              </a:rPr>
              <a:t>things</a:t>
            </a:r>
            <a:r>
              <a:rPr lang="en-US" sz="4400" dirty="0">
                <a:latin typeface="Times New Roman" panose="02020603050405020304" pitchFamily="18" charset="0"/>
                <a:cs typeface="Times New Roman" panose="02020603050405020304" pitchFamily="18" charset="0"/>
              </a:rPr>
              <a:t> in the UML. These </a:t>
            </a:r>
            <a:r>
              <a:rPr lang="en-US" sz="4400" dirty="0" smtClean="0">
                <a:latin typeface="Times New Roman" panose="02020603050405020304" pitchFamily="18" charset="0"/>
                <a:cs typeface="Times New Roman" panose="02020603050405020304" pitchFamily="18" charset="0"/>
              </a:rPr>
              <a:t>are</a:t>
            </a:r>
          </a:p>
          <a:p>
            <a:pPr algn="just"/>
            <a:r>
              <a:rPr lang="en-US" sz="4400" dirty="0" smtClean="0">
                <a:latin typeface="Times New Roman" panose="02020603050405020304" pitchFamily="18" charset="0"/>
                <a:cs typeface="Times New Roman" panose="02020603050405020304" pitchFamily="18" charset="0"/>
              </a:rPr>
              <a:t> </a:t>
            </a:r>
            <a:r>
              <a:rPr lang="en-US" sz="4400" i="1" dirty="0" smtClean="0">
                <a:solidFill>
                  <a:srgbClr val="C00000"/>
                </a:solidFill>
                <a:latin typeface="Times New Roman" panose="02020603050405020304" pitchFamily="18" charset="0"/>
                <a:cs typeface="Times New Roman" panose="02020603050405020304" pitchFamily="18" charset="0"/>
              </a:rPr>
              <a:t>Structural,</a:t>
            </a:r>
          </a:p>
          <a:p>
            <a:pPr algn="just"/>
            <a:r>
              <a:rPr lang="en-US" sz="4400" i="1" dirty="0" smtClean="0">
                <a:solidFill>
                  <a:srgbClr val="C00000"/>
                </a:solidFill>
                <a:latin typeface="Times New Roman" panose="02020603050405020304" pitchFamily="18" charset="0"/>
                <a:cs typeface="Times New Roman" panose="02020603050405020304" pitchFamily="18" charset="0"/>
              </a:rPr>
              <a:t> Behavioral</a:t>
            </a:r>
            <a:r>
              <a:rPr lang="en-US" sz="4400" i="1" dirty="0">
                <a:solidFill>
                  <a:srgbClr val="C00000"/>
                </a:solidFill>
                <a:latin typeface="Times New Roman" panose="02020603050405020304" pitchFamily="18" charset="0"/>
                <a:cs typeface="Times New Roman" panose="02020603050405020304" pitchFamily="18" charset="0"/>
              </a:rPr>
              <a:t>, </a:t>
            </a:r>
            <a:endParaRPr lang="en-US" sz="4400" i="1" dirty="0" smtClean="0">
              <a:solidFill>
                <a:srgbClr val="C00000"/>
              </a:solidFill>
              <a:latin typeface="Times New Roman" panose="02020603050405020304" pitchFamily="18" charset="0"/>
              <a:cs typeface="Times New Roman" panose="02020603050405020304" pitchFamily="18" charset="0"/>
            </a:endParaRPr>
          </a:p>
          <a:p>
            <a:pPr algn="just"/>
            <a:r>
              <a:rPr lang="en-US" sz="4400" i="1" dirty="0" smtClean="0">
                <a:solidFill>
                  <a:srgbClr val="C00000"/>
                </a:solidFill>
                <a:latin typeface="Times New Roman" panose="02020603050405020304" pitchFamily="18" charset="0"/>
                <a:cs typeface="Times New Roman" panose="02020603050405020304" pitchFamily="18" charset="0"/>
              </a:rPr>
              <a:t>Grouping,  </a:t>
            </a:r>
          </a:p>
          <a:p>
            <a:pPr algn="just"/>
            <a:r>
              <a:rPr lang="en-US" sz="4400" i="1" dirty="0" err="1" smtClean="0">
                <a:solidFill>
                  <a:srgbClr val="C00000"/>
                </a:solidFill>
                <a:latin typeface="Times New Roman" panose="02020603050405020304" pitchFamily="18" charset="0"/>
                <a:cs typeface="Times New Roman" panose="02020603050405020304" pitchFamily="18" charset="0"/>
              </a:rPr>
              <a:t>Annotational</a:t>
            </a:r>
            <a:endParaRPr lang="en-IN" sz="4400" i="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43485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3.2.1. Structural </a:t>
            </a:r>
            <a:r>
              <a:rPr lang="en-US" b="1" dirty="0"/>
              <a:t>Things</a:t>
            </a:r>
          </a:p>
        </p:txBody>
      </p:sp>
      <p:sp>
        <p:nvSpPr>
          <p:cNvPr id="3" name="Content Placeholder 2"/>
          <p:cNvSpPr>
            <a:spLocks noGrp="1"/>
          </p:cNvSpPr>
          <p:nvPr>
            <p:ph sz="quarter" idx="1"/>
          </p:nvPr>
        </p:nvSpPr>
        <p:spPr>
          <a:xfrm>
            <a:off x="301752" y="1527048"/>
            <a:ext cx="8689848" cy="4572000"/>
          </a:xfrm>
        </p:spPr>
        <p:txBody>
          <a:bodyPr>
            <a:normAutofit fontScale="92500" lnSpcReduction="10000"/>
          </a:bodyPr>
          <a:lstStyle/>
          <a:p>
            <a:pPr marL="0" indent="0" algn="just">
              <a:buNone/>
            </a:pPr>
            <a:r>
              <a:rPr lang="en-US" b="1" dirty="0" smtClean="0">
                <a:solidFill>
                  <a:srgbClr val="C00000"/>
                </a:solidFill>
                <a:latin typeface="Times New Roman" pitchFamily="18" charset="0"/>
                <a:cs typeface="Times New Roman" pitchFamily="18" charset="0"/>
              </a:rPr>
              <a:t>A. Structural </a:t>
            </a:r>
            <a:r>
              <a:rPr lang="en-US" b="1" dirty="0">
                <a:solidFill>
                  <a:srgbClr val="C00000"/>
                </a:solidFill>
                <a:latin typeface="Times New Roman" pitchFamily="18" charset="0"/>
                <a:cs typeface="Times New Roman" pitchFamily="18" charset="0"/>
              </a:rPr>
              <a:t>Things</a:t>
            </a:r>
          </a:p>
          <a:p>
            <a:pPr algn="just"/>
            <a:r>
              <a:rPr lang="en-US" dirty="0" smtClean="0">
                <a:latin typeface="Times New Roman" pitchFamily="18" charset="0"/>
                <a:cs typeface="Times New Roman" pitchFamily="18" charset="0"/>
              </a:rPr>
              <a:t>Nouns </a:t>
            </a:r>
            <a:r>
              <a:rPr lang="en-US" dirty="0">
                <a:latin typeface="Times New Roman" pitchFamily="18" charset="0"/>
                <a:cs typeface="Times New Roman" pitchFamily="18" charset="0"/>
              </a:rPr>
              <a:t>that depicts the static behavior of a model is termed as structural things. They display the physical and conceptual components. They include class, object, interface, node, collaboration, component, and a use case</a:t>
            </a:r>
            <a:r>
              <a:rPr lang="en-US" dirty="0" smtClean="0">
                <a:latin typeface="Times New Roman" pitchFamily="18" charset="0"/>
                <a:cs typeface="Times New Roman" pitchFamily="18" charset="0"/>
              </a:rPr>
              <a:t>.</a:t>
            </a:r>
          </a:p>
          <a:p>
            <a:pPr marL="0" indent="0" algn="just">
              <a:buNone/>
            </a:pPr>
            <a:r>
              <a:rPr lang="en-US" dirty="0" smtClean="0">
                <a:solidFill>
                  <a:srgbClr val="0070C0"/>
                </a:solidFill>
                <a:latin typeface="Times New Roman" pitchFamily="18" charset="0"/>
                <a:cs typeface="Times New Roman" pitchFamily="18" charset="0"/>
              </a:rPr>
              <a:t>i. </a:t>
            </a:r>
            <a:r>
              <a:rPr lang="en-US" b="1" dirty="0">
                <a:solidFill>
                  <a:srgbClr val="0070C0"/>
                </a:solidFill>
                <a:latin typeface="Times New Roman" pitchFamily="18" charset="0"/>
                <a:cs typeface="Times New Roman" pitchFamily="18" charset="0"/>
              </a:rPr>
              <a:t>Class:</a:t>
            </a:r>
            <a:r>
              <a:rPr lang="en-US" dirty="0">
                <a:solidFill>
                  <a:srgbClr val="0070C0"/>
                </a:solidFill>
                <a:latin typeface="Times New Roman" pitchFamily="18" charset="0"/>
                <a:cs typeface="Times New Roman" pitchFamily="18" charset="0"/>
              </a:rPr>
              <a:t> </a:t>
            </a:r>
            <a:r>
              <a:rPr lang="en-US" dirty="0">
                <a:latin typeface="Times New Roman" pitchFamily="18" charset="0"/>
                <a:cs typeface="Times New Roman" pitchFamily="18" charset="0"/>
              </a:rPr>
              <a:t>A Class is a set of identical </a:t>
            </a:r>
          </a:p>
          <a:p>
            <a:pPr marL="0" indent="0" algn="just">
              <a:buNone/>
            </a:pPr>
            <a:r>
              <a:rPr lang="en-US" dirty="0">
                <a:latin typeface="Times New Roman" pitchFamily="18" charset="0"/>
                <a:cs typeface="Times New Roman" pitchFamily="18" charset="0"/>
              </a:rPr>
              <a:t>things that outlines the functionality </a:t>
            </a:r>
          </a:p>
          <a:p>
            <a:pPr marL="0" indent="0" algn="just">
              <a:buNone/>
            </a:pPr>
            <a:r>
              <a:rPr lang="en-US" dirty="0">
                <a:latin typeface="Times New Roman" pitchFamily="18" charset="0"/>
                <a:cs typeface="Times New Roman" pitchFamily="18" charset="0"/>
              </a:rPr>
              <a:t>and properties of an object. It also </a:t>
            </a:r>
          </a:p>
          <a:p>
            <a:pPr marL="0" indent="0" algn="just">
              <a:buNone/>
            </a:pPr>
            <a:r>
              <a:rPr lang="en-US" dirty="0">
                <a:latin typeface="Times New Roman" pitchFamily="18" charset="0"/>
                <a:cs typeface="Times New Roman" pitchFamily="18" charset="0"/>
              </a:rPr>
              <a:t>represents the abstract class whose </a:t>
            </a:r>
          </a:p>
          <a:p>
            <a:pPr marL="0" indent="0" algn="just">
              <a:buNone/>
            </a:pPr>
            <a:r>
              <a:rPr lang="en-US" dirty="0">
                <a:latin typeface="Times New Roman" pitchFamily="18" charset="0"/>
                <a:cs typeface="Times New Roman" pitchFamily="18" charset="0"/>
              </a:rPr>
              <a:t>functionalities are not defined. Its </a:t>
            </a:r>
          </a:p>
          <a:p>
            <a:pPr marL="0" indent="0" algn="just">
              <a:buNone/>
            </a:pPr>
            <a:r>
              <a:rPr lang="en-US" dirty="0">
                <a:latin typeface="Times New Roman" pitchFamily="18" charset="0"/>
                <a:cs typeface="Times New Roman" pitchFamily="18" charset="0"/>
              </a:rPr>
              <a:t>notation is as follows;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2050" name="Picture 2"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912" y="3581400"/>
            <a:ext cx="2773664" cy="27622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37843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3.2.1. Structural Things</a:t>
            </a:r>
            <a:endParaRPr lang="en-US" dirty="0"/>
          </a:p>
        </p:txBody>
      </p:sp>
      <p:sp>
        <p:nvSpPr>
          <p:cNvPr id="3" name="Content Placeholder 2"/>
          <p:cNvSpPr>
            <a:spLocks noGrp="1"/>
          </p:cNvSpPr>
          <p:nvPr>
            <p:ph sz="quarter" idx="1"/>
          </p:nvPr>
        </p:nvSpPr>
        <p:spPr/>
        <p:txBody>
          <a:bodyPr/>
          <a:lstStyle/>
          <a:p>
            <a:pPr marL="0" indent="0">
              <a:buNone/>
            </a:pPr>
            <a:r>
              <a:rPr lang="en-US" b="1" dirty="0" smtClean="0">
                <a:solidFill>
                  <a:srgbClr val="0070C0"/>
                </a:solidFill>
              </a:rPr>
              <a:t>ii. Object:</a:t>
            </a:r>
            <a:r>
              <a:rPr lang="en-US" dirty="0" smtClean="0"/>
              <a:t> </a:t>
            </a:r>
            <a:r>
              <a:rPr lang="en-US" dirty="0"/>
              <a:t>An individual that </a:t>
            </a:r>
            <a:r>
              <a:rPr lang="en-US" dirty="0" smtClean="0"/>
              <a:t>describes</a:t>
            </a:r>
          </a:p>
          <a:p>
            <a:pPr marL="0" indent="0">
              <a:buNone/>
            </a:pPr>
            <a:r>
              <a:rPr lang="en-US" dirty="0" smtClean="0"/>
              <a:t> </a:t>
            </a:r>
            <a:r>
              <a:rPr lang="en-US" dirty="0"/>
              <a:t>the behavior and the functions of </a:t>
            </a:r>
            <a:r>
              <a:rPr lang="en-US" dirty="0" smtClean="0"/>
              <a:t>a</a:t>
            </a:r>
          </a:p>
          <a:p>
            <a:pPr marL="0" indent="0">
              <a:buNone/>
            </a:pPr>
            <a:r>
              <a:rPr lang="en-US" dirty="0" smtClean="0"/>
              <a:t> </a:t>
            </a:r>
            <a:r>
              <a:rPr lang="en-US" dirty="0"/>
              <a:t>system. The notation of the </a:t>
            </a:r>
            <a:r>
              <a:rPr lang="en-US" dirty="0" smtClean="0"/>
              <a:t>object</a:t>
            </a:r>
          </a:p>
          <a:p>
            <a:pPr marL="0" indent="0">
              <a:buNone/>
            </a:pPr>
            <a:r>
              <a:rPr lang="en-US" dirty="0" smtClean="0"/>
              <a:t> </a:t>
            </a:r>
            <a:r>
              <a:rPr lang="en-US" dirty="0"/>
              <a:t>is similar to that of the class; </a:t>
            </a:r>
            <a:r>
              <a:rPr lang="en-US" dirty="0" smtClean="0"/>
              <a:t>the</a:t>
            </a:r>
          </a:p>
          <a:p>
            <a:pPr marL="0" indent="0">
              <a:buNone/>
            </a:pPr>
            <a:r>
              <a:rPr lang="en-US" dirty="0" smtClean="0"/>
              <a:t> </a:t>
            </a:r>
            <a:r>
              <a:rPr lang="en-US" dirty="0"/>
              <a:t>only difference is that the </a:t>
            </a:r>
            <a:r>
              <a:rPr lang="en-US" dirty="0" smtClean="0"/>
              <a:t>object</a:t>
            </a:r>
          </a:p>
          <a:p>
            <a:pPr marL="0" indent="0">
              <a:buNone/>
            </a:pPr>
            <a:r>
              <a:rPr lang="en-US" dirty="0" smtClean="0"/>
              <a:t> </a:t>
            </a:r>
            <a:r>
              <a:rPr lang="en-US" dirty="0"/>
              <a:t>name is always underlined and </a:t>
            </a:r>
            <a:endParaRPr lang="en-US" dirty="0" smtClean="0"/>
          </a:p>
          <a:p>
            <a:pPr marL="0" indent="0">
              <a:buNone/>
            </a:pPr>
            <a:r>
              <a:rPr lang="en-US" dirty="0" smtClean="0"/>
              <a:t>its </a:t>
            </a:r>
            <a:r>
              <a:rPr lang="en-US" dirty="0"/>
              <a:t>notation is </a:t>
            </a:r>
            <a:r>
              <a:rPr lang="en-US" dirty="0" smtClean="0"/>
              <a:t>given </a:t>
            </a:r>
            <a:r>
              <a:rPr lang="en-US" dirty="0"/>
              <a:t>below</a:t>
            </a:r>
            <a:r>
              <a:rPr lang="en-US" dirty="0" smtClean="0"/>
              <a:t>;</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475508"/>
            <a:ext cx="2466975" cy="2456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138242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1085</TotalTime>
  <Words>1358</Words>
  <Application>Microsoft Office PowerPoint</Application>
  <PresentationFormat>On-screen Show (4:3)</PresentationFormat>
  <Paragraphs>225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Algerian</vt:lpstr>
      <vt:lpstr>Calibri</vt:lpstr>
      <vt:lpstr>Georgia</vt:lpstr>
      <vt:lpstr>Times New Roman</vt:lpstr>
      <vt:lpstr>Wingdings</vt:lpstr>
      <vt:lpstr>Wingdings 2</vt:lpstr>
      <vt:lpstr>Civic</vt:lpstr>
      <vt:lpstr>Object Oriented Software Engineering</vt:lpstr>
      <vt:lpstr>Today’s Outline:</vt:lpstr>
      <vt:lpstr>3. Overview of UML</vt:lpstr>
      <vt:lpstr>UML Building Blocks</vt:lpstr>
      <vt:lpstr>3.0 OBJECTIVES</vt:lpstr>
      <vt:lpstr>3.1 INTRODUCTION</vt:lpstr>
      <vt:lpstr>3.2 THINGS</vt:lpstr>
      <vt:lpstr>3.2.1. Structural Things</vt:lpstr>
      <vt:lpstr>3.2.1. Structural Things</vt:lpstr>
      <vt:lpstr>3.2.1. Structural Things</vt:lpstr>
      <vt:lpstr>3.2.1. Structural Things</vt:lpstr>
      <vt:lpstr>3.2.1. Structural Things</vt:lpstr>
      <vt:lpstr>3.2.2. Behavioral Things</vt:lpstr>
      <vt:lpstr>3.2.2. Behavioral Things</vt:lpstr>
      <vt:lpstr>3.2.3. Grouping Things</vt:lpstr>
      <vt:lpstr>3.2.4. Annotation Things</vt:lpstr>
      <vt:lpstr>3.3. Relationships</vt:lpstr>
      <vt:lpstr>3.3. Relationships</vt:lpstr>
      <vt:lpstr>3.3. Relationships</vt:lpstr>
      <vt:lpstr>3.4. Diagram</vt:lpstr>
      <vt:lpstr>Structural Diagram</vt:lpstr>
      <vt:lpstr>Behavioral Diagram</vt:lpstr>
      <vt:lpstr>UML- Architecture</vt:lpstr>
      <vt:lpstr>UML- Architecture</vt:lpstr>
      <vt:lpstr>UML- Architecture</vt:lpstr>
      <vt:lpstr>UML- Architecture</vt:lpstr>
      <vt:lpstr>UML- Architecture</vt:lpstr>
      <vt:lpstr>UML- Architecture</vt:lpstr>
      <vt:lpstr>UML- Architecture</vt:lpstr>
      <vt:lpstr>UML- Architecture</vt:lpstr>
      <vt:lpstr>Types of UML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171</cp:revision>
  <dcterms:created xsi:type="dcterms:W3CDTF">2021-07-03T06:55:19Z</dcterms:created>
  <dcterms:modified xsi:type="dcterms:W3CDTF">2023-02-19T07:35:09Z</dcterms:modified>
</cp:coreProperties>
</file>