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4" r:id="rId1"/>
  </p:sldMasterIdLst>
  <p:notesMasterIdLst>
    <p:notesMasterId r:id="rId37"/>
  </p:notesMasterIdLst>
  <p:sldIdLst>
    <p:sldId id="256" r:id="rId2"/>
    <p:sldId id="258" r:id="rId3"/>
    <p:sldId id="307" r:id="rId4"/>
    <p:sldId id="308" r:id="rId5"/>
    <p:sldId id="326" r:id="rId6"/>
    <p:sldId id="327" r:id="rId7"/>
    <p:sldId id="328" r:id="rId8"/>
    <p:sldId id="343" r:id="rId9"/>
    <p:sldId id="329" r:id="rId10"/>
    <p:sldId id="332" r:id="rId11"/>
    <p:sldId id="330" r:id="rId12"/>
    <p:sldId id="331" r:id="rId13"/>
    <p:sldId id="333" r:id="rId14"/>
    <p:sldId id="334" r:id="rId15"/>
    <p:sldId id="335" r:id="rId16"/>
    <p:sldId id="344" r:id="rId17"/>
    <p:sldId id="345" r:id="rId18"/>
    <p:sldId id="346" r:id="rId19"/>
    <p:sldId id="337" r:id="rId20"/>
    <p:sldId id="338" r:id="rId21"/>
    <p:sldId id="318" r:id="rId22"/>
    <p:sldId id="339" r:id="rId23"/>
    <p:sldId id="340" r:id="rId24"/>
    <p:sldId id="341" r:id="rId25"/>
    <p:sldId id="342" r:id="rId26"/>
    <p:sldId id="315" r:id="rId27"/>
    <p:sldId id="316" r:id="rId28"/>
    <p:sldId id="319" r:id="rId29"/>
    <p:sldId id="321" r:id="rId30"/>
    <p:sldId id="320" r:id="rId31"/>
    <p:sldId id="323" r:id="rId32"/>
    <p:sldId id="324" r:id="rId33"/>
    <p:sldId id="306" r:id="rId34"/>
    <p:sldId id="322" r:id="rId35"/>
    <p:sldId id="27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14D2CC-1DBA-434F-AF5E-9805816FEFAB}" type="datetimeFigureOut">
              <a:rPr lang="en-US" smtClean="0"/>
              <a:t>3/28/2023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5D027B-9DAE-4AB0-A224-060985876925}" type="slidenum">
              <a:rPr lang="en-US" smtClean="0"/>
              <a:t>‹#›</a:t>
            </a:fld>
            <a:endParaRPr lang="en-US"/>
          </a:p>
        </p:txBody>
      </p:sp>
    </p:spTree>
    <p:extLst>
      <p:ext uri="{BB962C8B-B14F-4D97-AF65-F5344CB8AC3E}">
        <p14:creationId xmlns:p14="http://schemas.microsoft.com/office/powerpoint/2010/main" val="1338448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1CE585A-F199-4BDF-A9B2-2B9BFEB24067}" type="datetimeFigureOut">
              <a:rPr lang="en-US" smtClean="0"/>
              <a:t>3/28/2023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CE585A-F199-4BDF-A9B2-2B9BFEB24067}"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2C5EA-EA67-4941-8B1A-2C577999F96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F62C5EA-EA67-4941-8B1A-2C577999F963}"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CE585A-F199-4BDF-A9B2-2B9BFEB24067}"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1CE585A-F199-4BDF-A9B2-2B9BFEB24067}"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6F62C5EA-EA67-4941-8B1A-2C577999F963}"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1CE585A-F199-4BDF-A9B2-2B9BFEB24067}" type="datetimeFigureOut">
              <a:rPr lang="en-US" smtClean="0"/>
              <a:t>3/28/2023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1CE585A-F199-4BDF-A9B2-2B9BFEB24067}"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2C5EA-EA67-4941-8B1A-2C577999F963}"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1CE585A-F199-4BDF-A9B2-2B9BFEB24067}" type="datetimeFigureOut">
              <a:rPr lang="en-US" smtClean="0"/>
              <a:t>3/28/2023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F62C5EA-EA67-4941-8B1A-2C577999F963}"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1CE585A-F199-4BDF-A9B2-2B9BFEB24067}" type="datetimeFigureOut">
              <a:rPr lang="en-US" smtClean="0"/>
              <a:t>3/28/2023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6F62C5EA-EA67-4941-8B1A-2C577999F96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1CE585A-F199-4BDF-A9B2-2B9BFEB24067}" type="datetimeFigureOut">
              <a:rPr lang="en-US" smtClean="0"/>
              <a:t>3/28/2023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F62C5EA-EA67-4941-8B1A-2C577999F96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1CE585A-F199-4BDF-A9B2-2B9BFEB24067}" type="datetimeFigureOut">
              <a:rPr lang="en-US" smtClean="0"/>
              <a:t>3/28/2023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F62C5EA-EA67-4941-8B1A-2C577999F963}"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1CE585A-F199-4BDF-A9B2-2B9BFEB24067}" type="datetimeFigureOut">
              <a:rPr lang="en-US" smtClean="0"/>
              <a:t>3/28/2023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1CE585A-F199-4BDF-A9B2-2B9BFEB24067}" type="datetimeFigureOut">
              <a:rPr lang="en-US" smtClean="0"/>
              <a:t>3/28/2023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F62C5EA-EA67-4941-8B1A-2C577999F963}"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4800" smtClean="0">
                <a:latin typeface="Times New Roman" pitchFamily="18" charset="0"/>
                <a:cs typeface="Times New Roman" pitchFamily="18" charset="0"/>
              </a:rPr>
              <a:t>UML</a:t>
            </a:r>
          </a:p>
          <a:p>
            <a:r>
              <a:rPr lang="en-US" sz="4800" dirty="0" smtClean="0">
                <a:latin typeface="Times New Roman" pitchFamily="18" charset="0"/>
                <a:cs typeface="Times New Roman" pitchFamily="18" charset="0"/>
              </a:rPr>
              <a:t>Lecture 3</a:t>
            </a:r>
            <a:endParaRPr lang="en-US" sz="4800" dirty="0">
              <a:latin typeface="Times New Roman" pitchFamily="18" charset="0"/>
              <a:cs typeface="Times New Roman" pitchFamily="18" charset="0"/>
            </a:endParaRPr>
          </a:p>
        </p:txBody>
      </p:sp>
      <p:sp>
        <p:nvSpPr>
          <p:cNvPr id="2" name="Title 1"/>
          <p:cNvSpPr>
            <a:spLocks noGrp="1"/>
          </p:cNvSpPr>
          <p:nvPr>
            <p:ph type="ctrTitle"/>
          </p:nvPr>
        </p:nvSpPr>
        <p:spPr>
          <a:xfrm>
            <a:off x="914400" y="381000"/>
            <a:ext cx="7396295" cy="1828800"/>
          </a:xfrm>
        </p:spPr>
        <p:txBody>
          <a:bodyPr>
            <a:normAutofit fontScale="90000"/>
          </a:bodyPr>
          <a:lstStyle/>
          <a:p>
            <a:r>
              <a:rPr lang="en-US" sz="6000" b="1" dirty="0" smtClean="0">
                <a:solidFill>
                  <a:srgbClr val="C00000"/>
                </a:solidFill>
                <a:latin typeface="Times New Roman" pitchFamily="18" charset="0"/>
                <a:cs typeface="Times New Roman" pitchFamily="18" charset="0"/>
              </a:rPr>
              <a:t>Object Oriented Software Engineering</a:t>
            </a:r>
            <a:endParaRPr lang="en-US" sz="6000" b="1" dirty="0">
              <a:solidFill>
                <a:srgbClr val="C00000"/>
              </a:solidFill>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2359156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Finding actors</a:t>
            </a:r>
          </a:p>
        </p:txBody>
      </p:sp>
      <p:sp>
        <p:nvSpPr>
          <p:cNvPr id="3" name="Content Placeholder 2"/>
          <p:cNvSpPr>
            <a:spLocks noGrp="1"/>
          </p:cNvSpPr>
          <p:nvPr>
            <p:ph sz="quarter"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There are certain points on the basis of which one can think of searching for the actors in the system</a:t>
            </a:r>
            <a:r>
              <a:rPr lang="en-US" sz="2400" dirty="0" smtClean="0">
                <a:latin typeface="Times New Roman" panose="02020603050405020304" pitchFamily="18" charset="0"/>
                <a:cs typeface="Times New Roman" panose="02020603050405020304" pitchFamily="18" charset="0"/>
              </a:rPr>
              <a:t>.</a:t>
            </a:r>
          </a:p>
          <a:p>
            <a:pPr marL="0" indent="0" algn="just">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Who uses the main functionality of the system? </a:t>
            </a: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Reservation </a:t>
            </a:r>
            <a:r>
              <a:rPr lang="en-US" sz="2400" dirty="0">
                <a:latin typeface="Times New Roman" panose="02020603050405020304" pitchFamily="18" charset="0"/>
                <a:cs typeface="Times New Roman" panose="02020603050405020304" pitchFamily="18" charset="0"/>
              </a:rPr>
              <a:t>clerk, Passenger, Customer, Manager </a:t>
            </a: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Which hardware devices the system needs to handle? </a:t>
            </a: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Printer</a:t>
            </a:r>
            <a:r>
              <a:rPr lang="en-US" sz="2400" dirty="0">
                <a:latin typeface="Times New Roman" panose="02020603050405020304" pitchFamily="18" charset="0"/>
                <a:cs typeface="Times New Roman" panose="02020603050405020304" pitchFamily="18" charset="0"/>
              </a:rPr>
              <a:t>, Scanner, RFID reader, Barcode reader </a:t>
            </a: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Which other systems does the system need to interact with</a:t>
            </a:r>
            <a:r>
              <a:rPr lang="en-US" sz="2400" dirty="0" smtClean="0">
                <a:latin typeface="Times New Roman" panose="02020603050405020304" pitchFamily="18" charset="0"/>
                <a:cs typeface="Times New Roman" panose="02020603050405020304" pitchFamily="18" charset="0"/>
              </a:rPr>
              <a:t>?</a:t>
            </a:r>
          </a:p>
          <a:p>
            <a:pPr marL="0" indent="0" algn="just">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Paypal</a:t>
            </a:r>
            <a:r>
              <a:rPr lang="en-US" sz="2400" dirty="0">
                <a:latin typeface="Times New Roman" panose="02020603050405020304" pitchFamily="18" charset="0"/>
                <a:cs typeface="Times New Roman" panose="02020603050405020304" pitchFamily="18" charset="0"/>
              </a:rPr>
              <a:t>, Bank, Salary calculator, Tax calculator </a:t>
            </a: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What nouns are used to describe the system? </a:t>
            </a: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User</a:t>
            </a:r>
            <a:r>
              <a:rPr lang="en-US" sz="2400" dirty="0">
                <a:latin typeface="Times New Roman" panose="02020603050405020304" pitchFamily="18" charset="0"/>
                <a:cs typeface="Times New Roman" panose="02020603050405020304" pitchFamily="18" charset="0"/>
              </a:rPr>
              <a:t>, Reservation clerk, Administrator</a:t>
            </a:r>
            <a:endParaRPr lang="en-IN" sz="2400" dirty="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23807870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 cases</a:t>
            </a:r>
          </a:p>
        </p:txBody>
      </p:sp>
      <p:sp>
        <p:nvSpPr>
          <p:cNvPr id="3" name="Content Placeholder 2"/>
          <p:cNvSpPr>
            <a:spLocks noGrp="1"/>
          </p:cNvSpPr>
          <p:nvPr>
            <p:ph sz="quarter" idx="1"/>
          </p:nvPr>
        </p:nvSpPr>
        <p:spPr>
          <a:xfrm>
            <a:off x="228600" y="1371600"/>
            <a:ext cx="8503920" cy="4572000"/>
          </a:xfrm>
        </p:spPr>
        <p:txBody>
          <a:bodyPr>
            <a:noAutofit/>
          </a:bodyPr>
          <a:lstStyle/>
          <a:p>
            <a:pPr marL="0" indent="0" algn="just">
              <a:buNone/>
            </a:pPr>
            <a:r>
              <a:rPr lang="en-US" sz="2000" dirty="0">
                <a:latin typeface="Times New Roman" panose="02020603050405020304" pitchFamily="18" charset="0"/>
                <a:cs typeface="Times New Roman" panose="02020603050405020304" pitchFamily="18" charset="0"/>
              </a:rPr>
              <a:t>This is an abstraction of a set of sequences that yield some functionality. E.g. login, book a ticket, purchase item. Login can be correct login or incorrect login where user may have provided the username, password or both incorrectly. So under the use case login both these scenarios will be captured. There is no need to specify two separate use cases login correctly and login incorrectly. As also the three possibilities for incorrect login also will be covered. Use case represents some user-visible function. Login is a user visible function. It will not describe how actually the login will be done, what steps are involved in it. Use case is always initiated by an actor. It describes the interaction between the actors and the system to get some function performed. This achieves some discrete goal for the actor. Use cases are narrative descriptions of business processes. A use case represents from start to finish, a sequence of events, actions and transactions required to produce or complete something of value to an actor. The notation used for a use case is an oval with the use case written inside it. Since use cases are ‘WHAT’ of the system, the actions performed they are written as verbs or verb phrases. So ticket will not be a use case whereas print ticket, book ticket, get ticket will be use cases. </a:t>
            </a:r>
            <a:endParaRPr lang="en-IN" sz="2000" dirty="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18502715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 cases</a:t>
            </a:r>
          </a:p>
        </p:txBody>
      </p:sp>
      <p:pic>
        <p:nvPicPr>
          <p:cNvPr id="4" name="Content Placeholder 3"/>
          <p:cNvPicPr>
            <a:picLocks noGrp="1" noChangeAspect="1"/>
          </p:cNvPicPr>
          <p:nvPr>
            <p:ph sz="quarter" idx="1"/>
          </p:nvPr>
        </p:nvPicPr>
        <p:blipFill>
          <a:blip r:embed="rId2"/>
          <a:stretch>
            <a:fillRect/>
          </a:stretch>
        </p:blipFill>
        <p:spPr>
          <a:xfrm>
            <a:off x="337009" y="2514600"/>
            <a:ext cx="8289772" cy="1827212"/>
          </a:xfrm>
          <a:prstGeom prst="rect">
            <a:avLst/>
          </a:prstGeom>
        </p:spPr>
      </p:pic>
      <p:pic>
        <p:nvPicPr>
          <p:cNvPr id="5" name="Picture 4" descr="logo"/>
          <p:cNvPicPr/>
          <p:nvPr/>
        </p:nvPicPr>
        <p:blipFill>
          <a:blip r:embed="rId3"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3732684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Finding use cases</a:t>
            </a:r>
          </a:p>
        </p:txBody>
      </p:sp>
      <p:sp>
        <p:nvSpPr>
          <p:cNvPr id="3" name="Content Placeholder 2"/>
          <p:cNvSpPr>
            <a:spLocks noGrp="1"/>
          </p:cNvSpPr>
          <p:nvPr>
            <p:ph sz="quarter" idx="1"/>
          </p:nvPr>
        </p:nvSpPr>
        <p:spPr/>
        <p:txBody>
          <a:bodyPr>
            <a:normAutofit fontScale="70000" lnSpcReduction="20000"/>
          </a:bodyPr>
          <a:lstStyle/>
          <a:p>
            <a:pPr algn="just"/>
            <a:r>
              <a:rPr lang="en-US" dirty="0">
                <a:latin typeface="Times New Roman" panose="02020603050405020304" pitchFamily="18" charset="0"/>
                <a:cs typeface="Times New Roman" panose="02020603050405020304" pitchFamily="18" charset="0"/>
              </a:rPr>
              <a:t>The following points can be considered when looking for the use cases in the system.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What functions the system is expected to perform</a:t>
            </a:r>
            <a:r>
              <a:rPr lang="en-US" dirty="0" smtClean="0">
                <a:latin typeface="Times New Roman" panose="02020603050405020304" pitchFamily="18" charset="0"/>
                <a:cs typeface="Times New Roman" panose="02020603050405020304" pitchFamily="18" charset="0"/>
              </a:rPr>
              <a:t>?</a:t>
            </a:r>
          </a:p>
          <a:p>
            <a:pPr marL="0" indent="0" algn="just">
              <a:buNone/>
            </a:pPr>
            <a:r>
              <a:rPr lang="en-US" dirty="0" smtClean="0">
                <a:latin typeface="Times New Roman" panose="02020603050405020304" pitchFamily="18" charset="0"/>
                <a:cs typeface="Times New Roman" panose="02020603050405020304" pitchFamily="18" charset="0"/>
              </a:rPr>
              <a:t>	Update </a:t>
            </a:r>
            <a:r>
              <a:rPr lang="en-US" dirty="0">
                <a:latin typeface="Times New Roman" panose="02020603050405020304" pitchFamily="18" charset="0"/>
                <a:cs typeface="Times New Roman" panose="02020603050405020304" pitchFamily="18" charset="0"/>
              </a:rPr>
              <a:t>the database periodically. The system is remotely shut down </a:t>
            </a:r>
            <a:r>
              <a:rPr lang="en-US" dirty="0" smtClean="0">
                <a:latin typeface="Times New Roman" panose="02020603050405020304" pitchFamily="18" charset="0"/>
                <a:cs typeface="Times New Roman" panose="02020603050405020304" pitchFamily="18" charset="0"/>
              </a:rPr>
              <a:t>	at </a:t>
            </a:r>
            <a:r>
              <a:rPr lang="en-US" dirty="0">
                <a:latin typeface="Times New Roman" panose="02020603050405020304" pitchFamily="18" charset="0"/>
                <a:cs typeface="Times New Roman" panose="02020603050405020304" pitchFamily="18" charset="0"/>
              </a:rPr>
              <a:t>8pm and booted at 6am every day.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What do the actors expect system to perform?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Display </a:t>
            </a:r>
            <a:r>
              <a:rPr lang="en-US" dirty="0">
                <a:latin typeface="Times New Roman" panose="02020603050405020304" pitchFamily="18" charset="0"/>
                <a:cs typeface="Times New Roman" panose="02020603050405020304" pitchFamily="18" charset="0"/>
              </a:rPr>
              <a:t>the train list. Show the fares for different classes of </a:t>
            </a:r>
            <a:r>
              <a:rPr lang="en-US" dirty="0" smtClean="0">
                <a:latin typeface="Times New Roman" panose="02020603050405020304" pitchFamily="18" charset="0"/>
                <a:cs typeface="Times New Roman" panose="02020603050405020304" pitchFamily="18" charset="0"/>
              </a:rPr>
              <a:t>	accommodation.</a:t>
            </a:r>
          </a:p>
          <a:p>
            <a:pPr marL="0" indent="0" algn="just">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What are the inputs and outputs expected by the system?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system will print the ticket. The customer gets the reservation form. A </a:t>
            </a:r>
            <a:r>
              <a:rPr lang="en-US" dirty="0" smtClean="0">
                <a:latin typeface="Times New Roman" panose="02020603050405020304" pitchFamily="18" charset="0"/>
                <a:cs typeface="Times New Roman" panose="02020603050405020304" pitchFamily="18" charset="0"/>
              </a:rPr>
              <a:t>	sales </a:t>
            </a:r>
            <a:r>
              <a:rPr lang="en-US" dirty="0">
                <a:latin typeface="Times New Roman" panose="02020603050405020304" pitchFamily="18" charset="0"/>
                <a:cs typeface="Times New Roman" panose="02020603050405020304" pitchFamily="18" charset="0"/>
              </a:rPr>
              <a:t>report is generated at the end of the day. A list for items which have </a:t>
            </a:r>
            <a:r>
              <a:rPr lang="en-US" dirty="0" smtClean="0">
                <a:latin typeface="Times New Roman" panose="02020603050405020304" pitchFamily="18" charset="0"/>
                <a:cs typeface="Times New Roman" panose="02020603050405020304" pitchFamily="18" charset="0"/>
              </a:rPr>
              <a:t>	reached </a:t>
            </a:r>
            <a:r>
              <a:rPr lang="en-US" dirty="0">
                <a:latin typeface="Times New Roman" panose="02020603050405020304" pitchFamily="18" charset="0"/>
                <a:cs typeface="Times New Roman" panose="02020603050405020304" pitchFamily="18" charset="0"/>
              </a:rPr>
              <a:t>reorder level is generated and sent to the manager</a:t>
            </a:r>
            <a:r>
              <a:rPr lang="en-US" dirty="0" smtClean="0">
                <a:latin typeface="Times New Roman" panose="02020603050405020304" pitchFamily="18" charset="0"/>
                <a:cs typeface="Times New Roman" panose="02020603050405020304" pitchFamily="18" charset="0"/>
              </a:rPr>
              <a:t>. </a:t>
            </a:r>
          </a:p>
          <a:p>
            <a:pPr marL="0" indent="0" algn="just">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What are the verbs which are used to describe the system?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reservation clerk makes the booking using the system. The railway </a:t>
            </a:r>
            <a:r>
              <a:rPr lang="en-US" dirty="0" smtClean="0">
                <a:latin typeface="Times New Roman" panose="02020603050405020304" pitchFamily="18" charset="0"/>
                <a:cs typeface="Times New Roman" panose="02020603050405020304" pitchFamily="18" charset="0"/>
              </a:rPr>
              <a:t>	administrator </a:t>
            </a:r>
            <a:r>
              <a:rPr lang="en-US" dirty="0">
                <a:latin typeface="Times New Roman" panose="02020603050405020304" pitchFamily="18" charset="0"/>
                <a:cs typeface="Times New Roman" panose="02020603050405020304" pitchFamily="18" charset="0"/>
              </a:rPr>
              <a:t>can add new trains, modify existing train details. A customer </a:t>
            </a:r>
            <a:r>
              <a:rPr lang="en-US" dirty="0" smtClean="0">
                <a:latin typeface="Times New Roman" panose="02020603050405020304" pitchFamily="18" charset="0"/>
                <a:cs typeface="Times New Roman" panose="02020603050405020304" pitchFamily="18" charset="0"/>
              </a:rPr>
              <a:t>	can </a:t>
            </a:r>
            <a:r>
              <a:rPr lang="en-US" dirty="0">
                <a:latin typeface="Times New Roman" panose="02020603050405020304" pitchFamily="18" charset="0"/>
                <a:cs typeface="Times New Roman" panose="02020603050405020304" pitchFamily="18" charset="0"/>
              </a:rPr>
              <a:t>fill in the reservation form.</a:t>
            </a:r>
            <a:endParaRPr lang="en-IN" dirty="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38587304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Relationships</a:t>
            </a:r>
          </a:p>
        </p:txBody>
      </p:sp>
      <p:sp>
        <p:nvSpPr>
          <p:cNvPr id="3" name="Content Placeholder 2"/>
          <p:cNvSpPr>
            <a:spLocks noGrp="1"/>
          </p:cNvSpPr>
          <p:nvPr>
            <p:ph sz="quarter"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Any use case has to be initiated by an actor. All the use cases are not initiated by all the actors. Any actor initiates some of the use cases. To indicate which actor initiates which use case there has to be a relationship between them. This link indicates interaction between a specific actor and a specific use case. The notation used for this relationship between actor and use case is a plain line between the relevant actor and use case. </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09600" y="4572000"/>
            <a:ext cx="3161690" cy="1374648"/>
          </a:xfrm>
          <a:prstGeom prst="rect">
            <a:avLst/>
          </a:prstGeom>
        </p:spPr>
      </p:pic>
      <p:pic>
        <p:nvPicPr>
          <p:cNvPr id="5" name="Picture 4"/>
          <p:cNvPicPr>
            <a:picLocks noChangeAspect="1"/>
          </p:cNvPicPr>
          <p:nvPr/>
        </p:nvPicPr>
        <p:blipFill>
          <a:blip r:embed="rId3"/>
          <a:stretch>
            <a:fillRect/>
          </a:stretch>
        </p:blipFill>
        <p:spPr>
          <a:xfrm>
            <a:off x="4876800" y="4565176"/>
            <a:ext cx="3276600" cy="1638300"/>
          </a:xfrm>
          <a:prstGeom prst="rect">
            <a:avLst/>
          </a:prstGeom>
        </p:spPr>
      </p:pic>
      <p:pic>
        <p:nvPicPr>
          <p:cNvPr id="6" name="Picture 5" descr="logo"/>
          <p:cNvPicPr/>
          <p:nvPr/>
        </p:nvPicPr>
        <p:blipFill>
          <a:blip r:embed="rId4"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29687012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Between use cases</a:t>
            </a:r>
          </a:p>
        </p:txBody>
      </p:sp>
      <p:sp>
        <p:nvSpPr>
          <p:cNvPr id="3" name="Content Placeholder 2"/>
          <p:cNvSpPr>
            <a:spLocks noGrp="1"/>
          </p:cNvSpPr>
          <p:nvPr>
            <p:ph sz="quarter"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There are two types of relationships that can exist between a pair of use cases. These are </a:t>
            </a:r>
            <a:r>
              <a:rPr lang="en-US" dirty="0" smtClean="0">
                <a:latin typeface="Times New Roman" panose="02020603050405020304" pitchFamily="18" charset="0"/>
                <a:cs typeface="Times New Roman" panose="02020603050405020304" pitchFamily="18" charset="0"/>
              </a:rPr>
              <a:t>:</a:t>
            </a:r>
          </a:p>
          <a:p>
            <a:pPr algn="ctr"/>
            <a:r>
              <a:rPr lang="en-US" sz="4000" b="1" i="1" dirty="0" smtClean="0">
                <a:solidFill>
                  <a:srgbClr val="0070C0"/>
                </a:solidFill>
                <a:latin typeface="Times New Roman" panose="02020603050405020304" pitchFamily="18" charset="0"/>
                <a:cs typeface="Times New Roman" panose="02020603050405020304" pitchFamily="18" charset="0"/>
              </a:rPr>
              <a:t>Include</a:t>
            </a:r>
          </a:p>
          <a:p>
            <a:pPr algn="ctr"/>
            <a:r>
              <a:rPr lang="en-US" sz="4000" b="1" i="1" dirty="0" smtClean="0">
                <a:solidFill>
                  <a:srgbClr val="0070C0"/>
                </a:solidFill>
                <a:latin typeface="Times New Roman" panose="02020603050405020304" pitchFamily="18" charset="0"/>
                <a:cs typeface="Times New Roman" panose="02020603050405020304" pitchFamily="18" charset="0"/>
              </a:rPr>
              <a:t>Extend</a:t>
            </a:r>
          </a:p>
          <a:p>
            <a:pPr algn="just"/>
            <a:endParaRPr lang="en-US" dirty="0" smtClean="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87230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1" end="1"/>
                                            </p:txEl>
                                          </p:spTgt>
                                        </p:tgtEl>
                                      </p:cBhvr>
                                    </p:animEffect>
                                    <p:animScale>
                                      <p:cBhvr>
                                        <p:cTn id="7" dur="250" autoRev="1" fill="hold"/>
                                        <p:tgtEl>
                                          <p:spTgt spid="3">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3">
                                            <p:txEl>
                                              <p:pRg st="2" end="2"/>
                                            </p:txEl>
                                          </p:spTgt>
                                        </p:tgtEl>
                                      </p:cBhvr>
                                    </p:animEffect>
                                    <p:animScale>
                                      <p:cBhvr>
                                        <p:cTn id="10" dur="250" autoRev="1" fill="hold"/>
                                        <p:tgtEl>
                                          <p:spTgt spid="3">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Use/Include</a:t>
            </a:r>
          </a:p>
        </p:txBody>
      </p:sp>
      <p:sp>
        <p:nvSpPr>
          <p:cNvPr id="3" name="Content Placeholder 2"/>
          <p:cNvSpPr>
            <a:spLocks noGrp="1"/>
          </p:cNvSpPr>
          <p:nvPr>
            <p:ph sz="quarter" idx="1"/>
          </p:nvPr>
        </p:nvSpPr>
        <p:spPr/>
        <p:txBody>
          <a:bodyPr>
            <a:normAutofit fontScale="92500" lnSpcReduction="20000"/>
          </a:bodyPr>
          <a:lstStyle/>
          <a:p>
            <a:pPr algn="just"/>
            <a:r>
              <a:rPr lang="en-US" dirty="0">
                <a:latin typeface="Times New Roman" pitchFamily="18" charset="0"/>
                <a:cs typeface="Times New Roman" pitchFamily="18" charset="0"/>
              </a:rPr>
              <a:t>When some behavior is similar across more than one use case, the common behavior is factored out and represented in a separate use case. The use cases that include the common behavior are related to the use case that represents the common behavior by the uses or includes relationship. Use case A uses or includes use case B when use case B is a behavior/functionality that is required by use case A. That behavior is factored out into a separate use case because it is required across several use cases. The notation used for the extend relationship is a dashed arrow with &lt;&gt; or &lt;&gt; written over it. The arrow head is toward the use case representing the common functionality. To decide the direction of the arrowhead a question should be asked “what gets included?” and put the arrow head along that use case. </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7814515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of include</a:t>
            </a:r>
            <a:endParaRPr lang="en-US" b="1"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pic>
        <p:nvPicPr>
          <p:cNvPr id="2051" name="Picture 3"/>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284019" y="1524000"/>
            <a:ext cx="5085348"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3867306"/>
            <a:ext cx="4783442" cy="2304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01471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include</a:t>
            </a:r>
            <a:endParaRPr lang="en-US" dirty="0"/>
          </a:p>
        </p:txBody>
      </p:sp>
      <p:sp>
        <p:nvSpPr>
          <p:cNvPr id="3" name="Content Placeholder 2"/>
          <p:cNvSpPr>
            <a:spLocks noGrp="1"/>
          </p:cNvSpPr>
          <p:nvPr>
            <p:ph sz="quarter" idx="1"/>
          </p:nvPr>
        </p:nvSpPr>
        <p:spPr/>
        <p:txBody>
          <a:bodyPr/>
          <a:lstStyle/>
          <a:p>
            <a:pPr algn="just"/>
            <a:r>
              <a:rPr lang="en-US" dirty="0">
                <a:latin typeface="Times New Roman" pitchFamily="18" charset="0"/>
                <a:cs typeface="Times New Roman" pitchFamily="18" charset="0"/>
              </a:rPr>
              <a:t>The include relationship adds additional functionality not specified in the base use case. The &lt;&lt;Include&gt;&gt; relationship is used to include common behavior from an included use case into a base use case in order to support the reuse of common behavior</a:t>
            </a:r>
            <a:r>
              <a:rPr lang="en-US"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727518"/>
            <a:ext cx="5943600" cy="2621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72865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Extend</a:t>
            </a:r>
          </a:p>
        </p:txBody>
      </p:sp>
      <p:sp>
        <p:nvSpPr>
          <p:cNvPr id="3" name="Content Placeholder 2"/>
          <p:cNvSpPr>
            <a:spLocks noGrp="1"/>
          </p:cNvSpPr>
          <p:nvPr>
            <p:ph sz="quarter" idx="1"/>
          </p:nvPr>
        </p:nvSpPr>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This relationship is used to relate use cases which describe variations in the normal flow of events for a particular function to the basic use case which describes the normal flow of events for the function. An extending use case is used to describe variations in the normal flow of events described by a general use case. Use case B extends use case A when use case B describes the behavior of use case A under a particular condition. The notation used for the extend relationship is a dashed arrow with &lt;&gt; written over it. The arrow head is toward the use case representing the normal flow. To decide the direction of the arrowhead a question should be asked “what gets extended?” and put the arrow head along that use case. </a:t>
            </a:r>
            <a:endParaRPr lang="en-IN" dirty="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15288494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smtClean="0">
                <a:latin typeface="Times New Roman" pitchFamily="18" charset="0"/>
                <a:cs typeface="Times New Roman" pitchFamily="18" charset="0"/>
              </a:rPr>
              <a:t>Today’s Outline:</a:t>
            </a:r>
            <a:endParaRPr lang="en-US" sz="44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lgn="ctr">
              <a:buNone/>
            </a:pPr>
            <a:endParaRPr lang="en-US" sz="3200" b="1" dirty="0" smtClean="0"/>
          </a:p>
          <a:p>
            <a:pPr marL="0" indent="0" algn="ctr">
              <a:buNone/>
            </a:pPr>
            <a:endParaRPr lang="en-US" sz="3200" b="1" dirty="0"/>
          </a:p>
          <a:p>
            <a:pPr marL="0" indent="0" algn="ctr">
              <a:buNone/>
            </a:pPr>
            <a:r>
              <a:rPr lang="en-US" sz="6000" b="1" i="1" dirty="0" smtClean="0">
                <a:solidFill>
                  <a:schemeClr val="accent1">
                    <a:lumMod val="75000"/>
                  </a:schemeClr>
                </a:solidFill>
                <a:latin typeface="Times New Roman" pitchFamily="18" charset="0"/>
                <a:cs typeface="Times New Roman" pitchFamily="18" charset="0"/>
              </a:rPr>
              <a:t>Introduction to Use-Case</a:t>
            </a:r>
          </a:p>
          <a:p>
            <a:pPr marL="0" indent="0" algn="just">
              <a:buNone/>
            </a:pPr>
            <a:endParaRPr lang="en-IN" sz="3200" b="1" dirty="0" smtClean="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191276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Extend</a:t>
            </a:r>
          </a:p>
        </p:txBody>
      </p:sp>
      <p:pic>
        <p:nvPicPr>
          <p:cNvPr id="4" name="Content Placeholder 3"/>
          <p:cNvPicPr>
            <a:picLocks noGrp="1" noChangeAspect="1"/>
          </p:cNvPicPr>
          <p:nvPr>
            <p:ph sz="quarter" idx="1"/>
          </p:nvPr>
        </p:nvPicPr>
        <p:blipFill>
          <a:blip r:embed="rId2"/>
          <a:stretch>
            <a:fillRect/>
          </a:stretch>
        </p:blipFill>
        <p:spPr>
          <a:xfrm>
            <a:off x="1447800" y="1451696"/>
            <a:ext cx="6324600" cy="4808653"/>
          </a:xfrm>
          <a:prstGeom prst="rect">
            <a:avLst/>
          </a:prstGeom>
        </p:spPr>
      </p:pic>
      <p:pic>
        <p:nvPicPr>
          <p:cNvPr id="5" name="Picture 4" descr="logo"/>
          <p:cNvPicPr/>
          <p:nvPr/>
        </p:nvPicPr>
        <p:blipFill>
          <a:blip r:embed="rId3"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922683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800" b="1" dirty="0" smtClean="0">
                <a:latin typeface="Times New Roman" pitchFamily="18" charset="0"/>
                <a:cs typeface="Times New Roman" pitchFamily="18" charset="0"/>
              </a:rPr>
              <a:t>                    Use </a:t>
            </a:r>
            <a:r>
              <a:rPr lang="en-US" sz="2800" b="1" dirty="0">
                <a:latin typeface="Times New Roman" pitchFamily="18" charset="0"/>
                <a:cs typeface="Times New Roman" pitchFamily="18" charset="0"/>
              </a:rPr>
              <a:t>Case Example - Extend Relationship</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Rectangle 4"/>
          <p:cNvSpPr/>
          <p:nvPr/>
        </p:nvSpPr>
        <p:spPr>
          <a:xfrm>
            <a:off x="381000" y="1524000"/>
            <a:ext cx="8382000" cy="2308324"/>
          </a:xfrm>
          <a:prstGeom prst="rect">
            <a:avLst/>
          </a:prstGeom>
        </p:spPr>
        <p:txBody>
          <a:bodyPr wrap="square">
            <a:spAutoFit/>
          </a:bodyPr>
          <a:lstStyle/>
          <a:p>
            <a:pPr algn="just"/>
            <a:r>
              <a:rPr lang="en-US" sz="2400" dirty="0">
                <a:latin typeface="Times New Roman" pitchFamily="18" charset="0"/>
                <a:cs typeface="Times New Roman" pitchFamily="18" charset="0"/>
              </a:rPr>
              <a:t>The extend relationships are important because they show optional functionality or system behavior. The &lt;&lt;extend&gt;&gt; relationship is used to include optional behavior from an extending use case in an extended use case. Take a look at the use case diagram example below. It shows an extend connector and an extension point "Search".</a:t>
            </a:r>
          </a:p>
        </p:txBody>
      </p:sp>
      <p:pic>
        <p:nvPicPr>
          <p:cNvPr id="6146" name="Picture 2" descr="Use Case Diagram Extend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733800"/>
            <a:ext cx="8617907"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1470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Between actors</a:t>
            </a:r>
          </a:p>
        </p:txBody>
      </p:sp>
      <p:sp>
        <p:nvSpPr>
          <p:cNvPr id="3" name="Content Placeholder 2"/>
          <p:cNvSpPr>
            <a:spLocks noGrp="1"/>
          </p:cNvSpPr>
          <p:nvPr>
            <p:ph sz="quarter" idx="1"/>
          </p:nvPr>
        </p:nvSpPr>
        <p:spPr>
          <a:xfrm>
            <a:off x="301752" y="1371600"/>
            <a:ext cx="8503920" cy="4419600"/>
          </a:xfrm>
        </p:spPr>
        <p:txBody>
          <a:bodyPr>
            <a:normAutofit/>
          </a:bodyPr>
          <a:lstStyle/>
          <a:p>
            <a:pPr algn="just"/>
            <a:r>
              <a:rPr lang="en-US" sz="2800" dirty="0">
                <a:latin typeface="Times New Roman" panose="02020603050405020304" pitchFamily="18" charset="0"/>
                <a:cs typeface="Times New Roman" panose="02020603050405020304" pitchFamily="18" charset="0"/>
              </a:rPr>
              <a:t>Two actors can be related only through the generalization-specialization relationship. This is used if the specialized actor is doing some kind of interaction which is not done by the rest of the actors who are involved in this relationship. If there are no additional special functionalities to an actor it is recommended not to use this relationship just for the sake of using it. The notation used a line with arrow head where the arrow head is empty triangular head. The head points toward the generalized actor. </a:t>
            </a:r>
            <a:endParaRPr lang="en-IN" sz="2800" dirty="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41414262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Between actors</a:t>
            </a:r>
          </a:p>
        </p:txBody>
      </p:sp>
      <p:pic>
        <p:nvPicPr>
          <p:cNvPr id="4" name="Content Placeholder 3"/>
          <p:cNvPicPr>
            <a:picLocks noGrp="1" noChangeAspect="1"/>
          </p:cNvPicPr>
          <p:nvPr>
            <p:ph sz="quarter" idx="1"/>
          </p:nvPr>
        </p:nvPicPr>
        <p:blipFill>
          <a:blip r:embed="rId2"/>
          <a:stretch>
            <a:fillRect/>
          </a:stretch>
        </p:blipFill>
        <p:spPr>
          <a:xfrm>
            <a:off x="852568" y="1600200"/>
            <a:ext cx="7377032" cy="4410810"/>
          </a:xfrm>
          <a:prstGeom prst="rect">
            <a:avLst/>
          </a:prstGeom>
        </p:spPr>
      </p:pic>
      <p:pic>
        <p:nvPicPr>
          <p:cNvPr id="5" name="Picture 4" descr="logo"/>
          <p:cNvPicPr/>
          <p:nvPr/>
        </p:nvPicPr>
        <p:blipFill>
          <a:blip r:embed="rId3"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18874555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 CASE DIAGRAMS</a:t>
            </a:r>
          </a:p>
        </p:txBody>
      </p:sp>
      <p:sp>
        <p:nvSpPr>
          <p:cNvPr id="3" name="Content Placeholder 2"/>
          <p:cNvSpPr>
            <a:spLocks noGrp="1"/>
          </p:cNvSpPr>
          <p:nvPr>
            <p:ph sz="quarter" idx="1"/>
          </p:nvPr>
        </p:nvSpPr>
        <p:spPr>
          <a:xfrm>
            <a:off x="298340" y="1295400"/>
            <a:ext cx="8503920" cy="4572000"/>
          </a:xfrm>
        </p:spPr>
        <p:txBody>
          <a:bodyPr>
            <a:noAutofit/>
          </a:bodyPr>
          <a:lstStyle/>
          <a:p>
            <a:pPr algn="just"/>
            <a:r>
              <a:rPr lang="en-US" sz="2800" dirty="0">
                <a:latin typeface="Times New Roman" panose="02020603050405020304" pitchFamily="18" charset="0"/>
                <a:cs typeface="Times New Roman" panose="02020603050405020304" pitchFamily="18" charset="0"/>
              </a:rPr>
              <a:t>The use case diagram is a graphical representation of the use cases of a system, its actors and the interactions between them. It also depicts the system boundary – what is included in the system, what is not included in the system, what is outside the system and interacts with the system. It is constructed from the use cases, actors and the relationships between them. A system boundary is optionally shown by drawing a rectangular box. The use cases are placed inside the box and the actors are placed outside the box. The interaction between the actor and use case is shown by a line intersecting the side of the box. </a:t>
            </a:r>
            <a:endParaRPr lang="en-IN" sz="2800" dirty="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19592956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 CASE DIAGRAMS</a:t>
            </a:r>
          </a:p>
        </p:txBody>
      </p:sp>
      <p:pic>
        <p:nvPicPr>
          <p:cNvPr id="4" name="Content Placeholder 3"/>
          <p:cNvPicPr>
            <a:picLocks noGrp="1" noChangeAspect="1"/>
          </p:cNvPicPr>
          <p:nvPr>
            <p:ph sz="quarter" idx="1"/>
          </p:nvPr>
        </p:nvPicPr>
        <p:blipFill>
          <a:blip r:embed="rId2"/>
          <a:stretch>
            <a:fillRect/>
          </a:stretch>
        </p:blipFill>
        <p:spPr>
          <a:xfrm>
            <a:off x="685800" y="1524000"/>
            <a:ext cx="7086600" cy="4663831"/>
          </a:xfrm>
          <a:prstGeom prst="rect">
            <a:avLst/>
          </a:prstGeom>
        </p:spPr>
      </p:pic>
      <p:pic>
        <p:nvPicPr>
          <p:cNvPr id="5" name="Picture 4" descr="logo"/>
          <p:cNvPicPr/>
          <p:nvPr/>
        </p:nvPicPr>
        <p:blipFill>
          <a:blip r:embed="rId3"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24218011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Generalization</a:t>
            </a:r>
            <a:endParaRPr lang="en-US" b="1" dirty="0"/>
          </a:p>
        </p:txBody>
      </p:sp>
      <p:sp>
        <p:nvSpPr>
          <p:cNvPr id="3" name="Content Placeholder 2"/>
          <p:cNvSpPr>
            <a:spLocks noGrp="1"/>
          </p:cNvSpPr>
          <p:nvPr>
            <p:ph sz="quarter" idx="1"/>
          </p:nvPr>
        </p:nvSpPr>
        <p:spPr/>
        <p:txBody>
          <a:bodyPr/>
          <a:lstStyle/>
          <a:p>
            <a:pPr algn="just"/>
            <a:r>
              <a:rPr lang="en-US" dirty="0">
                <a:latin typeface="Times New Roman" pitchFamily="18" charset="0"/>
                <a:cs typeface="Times New Roman" pitchFamily="18" charset="0"/>
              </a:rPr>
              <a:t>Two actors can be related only through the generalization-specialization relationship. This is used if the specialized actor is doing some kind of interaction which is not done by the rest of the actors who are involved in this relationship. If there are no additional special functionalities to an actor it is recommended not to use this relationship just for the sake of using it. The notation used a line with arrow head where the arrow head is empty triangular head. The head points toward the generalized actor. </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4632349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Generalization</a:t>
            </a:r>
            <a:endParaRPr lang="en-US" sz="3600"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3109" y="1752600"/>
            <a:ext cx="6347745" cy="4384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185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itchFamily="18" charset="0"/>
                <a:cs typeface="Times New Roman" pitchFamily="18" charset="0"/>
              </a:rPr>
              <a:t>                Use </a:t>
            </a:r>
            <a:r>
              <a:rPr lang="en-US" sz="2400" b="1" dirty="0">
                <a:latin typeface="Times New Roman" pitchFamily="18" charset="0"/>
                <a:cs typeface="Times New Roman" pitchFamily="18" charset="0"/>
              </a:rPr>
              <a:t>Case Example - Generalization </a:t>
            </a:r>
            <a:r>
              <a:rPr lang="en-US" sz="2400" b="1" dirty="0" smtClean="0">
                <a:latin typeface="Times New Roman" pitchFamily="18" charset="0"/>
                <a:cs typeface="Times New Roman" pitchFamily="18" charset="0"/>
              </a:rPr>
              <a:t>Relationship</a:t>
            </a:r>
            <a:endParaRPr lang="en-US" sz="24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lgn="just"/>
            <a:r>
              <a:rPr lang="en-US" dirty="0">
                <a:latin typeface="Times New Roman" pitchFamily="18" charset="0"/>
                <a:cs typeface="Times New Roman" pitchFamily="18" charset="0"/>
              </a:rPr>
              <a:t>A generalization relationship means that a child use case inherits the behavior and meaning of the parent use case. The child may add or override the behavior of the parent. The figure below provides a use case example by showing two generalization connectors that connect between the three use cases</a:t>
            </a:r>
            <a:r>
              <a:rPr lang="en-US"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962400"/>
            <a:ext cx="4894231"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257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fade">
                                      <p:cBhvr>
                                        <p:cTn id="7" dur="1000"/>
                                        <p:tgtEl>
                                          <p:spTgt spid="9218"/>
                                        </p:tgtEl>
                                      </p:cBhvr>
                                    </p:animEffect>
                                    <p:anim calcmode="lin" valueType="num">
                                      <p:cBhvr>
                                        <p:cTn id="8" dur="1000" fill="hold"/>
                                        <p:tgtEl>
                                          <p:spTgt spid="9218"/>
                                        </p:tgtEl>
                                        <p:attrNameLst>
                                          <p:attrName>ppt_x</p:attrName>
                                        </p:attrNameLst>
                                      </p:cBhvr>
                                      <p:tavLst>
                                        <p:tav tm="0">
                                          <p:val>
                                            <p:strVal val="#ppt_x"/>
                                          </p:val>
                                        </p:tav>
                                        <p:tav tm="100000">
                                          <p:val>
                                            <p:strVal val="#ppt_x"/>
                                          </p:val>
                                        </p:tav>
                                      </p:tavLst>
                                    </p:anim>
                                    <p:anim calcmode="lin" valueType="num">
                                      <p:cBhvr>
                                        <p:cTn id="9" dur="1000" fill="hold"/>
                                        <p:tgtEl>
                                          <p:spTgt spid="92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               Use </a:t>
            </a:r>
            <a:r>
              <a:rPr lang="en-US" sz="2800" b="1" dirty="0">
                <a:latin typeface="Times New Roman" pitchFamily="18" charset="0"/>
                <a:cs typeface="Times New Roman" pitchFamily="18" charset="0"/>
              </a:rPr>
              <a:t>Case Diagram - Vehicle Sales Systems</a:t>
            </a:r>
            <a:endParaRPr lang="en-US" sz="2800" dirty="0"/>
          </a:p>
        </p:txBody>
      </p:sp>
      <p:sp>
        <p:nvSpPr>
          <p:cNvPr id="3" name="Content Placeholder 2"/>
          <p:cNvSpPr>
            <a:spLocks noGrp="1"/>
          </p:cNvSpPr>
          <p:nvPr>
            <p:ph sz="quarter" idx="1"/>
          </p:nvPr>
        </p:nvSpPr>
        <p:spPr/>
        <p:txBody>
          <a:bodyPr/>
          <a:lstStyle/>
          <a:p>
            <a:pPr algn="just"/>
            <a:r>
              <a:rPr lang="en-US" dirty="0">
                <a:latin typeface="Times New Roman" pitchFamily="18" charset="0"/>
                <a:cs typeface="Times New Roman" pitchFamily="18" charset="0"/>
              </a:rPr>
              <a:t>The figure below shows a use case diagram example for a vehicle system. As you can see even a system as big as a vehicle sales system contains not more than 10 use cases! That's the beauty of use case modeling.</a:t>
            </a:r>
          </a:p>
          <a:p>
            <a:pPr algn="just"/>
            <a:r>
              <a:rPr lang="en-US" dirty="0">
                <a:latin typeface="Times New Roman" pitchFamily="18" charset="0"/>
                <a:cs typeface="Times New Roman" pitchFamily="18" charset="0"/>
              </a:rPr>
              <a:t>The use case model also shows the use of extend and include. Besides, there are associations that connect between actors and use cases.</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3891334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UML Use Case </a:t>
            </a:r>
            <a:r>
              <a:rPr lang="en-US" b="1" dirty="0" smtClean="0"/>
              <a:t>Diagram</a:t>
            </a:r>
            <a:endParaRPr lang="en-US" b="1" dirty="0"/>
          </a:p>
        </p:txBody>
      </p:sp>
      <p:sp>
        <p:nvSpPr>
          <p:cNvPr id="3" name="Content Placeholder 2"/>
          <p:cNvSpPr>
            <a:spLocks noGrp="1"/>
          </p:cNvSpPr>
          <p:nvPr>
            <p:ph sz="quarter" idx="1"/>
          </p:nvPr>
        </p:nvSpPr>
        <p:spPr/>
        <p:txBody>
          <a:bodyPr/>
          <a:lstStyle/>
          <a:p>
            <a:pPr algn="just"/>
            <a:r>
              <a:rPr lang="en-US" dirty="0">
                <a:latin typeface="Times New Roman" pitchFamily="18" charset="0"/>
                <a:cs typeface="Times New Roman" pitchFamily="18" charset="0"/>
              </a:rPr>
              <a:t>A use case diagram is used to represent the dynamic behavior of a system. It encapsulates the system's functionality by incorporating use cases, actors, and their relationships. </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2635782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             Use </a:t>
            </a:r>
            <a:r>
              <a:rPr lang="en-US" sz="2800" b="1" dirty="0">
                <a:latin typeface="Times New Roman" pitchFamily="18" charset="0"/>
                <a:cs typeface="Times New Roman" pitchFamily="18" charset="0"/>
              </a:rPr>
              <a:t>Case Diagram - Vehicle Sales </a:t>
            </a:r>
            <a:r>
              <a:rPr lang="en-US" sz="2800" b="1" dirty="0" smtClean="0">
                <a:latin typeface="Times New Roman" pitchFamily="18" charset="0"/>
                <a:cs typeface="Times New Roman" pitchFamily="18" charset="0"/>
              </a:rPr>
              <a:t>Systems</a:t>
            </a:r>
            <a:endParaRPr lang="en-US" sz="2800" b="1"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pic>
        <p:nvPicPr>
          <p:cNvPr id="10242"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301625" y="1447801"/>
            <a:ext cx="8504238"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934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ipe(down)">
                                      <p:cBhvr>
                                        <p:cTn id="7"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 case Notations</a:t>
            </a:r>
            <a:endParaRPr lang="en-US" b="1"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1155248543"/>
              </p:ext>
            </p:extLst>
          </p:nvPr>
        </p:nvGraphicFramePr>
        <p:xfrm>
          <a:off x="152400" y="1387640"/>
          <a:ext cx="8763000" cy="5490795"/>
        </p:xfrm>
        <a:graphic>
          <a:graphicData uri="http://schemas.openxmlformats.org/drawingml/2006/table">
            <a:tbl>
              <a:tblPr firstRow="1" bandRow="1">
                <a:tableStyleId>{5C22544A-7EE6-4342-B048-85BDC9FD1C3A}</a:tableStyleId>
              </a:tblPr>
              <a:tblGrid>
                <a:gridCol w="2921000"/>
                <a:gridCol w="2921000"/>
                <a:gridCol w="2921000"/>
              </a:tblGrid>
              <a:tr h="400569">
                <a:tc>
                  <a:txBody>
                    <a:bodyPr/>
                    <a:lstStyle/>
                    <a:p>
                      <a:r>
                        <a:rPr lang="en-US" dirty="0" smtClean="0"/>
                        <a:t>Sr. No.</a:t>
                      </a:r>
                      <a:endParaRPr lang="en-US" dirty="0"/>
                    </a:p>
                  </a:txBody>
                  <a:tcPr/>
                </a:tc>
                <a:tc>
                  <a:txBody>
                    <a:bodyPr/>
                    <a:lstStyle/>
                    <a:p>
                      <a:r>
                        <a:rPr lang="en-US" dirty="0" smtClean="0"/>
                        <a:t>Icon</a:t>
                      </a:r>
                      <a:endParaRPr lang="en-US" dirty="0"/>
                    </a:p>
                  </a:txBody>
                  <a:tcPr/>
                </a:tc>
                <a:tc>
                  <a:txBody>
                    <a:bodyPr/>
                    <a:lstStyle/>
                    <a:p>
                      <a:r>
                        <a:rPr lang="en-US" dirty="0" smtClean="0"/>
                        <a:t>Name</a:t>
                      </a:r>
                      <a:endParaRPr lang="en-US" dirty="0"/>
                    </a:p>
                  </a:txBody>
                  <a:tcPr/>
                </a:tc>
              </a:tr>
              <a:tr h="691391">
                <a:tc>
                  <a:txBody>
                    <a:bodyPr/>
                    <a:lstStyle/>
                    <a:p>
                      <a:pPr algn="ctr"/>
                      <a:r>
                        <a:rPr lang="en-US" dirty="0" smtClean="0"/>
                        <a:t>1</a:t>
                      </a:r>
                      <a:endParaRPr lang="en-US" dirty="0"/>
                    </a:p>
                  </a:txBody>
                  <a:tcPr>
                    <a:solidFill>
                      <a:schemeClr val="accent1">
                        <a:lumMod val="40000"/>
                        <a:lumOff val="60000"/>
                      </a:schemeClr>
                    </a:solidFill>
                  </a:tcPr>
                </a:tc>
                <a:tc>
                  <a:txBody>
                    <a:bodyPr/>
                    <a:lstStyle/>
                    <a:p>
                      <a:endParaRPr lang="en-US" dirty="0"/>
                    </a:p>
                  </a:txBody>
                  <a:tcPr>
                    <a:solidFill>
                      <a:schemeClr val="accent1">
                        <a:lumMod val="40000"/>
                        <a:lumOff val="60000"/>
                      </a:schemeClr>
                    </a:solidFill>
                  </a:tcPr>
                </a:tc>
                <a:tc>
                  <a:txBody>
                    <a:bodyPr/>
                    <a:lstStyle/>
                    <a:p>
                      <a:r>
                        <a:rPr lang="en-US" smtClean="0"/>
                        <a:t>Use case</a:t>
                      </a:r>
                    </a:p>
                    <a:p>
                      <a:endParaRPr lang="en-US"/>
                    </a:p>
                  </a:txBody>
                  <a:tcPr>
                    <a:solidFill>
                      <a:schemeClr val="accent1">
                        <a:lumMod val="40000"/>
                        <a:lumOff val="60000"/>
                      </a:schemeClr>
                    </a:solidFill>
                  </a:tcPr>
                </a:tc>
              </a:tr>
              <a:tr h="400569">
                <a:tc>
                  <a:txBody>
                    <a:bodyPr/>
                    <a:lstStyle/>
                    <a:p>
                      <a:pPr algn="ctr"/>
                      <a:r>
                        <a:rPr lang="en-US" dirty="0" smtClean="0"/>
                        <a:t>2</a:t>
                      </a:r>
                      <a:endParaRPr lang="en-US" dirty="0"/>
                    </a:p>
                  </a:txBody>
                  <a:tcPr>
                    <a:solidFill>
                      <a:schemeClr val="accent1">
                        <a:lumMod val="40000"/>
                        <a:lumOff val="60000"/>
                      </a:schemeClr>
                    </a:solidFill>
                  </a:tcPr>
                </a:tc>
                <a:tc>
                  <a:txBody>
                    <a:bodyPr/>
                    <a:lstStyle/>
                    <a:p>
                      <a:pPr algn="ctr"/>
                      <a:r>
                        <a:rPr lang="en-US" dirty="0" smtClean="0"/>
                        <a:t>         _________</a:t>
                      </a:r>
                      <a:endParaRPr lang="en-US" dirty="0"/>
                    </a:p>
                  </a:txBody>
                  <a:tcPr>
                    <a:solidFill>
                      <a:schemeClr val="accent1">
                        <a:lumMod val="40000"/>
                        <a:lumOff val="60000"/>
                      </a:schemeClr>
                    </a:solidFill>
                  </a:tcPr>
                </a:tc>
                <a:tc>
                  <a:txBody>
                    <a:bodyPr/>
                    <a:lstStyle/>
                    <a:p>
                      <a:r>
                        <a:rPr lang="en-US" dirty="0" smtClean="0"/>
                        <a:t>Association</a:t>
                      </a:r>
                      <a:endParaRPr lang="en-US" dirty="0"/>
                    </a:p>
                  </a:txBody>
                  <a:tcPr>
                    <a:solidFill>
                      <a:schemeClr val="accent1">
                        <a:lumMod val="40000"/>
                        <a:lumOff val="60000"/>
                      </a:schemeClr>
                    </a:solidFill>
                  </a:tcPr>
                </a:tc>
              </a:tr>
              <a:tr h="691391">
                <a:tc>
                  <a:txBody>
                    <a:bodyPr/>
                    <a:lstStyle/>
                    <a:p>
                      <a:pPr algn="ctr"/>
                      <a:r>
                        <a:rPr lang="en-US" dirty="0" smtClean="0"/>
                        <a:t>3</a:t>
                      </a:r>
                      <a:endParaRPr lang="en-US" dirty="0"/>
                    </a:p>
                  </a:txBody>
                  <a:tcPr>
                    <a:solidFill>
                      <a:schemeClr val="accent1">
                        <a:lumMod val="40000"/>
                        <a:lumOff val="60000"/>
                      </a:schemeClr>
                    </a:solidFill>
                  </a:tcPr>
                </a:tc>
                <a:tc>
                  <a:txBody>
                    <a:bodyPr/>
                    <a:lstStyle/>
                    <a:p>
                      <a:endParaRPr lang="en-US" dirty="0"/>
                    </a:p>
                  </a:txBody>
                  <a:tcPr>
                    <a:solidFill>
                      <a:schemeClr val="accent1">
                        <a:lumMod val="40000"/>
                        <a:lumOff val="60000"/>
                      </a:schemeClr>
                    </a:solidFill>
                  </a:tcPr>
                </a:tc>
                <a:tc>
                  <a:txBody>
                    <a:bodyPr/>
                    <a:lstStyle/>
                    <a:p>
                      <a:r>
                        <a:rPr lang="en-US" dirty="0" smtClean="0"/>
                        <a:t>Actor</a:t>
                      </a:r>
                    </a:p>
                    <a:p>
                      <a:endParaRPr lang="en-US" dirty="0"/>
                    </a:p>
                  </a:txBody>
                  <a:tcPr>
                    <a:solidFill>
                      <a:schemeClr val="accent1">
                        <a:lumMod val="40000"/>
                        <a:lumOff val="60000"/>
                      </a:schemeClr>
                    </a:solidFill>
                  </a:tcPr>
                </a:tc>
              </a:tr>
              <a:tr h="987702">
                <a:tc>
                  <a:txBody>
                    <a:bodyPr/>
                    <a:lstStyle/>
                    <a:p>
                      <a:pPr algn="ctr"/>
                      <a:r>
                        <a:rPr lang="en-US" dirty="0" smtClean="0"/>
                        <a:t>4</a:t>
                      </a:r>
                      <a:endParaRPr lang="en-US" dirty="0"/>
                    </a:p>
                  </a:txBody>
                  <a:tcPr>
                    <a:solidFill>
                      <a:schemeClr val="accent1">
                        <a:lumMod val="40000"/>
                        <a:lumOff val="60000"/>
                      </a:schemeClr>
                    </a:solidFill>
                  </a:tcPr>
                </a:tc>
                <a:tc>
                  <a:txBody>
                    <a:bodyPr/>
                    <a:lstStyle/>
                    <a:p>
                      <a:endParaRPr lang="en-US" dirty="0"/>
                    </a:p>
                  </a:txBody>
                  <a:tcPr>
                    <a:solidFill>
                      <a:schemeClr val="accent1">
                        <a:lumMod val="40000"/>
                        <a:lumOff val="60000"/>
                      </a:schemeClr>
                    </a:solidFill>
                  </a:tcPr>
                </a:tc>
                <a:tc>
                  <a:txBody>
                    <a:bodyPr/>
                    <a:lstStyle/>
                    <a:p>
                      <a:r>
                        <a:rPr lang="en-US" dirty="0" smtClean="0"/>
                        <a:t>System</a:t>
                      </a:r>
                    </a:p>
                    <a:p>
                      <a:endParaRPr lang="en-US" dirty="0" smtClean="0"/>
                    </a:p>
                    <a:p>
                      <a:endParaRPr lang="en-US" dirty="0"/>
                    </a:p>
                  </a:txBody>
                  <a:tcPr>
                    <a:solidFill>
                      <a:schemeClr val="accent1">
                        <a:lumMod val="40000"/>
                        <a:lumOff val="60000"/>
                      </a:schemeClr>
                    </a:solidFill>
                  </a:tcPr>
                </a:tc>
              </a:tr>
              <a:tr h="987702">
                <a:tc>
                  <a:txBody>
                    <a:bodyPr/>
                    <a:lstStyle/>
                    <a:p>
                      <a:pPr algn="ctr"/>
                      <a:r>
                        <a:rPr lang="en-US" dirty="0" smtClean="0"/>
                        <a:t>5</a:t>
                      </a:r>
                      <a:endParaRPr lang="en-US" dirty="0"/>
                    </a:p>
                  </a:txBody>
                  <a:tcPr>
                    <a:solidFill>
                      <a:schemeClr val="accent1">
                        <a:lumMod val="40000"/>
                        <a:lumOff val="60000"/>
                      </a:schemeClr>
                    </a:solidFill>
                  </a:tcPr>
                </a:tc>
                <a:tc>
                  <a:txBody>
                    <a:bodyPr/>
                    <a:lstStyle/>
                    <a:p>
                      <a:endParaRPr lang="en-US" dirty="0"/>
                    </a:p>
                  </a:txBody>
                  <a:tcPr>
                    <a:solidFill>
                      <a:schemeClr val="accent1">
                        <a:lumMod val="40000"/>
                        <a:lumOff val="60000"/>
                      </a:schemeClr>
                    </a:solidFill>
                  </a:tcPr>
                </a:tc>
                <a:tc>
                  <a:txBody>
                    <a:bodyPr/>
                    <a:lstStyle/>
                    <a:p>
                      <a:r>
                        <a:rPr lang="en-US" dirty="0" smtClean="0"/>
                        <a:t>Include</a:t>
                      </a:r>
                    </a:p>
                    <a:p>
                      <a:endParaRPr lang="en-US" dirty="0" smtClean="0"/>
                    </a:p>
                    <a:p>
                      <a:endParaRPr lang="en-US" dirty="0"/>
                    </a:p>
                  </a:txBody>
                  <a:tcPr>
                    <a:solidFill>
                      <a:schemeClr val="accent1">
                        <a:lumMod val="40000"/>
                        <a:lumOff val="60000"/>
                      </a:schemeClr>
                    </a:solidFill>
                  </a:tcPr>
                </a:tc>
              </a:tr>
              <a:tr h="691391">
                <a:tc>
                  <a:txBody>
                    <a:bodyPr/>
                    <a:lstStyle/>
                    <a:p>
                      <a:pPr algn="ctr"/>
                      <a:r>
                        <a:rPr lang="en-US" dirty="0" smtClean="0"/>
                        <a:t>6</a:t>
                      </a:r>
                      <a:endParaRPr lang="en-US" dirty="0"/>
                    </a:p>
                  </a:txBody>
                  <a:tcPr>
                    <a:solidFill>
                      <a:schemeClr val="accent1">
                        <a:lumMod val="40000"/>
                        <a:lumOff val="60000"/>
                      </a:schemeClr>
                    </a:solidFill>
                  </a:tcPr>
                </a:tc>
                <a:tc>
                  <a:txBody>
                    <a:bodyPr/>
                    <a:lstStyle/>
                    <a:p>
                      <a:endParaRPr lang="en-US" dirty="0" smtClean="0"/>
                    </a:p>
                    <a:p>
                      <a:endParaRPr lang="en-US" dirty="0"/>
                    </a:p>
                  </a:txBody>
                  <a:tcPr>
                    <a:solidFill>
                      <a:schemeClr val="accent1">
                        <a:lumMod val="40000"/>
                        <a:lumOff val="60000"/>
                      </a:schemeClr>
                    </a:solidFill>
                  </a:tcPr>
                </a:tc>
                <a:tc>
                  <a:txBody>
                    <a:bodyPr/>
                    <a:lstStyle/>
                    <a:p>
                      <a:r>
                        <a:rPr lang="en-US" dirty="0" smtClean="0"/>
                        <a:t>Extend</a:t>
                      </a:r>
                    </a:p>
                    <a:p>
                      <a:endParaRPr lang="en-US" dirty="0"/>
                    </a:p>
                  </a:txBody>
                  <a:tcPr>
                    <a:solidFill>
                      <a:schemeClr val="accent1">
                        <a:lumMod val="40000"/>
                        <a:lumOff val="60000"/>
                      </a:schemeClr>
                    </a:solidFill>
                  </a:tcPr>
                </a:tc>
              </a:tr>
              <a:tr h="400569">
                <a:tc>
                  <a:txBody>
                    <a:bodyPr/>
                    <a:lstStyle/>
                    <a:p>
                      <a:pPr algn="ctr"/>
                      <a:r>
                        <a:rPr lang="en-US" dirty="0" smtClean="0"/>
                        <a:t>7</a:t>
                      </a:r>
                      <a:endParaRPr lang="en-US" dirty="0"/>
                    </a:p>
                  </a:txBody>
                  <a:tcPr>
                    <a:solidFill>
                      <a:schemeClr val="accent1">
                        <a:lumMod val="40000"/>
                        <a:lumOff val="60000"/>
                      </a:schemeClr>
                    </a:solidFill>
                  </a:tcPr>
                </a:tc>
                <a:tc>
                  <a:txBody>
                    <a:bodyPr/>
                    <a:lstStyle/>
                    <a:p>
                      <a:endParaRPr lang="en-US" dirty="0"/>
                    </a:p>
                  </a:txBody>
                  <a:tcPr>
                    <a:solidFill>
                      <a:schemeClr val="accent1">
                        <a:lumMod val="40000"/>
                        <a:lumOff val="60000"/>
                      </a:schemeClr>
                    </a:solidFill>
                  </a:tcPr>
                </a:tc>
                <a:tc>
                  <a:txBody>
                    <a:bodyPr/>
                    <a:lstStyle/>
                    <a:p>
                      <a:r>
                        <a:rPr lang="en-US" dirty="0" smtClean="0"/>
                        <a:t>Dependency</a:t>
                      </a:r>
                    </a:p>
                    <a:p>
                      <a:endParaRPr lang="en-US" dirty="0"/>
                    </a:p>
                  </a:txBody>
                  <a:tcPr>
                    <a:solidFill>
                      <a:schemeClr val="accent1">
                        <a:lumMod val="40000"/>
                        <a:lumOff val="60000"/>
                      </a:schemeClr>
                    </a:solidFill>
                  </a:tcPr>
                </a:tc>
              </a:tr>
            </a:tbl>
          </a:graphicData>
        </a:graphic>
      </p:graphicFrame>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2039" y="1925100"/>
            <a:ext cx="1034761" cy="552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3601" y="2911618"/>
            <a:ext cx="4572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2039" y="3475849"/>
            <a:ext cx="741219" cy="1028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4956" y="4532349"/>
            <a:ext cx="11811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03011" y="5334000"/>
            <a:ext cx="1371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74611" y="6222855"/>
            <a:ext cx="11811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66279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case Notations</a:t>
            </a:r>
            <a:endParaRPr lang="en-US" dirty="0"/>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958035935"/>
              </p:ext>
            </p:extLst>
          </p:nvPr>
        </p:nvGraphicFramePr>
        <p:xfrm>
          <a:off x="301625" y="1527175"/>
          <a:ext cx="8504238" cy="2565400"/>
        </p:xfrm>
        <a:graphic>
          <a:graphicData uri="http://schemas.openxmlformats.org/drawingml/2006/table">
            <a:tbl>
              <a:tblPr firstRow="1" bandRow="1">
                <a:tableStyleId>{5C22544A-7EE6-4342-B048-85BDC9FD1C3A}</a:tableStyleId>
              </a:tblPr>
              <a:tblGrid>
                <a:gridCol w="2834746"/>
                <a:gridCol w="2834746"/>
                <a:gridCol w="2834746"/>
              </a:tblGrid>
              <a:tr h="370840">
                <a:tc>
                  <a:txBody>
                    <a:bodyPr/>
                    <a:lstStyle/>
                    <a:p>
                      <a:r>
                        <a:rPr lang="en-US" dirty="0" smtClean="0"/>
                        <a:t>Sr. No.</a:t>
                      </a:r>
                      <a:endParaRPr lang="en-US" dirty="0"/>
                    </a:p>
                  </a:txBody>
                  <a:tcPr/>
                </a:tc>
                <a:tc>
                  <a:txBody>
                    <a:bodyPr/>
                    <a:lstStyle/>
                    <a:p>
                      <a:r>
                        <a:rPr lang="en-US" dirty="0" smtClean="0"/>
                        <a:t>Icon</a:t>
                      </a:r>
                      <a:endParaRPr lang="en-US" dirty="0"/>
                    </a:p>
                  </a:txBody>
                  <a:tcPr/>
                </a:tc>
                <a:tc>
                  <a:txBody>
                    <a:bodyPr/>
                    <a:lstStyle/>
                    <a:p>
                      <a:r>
                        <a:rPr lang="en-US" dirty="0" smtClean="0"/>
                        <a:t>Name</a:t>
                      </a:r>
                      <a:endParaRPr lang="en-US" dirty="0"/>
                    </a:p>
                  </a:txBody>
                  <a:tcPr/>
                </a:tc>
              </a:tr>
              <a:tr h="370840">
                <a:tc>
                  <a:txBody>
                    <a:bodyPr/>
                    <a:lstStyle/>
                    <a:p>
                      <a:pPr algn="ctr"/>
                      <a:r>
                        <a:rPr lang="en-US" dirty="0" smtClean="0"/>
                        <a:t>8</a:t>
                      </a:r>
                      <a:endParaRPr lang="en-US" dirty="0"/>
                    </a:p>
                  </a:txBody>
                  <a:tcPr/>
                </a:tc>
                <a:tc>
                  <a:txBody>
                    <a:bodyPr/>
                    <a:lstStyle/>
                    <a:p>
                      <a:endParaRPr lang="en-US" dirty="0"/>
                    </a:p>
                  </a:txBody>
                  <a:tcPr/>
                </a:tc>
                <a:tc>
                  <a:txBody>
                    <a:bodyPr/>
                    <a:lstStyle/>
                    <a:p>
                      <a:r>
                        <a:rPr lang="en-US" dirty="0" smtClean="0"/>
                        <a:t>Generalization</a:t>
                      </a:r>
                    </a:p>
                    <a:p>
                      <a:endParaRPr lang="en-US" dirty="0"/>
                    </a:p>
                  </a:txBody>
                  <a:tcPr/>
                </a:tc>
              </a:tr>
              <a:tr h="370840">
                <a:tc>
                  <a:txBody>
                    <a:bodyPr/>
                    <a:lstStyle/>
                    <a:p>
                      <a:pPr algn="ctr"/>
                      <a:r>
                        <a:rPr lang="en-US" dirty="0" smtClean="0"/>
                        <a:t>9</a:t>
                      </a:r>
                      <a:endParaRPr lang="en-US" dirty="0"/>
                    </a:p>
                  </a:txBody>
                  <a:tcPr/>
                </a:tc>
                <a:tc>
                  <a:txBody>
                    <a:bodyPr/>
                    <a:lstStyle/>
                    <a:p>
                      <a:endParaRPr lang="en-US" dirty="0"/>
                    </a:p>
                  </a:txBody>
                  <a:tcPr/>
                </a:tc>
                <a:tc>
                  <a:txBody>
                    <a:bodyPr/>
                    <a:lstStyle/>
                    <a:p>
                      <a:r>
                        <a:rPr lang="en-US" dirty="0" smtClean="0"/>
                        <a:t>Realization</a:t>
                      </a:r>
                    </a:p>
                    <a:p>
                      <a:endParaRPr lang="en-US" dirty="0"/>
                    </a:p>
                  </a:txBody>
                  <a:tcPr/>
                </a:tc>
              </a:tr>
              <a:tr h="370840">
                <a:tc>
                  <a:txBody>
                    <a:bodyPr/>
                    <a:lstStyle/>
                    <a:p>
                      <a:pPr algn="ctr"/>
                      <a:r>
                        <a:rPr lang="en-US" dirty="0" smtClean="0"/>
                        <a:t>10</a:t>
                      </a:r>
                      <a:endParaRPr lang="en-US" dirty="0"/>
                    </a:p>
                  </a:txBody>
                  <a:tcPr/>
                </a:tc>
                <a:tc>
                  <a:txBody>
                    <a:bodyPr/>
                    <a:lstStyle/>
                    <a:p>
                      <a:endParaRPr lang="en-US" dirty="0"/>
                    </a:p>
                  </a:txBody>
                  <a:tcPr/>
                </a:tc>
                <a:tc>
                  <a:txBody>
                    <a:bodyPr/>
                    <a:lstStyle/>
                    <a:p>
                      <a:r>
                        <a:rPr lang="en-US" dirty="0" smtClean="0"/>
                        <a:t>Collaboration</a:t>
                      </a:r>
                    </a:p>
                    <a:p>
                      <a:endParaRPr lang="en-US" dirty="0" smtClean="0"/>
                    </a:p>
                    <a:p>
                      <a:endParaRPr lang="en-US" dirty="0"/>
                    </a:p>
                  </a:txBody>
                  <a:tcPr/>
                </a:tc>
              </a:tr>
            </a:tbl>
          </a:graphicData>
        </a:graphic>
      </p:graphicFrame>
      <p:pic>
        <p:nvPicPr>
          <p:cNvPr id="5" name="Picture 4" descr="logo"/>
          <p:cNvPicPr/>
          <p:nvPr/>
        </p:nvPicPr>
        <p:blipFill>
          <a:blip r:embed="rId2" cstate="print"/>
          <a:srcRect/>
          <a:stretch>
            <a:fillRect/>
          </a:stretch>
        </p:blipFill>
        <p:spPr bwMode="auto">
          <a:xfrm>
            <a:off x="304800" y="228600"/>
            <a:ext cx="1447800" cy="762000"/>
          </a:xfrm>
          <a:prstGeom prst="rect">
            <a:avLst/>
          </a:prstGeom>
          <a:noFill/>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905000"/>
            <a:ext cx="11525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2486025"/>
            <a:ext cx="123825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0623" y="3276600"/>
            <a:ext cx="1559502" cy="754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72416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Activity</a:t>
            </a:r>
            <a:endParaRPr lang="en-US" b="1" dirty="0"/>
          </a:p>
        </p:txBody>
      </p:sp>
      <p:sp>
        <p:nvSpPr>
          <p:cNvPr id="3" name="Content Placeholder 2"/>
          <p:cNvSpPr>
            <a:spLocks noGrp="1"/>
          </p:cNvSpPr>
          <p:nvPr>
            <p:ph sz="quarter" idx="1"/>
          </p:nvPr>
        </p:nvSpPr>
        <p:spPr/>
        <p:txBody>
          <a:bodyPr/>
          <a:lstStyle/>
          <a:p>
            <a:pPr algn="just"/>
            <a:r>
              <a:rPr lang="en-IN" dirty="0" smtClean="0">
                <a:latin typeface="Times New Roman" pitchFamily="18" charset="0"/>
                <a:cs typeface="Times New Roman" pitchFamily="18" charset="0"/>
              </a:rPr>
              <a:t>Use-case </a:t>
            </a:r>
            <a:r>
              <a:rPr lang="en-IN" dirty="0">
                <a:latin typeface="Times New Roman" pitchFamily="18" charset="0"/>
                <a:cs typeface="Times New Roman" pitchFamily="18" charset="0"/>
              </a:rPr>
              <a:t>Diagram of </a:t>
            </a:r>
            <a:endParaRPr lang="en-IN" dirty="0" smtClean="0">
              <a:latin typeface="Times New Roman" pitchFamily="18" charset="0"/>
              <a:cs typeface="Times New Roman" pitchFamily="18" charset="0"/>
            </a:endParaRPr>
          </a:p>
          <a:p>
            <a:pPr algn="just"/>
            <a:r>
              <a:rPr lang="en-IN" sz="4000" dirty="0" smtClean="0">
                <a:solidFill>
                  <a:srgbClr val="C00000"/>
                </a:solidFill>
                <a:latin typeface="Times New Roman" pitchFamily="18" charset="0"/>
                <a:cs typeface="Times New Roman" pitchFamily="18" charset="0"/>
              </a:rPr>
              <a:t>College </a:t>
            </a:r>
            <a:r>
              <a:rPr lang="en-IN" sz="4000" dirty="0">
                <a:solidFill>
                  <a:srgbClr val="C00000"/>
                </a:solidFill>
                <a:latin typeface="Times New Roman" pitchFamily="18" charset="0"/>
                <a:cs typeface="Times New Roman" pitchFamily="18" charset="0"/>
              </a:rPr>
              <a:t>Information System/Library Management system/ Hospital Management System/ Online shopping system/Banking System</a:t>
            </a:r>
            <a:endParaRPr lang="en-US" sz="4000" dirty="0">
              <a:solidFill>
                <a:srgbClr val="C00000"/>
              </a:solidFill>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2313816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heel(1)">
                                      <p:cBhvr>
                                        <p:cTn id="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Practical File</a:t>
            </a:r>
            <a:endParaRPr lang="en-US" sz="4000" b="1"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graphicFrame>
        <p:nvGraphicFramePr>
          <p:cNvPr id="8" name="Content Placeholder 7"/>
          <p:cNvGraphicFramePr>
            <a:graphicFrameLocks noGrp="1"/>
          </p:cNvGraphicFramePr>
          <p:nvPr>
            <p:ph sz="quarter" idx="1"/>
            <p:extLst>
              <p:ext uri="{D42A27DB-BD31-4B8C-83A1-F6EECF244321}">
                <p14:modId xmlns:p14="http://schemas.microsoft.com/office/powerpoint/2010/main" val="1110322906"/>
              </p:ext>
            </p:extLst>
          </p:nvPr>
        </p:nvGraphicFramePr>
        <p:xfrm>
          <a:off x="304800" y="1523999"/>
          <a:ext cx="8610600" cy="4800601"/>
        </p:xfrm>
        <a:graphic>
          <a:graphicData uri="http://schemas.openxmlformats.org/drawingml/2006/table">
            <a:tbl>
              <a:tblPr>
                <a:tableStyleId>{5C22544A-7EE6-4342-B048-85BDC9FD1C3A}</a:tableStyleId>
              </a:tblPr>
              <a:tblGrid>
                <a:gridCol w="1066800"/>
                <a:gridCol w="7543800"/>
              </a:tblGrid>
              <a:tr h="1253725">
                <a:tc>
                  <a:txBody>
                    <a:bodyPr/>
                    <a:lstStyle/>
                    <a:p>
                      <a:pPr marL="0" marR="0">
                        <a:lnSpc>
                          <a:spcPct val="115000"/>
                        </a:lnSpc>
                        <a:spcBef>
                          <a:spcPts val="0"/>
                        </a:spcBef>
                        <a:spcAft>
                          <a:spcPts val="0"/>
                        </a:spcAft>
                      </a:pPr>
                      <a:r>
                        <a:rPr lang="en-GB" sz="2400" dirty="0">
                          <a:effectLst/>
                          <a:latin typeface="Times New Roman" pitchFamily="18" charset="0"/>
                          <a:cs typeface="Times New Roman" pitchFamily="18" charset="0"/>
                        </a:rPr>
                        <a:t>S. No.</a:t>
                      </a:r>
                      <a:endParaRPr lang="en-US" sz="2400" dirty="0">
                        <a:effectLst/>
                        <a:latin typeface="Times New Roman" pitchFamily="18" charset="0"/>
                        <a:ea typeface="Times New Roman"/>
                        <a:cs typeface="Times New Roman" pitchFamily="18" charset="0"/>
                      </a:endParaRPr>
                    </a:p>
                  </a:txBody>
                  <a:tcPr marL="68580" marR="68580" marT="0" marB="0"/>
                </a:tc>
                <a:tc>
                  <a:txBody>
                    <a:bodyPr/>
                    <a:lstStyle/>
                    <a:p>
                      <a:pPr marL="0" marR="0">
                        <a:lnSpc>
                          <a:spcPct val="115000"/>
                        </a:lnSpc>
                        <a:spcBef>
                          <a:spcPts val="1000"/>
                        </a:spcBef>
                        <a:spcAft>
                          <a:spcPts val="0"/>
                        </a:spcAft>
                      </a:pPr>
                      <a:r>
                        <a:rPr lang="en-GB" sz="2400" dirty="0">
                          <a:effectLst/>
                          <a:latin typeface="Times New Roman" pitchFamily="18" charset="0"/>
                          <a:cs typeface="Times New Roman" pitchFamily="18" charset="0"/>
                        </a:rPr>
                        <a:t>Experiment Detail</a:t>
                      </a:r>
                      <a:endParaRPr lang="en-US" sz="2400" b="1" dirty="0">
                        <a:solidFill>
                          <a:srgbClr val="4F81BD"/>
                        </a:solidFill>
                        <a:effectLst/>
                        <a:latin typeface="Times New Roman" pitchFamily="18" charset="0"/>
                        <a:ea typeface="Times New Roman"/>
                        <a:cs typeface="Times New Roman" pitchFamily="18" charset="0"/>
                      </a:endParaRPr>
                    </a:p>
                  </a:txBody>
                  <a:tcPr marL="68580" marR="68580" marT="0" marB="0"/>
                </a:tc>
              </a:tr>
              <a:tr h="864662">
                <a:tc>
                  <a:txBody>
                    <a:bodyPr/>
                    <a:lstStyle/>
                    <a:p>
                      <a:pPr marL="0" marR="0" algn="r">
                        <a:lnSpc>
                          <a:spcPct val="115000"/>
                        </a:lnSpc>
                        <a:spcBef>
                          <a:spcPts val="0"/>
                        </a:spcBef>
                        <a:spcAft>
                          <a:spcPts val="0"/>
                        </a:spcAft>
                      </a:pPr>
                      <a:r>
                        <a:rPr lang="en-GB" sz="2400" dirty="0">
                          <a:effectLst/>
                          <a:latin typeface="Times New Roman" pitchFamily="18" charset="0"/>
                          <a:cs typeface="Times New Roman" pitchFamily="18" charset="0"/>
                        </a:rPr>
                        <a:t>1</a:t>
                      </a:r>
                      <a:endParaRPr lang="en-US" sz="2400" dirty="0">
                        <a:effectLst/>
                        <a:latin typeface="Times New Roman" pitchFamily="18" charset="0"/>
                        <a:ea typeface="Times New Roman"/>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2400" dirty="0">
                          <a:effectLst/>
                          <a:latin typeface="Times New Roman" pitchFamily="18" charset="0"/>
                          <a:cs typeface="Times New Roman" pitchFamily="18" charset="0"/>
                        </a:rPr>
                        <a:t>Introduction to UML and </a:t>
                      </a:r>
                      <a:r>
                        <a:rPr lang="en-GB" sz="2400" dirty="0" err="1">
                          <a:effectLst/>
                          <a:latin typeface="Times New Roman" pitchFamily="18" charset="0"/>
                          <a:cs typeface="Times New Roman" pitchFamily="18" charset="0"/>
                        </a:rPr>
                        <a:t>modeling</a:t>
                      </a:r>
                      <a:r>
                        <a:rPr lang="en-GB" sz="2400" dirty="0">
                          <a:effectLst/>
                          <a:latin typeface="Times New Roman" pitchFamily="18" charset="0"/>
                          <a:cs typeface="Times New Roman" pitchFamily="18" charset="0"/>
                        </a:rPr>
                        <a:t> software</a:t>
                      </a:r>
                      <a:endParaRPr lang="en-US" sz="2400" dirty="0">
                        <a:effectLst/>
                        <a:latin typeface="Times New Roman" pitchFamily="18" charset="0"/>
                        <a:ea typeface="Times New Roman"/>
                        <a:cs typeface="Times New Roman" pitchFamily="18" charset="0"/>
                      </a:endParaRPr>
                    </a:p>
                  </a:txBody>
                  <a:tcPr marL="68580" marR="68580" marT="0" marB="0"/>
                </a:tc>
              </a:tr>
              <a:tr h="864662">
                <a:tc>
                  <a:txBody>
                    <a:bodyPr/>
                    <a:lstStyle/>
                    <a:p>
                      <a:pPr marL="0" marR="0" algn="r">
                        <a:lnSpc>
                          <a:spcPct val="115000"/>
                        </a:lnSpc>
                        <a:spcBef>
                          <a:spcPts val="0"/>
                        </a:spcBef>
                        <a:spcAft>
                          <a:spcPts val="0"/>
                        </a:spcAft>
                      </a:pPr>
                      <a:r>
                        <a:rPr lang="en-GB" sz="2400">
                          <a:effectLst/>
                          <a:latin typeface="Times New Roman" pitchFamily="18" charset="0"/>
                          <a:cs typeface="Times New Roman" pitchFamily="18" charset="0"/>
                        </a:rPr>
                        <a:t>2</a:t>
                      </a:r>
                      <a:endParaRPr lang="en-US" sz="2400">
                        <a:effectLst/>
                        <a:latin typeface="Times New Roman" pitchFamily="18" charset="0"/>
                        <a:ea typeface="Times New Roman"/>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2400" dirty="0">
                          <a:effectLst/>
                          <a:latin typeface="Times New Roman" pitchFamily="18" charset="0"/>
                          <a:cs typeface="Times New Roman" pitchFamily="18" charset="0"/>
                        </a:rPr>
                        <a:t>Introduction to Use-case Diagram </a:t>
                      </a:r>
                      <a:endParaRPr lang="en-US" sz="2400" dirty="0">
                        <a:effectLst/>
                        <a:latin typeface="Times New Roman" pitchFamily="18" charset="0"/>
                        <a:ea typeface="Times New Roman"/>
                        <a:cs typeface="Times New Roman" pitchFamily="18" charset="0"/>
                      </a:endParaRPr>
                    </a:p>
                  </a:txBody>
                  <a:tcPr marL="68580" marR="68580" marT="0" marB="0"/>
                </a:tc>
              </a:tr>
              <a:tr h="1817552">
                <a:tc>
                  <a:txBody>
                    <a:bodyPr/>
                    <a:lstStyle/>
                    <a:p>
                      <a:pPr marL="0" marR="0" algn="r">
                        <a:lnSpc>
                          <a:spcPct val="115000"/>
                        </a:lnSpc>
                        <a:spcBef>
                          <a:spcPts val="0"/>
                        </a:spcBef>
                        <a:spcAft>
                          <a:spcPts val="0"/>
                        </a:spcAft>
                      </a:pPr>
                      <a:r>
                        <a:rPr lang="en-GB" sz="2400" dirty="0">
                          <a:effectLst/>
                          <a:latin typeface="Times New Roman" pitchFamily="18" charset="0"/>
                          <a:cs typeface="Times New Roman" pitchFamily="18" charset="0"/>
                        </a:rPr>
                        <a:t>3</a:t>
                      </a:r>
                      <a:endParaRPr lang="en-US" sz="2400" dirty="0">
                        <a:effectLst/>
                        <a:latin typeface="Times New Roman" pitchFamily="18" charset="0"/>
                        <a:ea typeface="Times New Roman"/>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2400" dirty="0">
                          <a:effectLst/>
                          <a:latin typeface="Times New Roman" pitchFamily="18" charset="0"/>
                          <a:cs typeface="Times New Roman" pitchFamily="18" charset="0"/>
                        </a:rPr>
                        <a:t>Use-case Diagram of College Information System/Library Management system/ Hospital Management System/ Online shopping system/Banking System </a:t>
                      </a:r>
                      <a:endParaRPr lang="en-US" sz="2400" dirty="0">
                        <a:effectLst/>
                        <a:latin typeface="Times New Roman" pitchFamily="18" charset="0"/>
                        <a:ea typeface="Times New Roman"/>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26557037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0" indent="0">
              <a:buNone/>
            </a:pPr>
            <a:r>
              <a:rPr lang="en-US" sz="7200" dirty="0" smtClean="0">
                <a:latin typeface="Algerian" pitchFamily="82" charset="0"/>
                <a:cs typeface="Times New Roman" pitchFamily="18" charset="0"/>
              </a:rPr>
              <a:t>       </a:t>
            </a:r>
          </a:p>
          <a:p>
            <a:pPr marL="0" indent="0">
              <a:buNone/>
            </a:pPr>
            <a:r>
              <a:rPr lang="en-US" sz="7200" dirty="0">
                <a:latin typeface="Algerian" pitchFamily="82" charset="0"/>
                <a:cs typeface="Times New Roman" pitchFamily="18" charset="0"/>
              </a:rPr>
              <a:t> </a:t>
            </a:r>
            <a:r>
              <a:rPr lang="en-US" sz="7200" dirty="0" smtClean="0">
                <a:latin typeface="Algerian" pitchFamily="82" charset="0"/>
                <a:cs typeface="Times New Roman" pitchFamily="18" charset="0"/>
              </a:rPr>
              <a:t>    </a:t>
            </a:r>
            <a:r>
              <a:rPr lang="en-US" sz="7200" b="1" dirty="0" smtClean="0">
                <a:latin typeface="Algerian" pitchFamily="82" charset="0"/>
                <a:cs typeface="Times New Roman" pitchFamily="18" charset="0"/>
              </a:rPr>
              <a:t>Thank You</a:t>
            </a:r>
            <a:endParaRPr lang="en-US" sz="7200" b="1" dirty="0">
              <a:latin typeface="Algerian" pitchFamily="82"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2510349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               Purpose </a:t>
            </a:r>
            <a:r>
              <a:rPr lang="en-US" b="1" dirty="0"/>
              <a:t>of Use Case </a:t>
            </a:r>
            <a:r>
              <a:rPr lang="en-US" b="1" dirty="0" smtClean="0"/>
              <a:t>Diagrams</a:t>
            </a:r>
            <a:endParaRPr lang="en-US" b="1" dirty="0"/>
          </a:p>
        </p:txBody>
      </p:sp>
      <p:sp>
        <p:nvSpPr>
          <p:cNvPr id="3" name="Content Placeholder 2"/>
          <p:cNvSpPr>
            <a:spLocks noGrp="1"/>
          </p:cNvSpPr>
          <p:nvPr>
            <p:ph sz="quarter" idx="1"/>
          </p:nvPr>
        </p:nvSpPr>
        <p:spPr/>
        <p:txBody>
          <a:bodyPr>
            <a:normAutofit fontScale="92500" lnSpcReduction="20000"/>
          </a:bodyPr>
          <a:lstStyle/>
          <a:p>
            <a:pPr algn="just"/>
            <a:r>
              <a:rPr lang="en-US" dirty="0">
                <a:latin typeface="Times New Roman" pitchFamily="18" charset="0"/>
                <a:cs typeface="Times New Roman" pitchFamily="18" charset="0"/>
              </a:rPr>
              <a:t>The main purpose of a use case diagram is to </a:t>
            </a:r>
            <a:r>
              <a:rPr lang="en-US" u="sng" dirty="0">
                <a:solidFill>
                  <a:srgbClr val="00B050"/>
                </a:solidFill>
                <a:latin typeface="Times New Roman" pitchFamily="18" charset="0"/>
                <a:cs typeface="Times New Roman" pitchFamily="18" charset="0"/>
              </a:rPr>
              <a:t>portray the dynamic aspect of a system</a:t>
            </a:r>
            <a:r>
              <a:rPr lang="en-US" dirty="0">
                <a:latin typeface="Times New Roman" pitchFamily="18" charset="0"/>
                <a:cs typeface="Times New Roman" pitchFamily="18" charset="0"/>
              </a:rPr>
              <a:t>. It accumulates the system's requirement, which includes both internal as well as external influences. It invokes persons, use cases, and several things that invoke the actors and elements accountable </a:t>
            </a:r>
            <a:r>
              <a:rPr lang="en-US" dirty="0" smtClean="0">
                <a:latin typeface="Times New Roman" pitchFamily="18" charset="0"/>
                <a:cs typeface="Times New Roman" pitchFamily="18" charset="0"/>
              </a:rPr>
              <a:t>for specifications.</a:t>
            </a:r>
          </a:p>
          <a:p>
            <a:pPr algn="just"/>
            <a:r>
              <a:rPr lang="en-US" dirty="0">
                <a:solidFill>
                  <a:srgbClr val="C00000"/>
                </a:solidFill>
                <a:latin typeface="Times New Roman" pitchFamily="18" charset="0"/>
                <a:cs typeface="Times New Roman" pitchFamily="18" charset="0"/>
              </a:rPr>
              <a:t>Following are the purposes of </a:t>
            </a:r>
            <a:r>
              <a:rPr lang="en-US" dirty="0" smtClean="0">
                <a:solidFill>
                  <a:srgbClr val="C00000"/>
                </a:solidFill>
                <a:latin typeface="Times New Roman" pitchFamily="18" charset="0"/>
                <a:cs typeface="Times New Roman" pitchFamily="18" charset="0"/>
              </a:rPr>
              <a:t>an </a:t>
            </a:r>
            <a:r>
              <a:rPr lang="en-US" dirty="0">
                <a:solidFill>
                  <a:srgbClr val="C00000"/>
                </a:solidFill>
                <a:latin typeface="Times New Roman" pitchFamily="18" charset="0"/>
                <a:cs typeface="Times New Roman" pitchFamily="18" charset="0"/>
              </a:rPr>
              <a:t>use case diagram given below:</a:t>
            </a:r>
          </a:p>
          <a:p>
            <a:pPr algn="just"/>
            <a:r>
              <a:rPr lang="en-US" dirty="0">
                <a:latin typeface="Times New Roman" pitchFamily="18" charset="0"/>
                <a:cs typeface="Times New Roman" pitchFamily="18" charset="0"/>
              </a:rPr>
              <a:t>It gathers the system's needs.</a:t>
            </a:r>
          </a:p>
          <a:p>
            <a:pPr algn="just"/>
            <a:r>
              <a:rPr lang="en-US" dirty="0">
                <a:latin typeface="Times New Roman" pitchFamily="18" charset="0"/>
                <a:cs typeface="Times New Roman" pitchFamily="18" charset="0"/>
              </a:rPr>
              <a:t>It depicts the external view of the system.</a:t>
            </a:r>
          </a:p>
          <a:p>
            <a:pPr algn="just"/>
            <a:r>
              <a:rPr lang="en-US" dirty="0">
                <a:latin typeface="Times New Roman" pitchFamily="18" charset="0"/>
                <a:cs typeface="Times New Roman" pitchFamily="18" charset="0"/>
              </a:rPr>
              <a:t>It recognizes the internal as well as external factors that influence the system.</a:t>
            </a:r>
          </a:p>
          <a:p>
            <a:pPr algn="just"/>
            <a:r>
              <a:rPr lang="en-US" dirty="0">
                <a:latin typeface="Times New Roman" pitchFamily="18" charset="0"/>
                <a:cs typeface="Times New Roman" pitchFamily="18" charset="0"/>
              </a:rPr>
              <a:t>It represents the interaction between the actors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12953610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a:t>
            </a:r>
          </a:p>
        </p:txBody>
      </p:sp>
      <p:sp>
        <p:nvSpPr>
          <p:cNvPr id="3" name="Content Placeholder 2"/>
          <p:cNvSpPr>
            <a:spLocks noGrp="1"/>
          </p:cNvSpPr>
          <p:nvPr>
            <p:ph sz="quarter" idx="1"/>
          </p:nvPr>
        </p:nvSpPr>
        <p:spPr/>
        <p:txBody>
          <a:bodyPr>
            <a:normAutofit/>
          </a:bodyPr>
          <a:lstStyle/>
          <a:p>
            <a:pPr algn="just"/>
            <a:r>
              <a:rPr lang="en-US" sz="2800" dirty="0">
                <a:latin typeface="Times New Roman" panose="02020603050405020304" pitchFamily="18" charset="0"/>
                <a:cs typeface="Times New Roman" panose="02020603050405020304" pitchFamily="18" charset="0"/>
              </a:rPr>
              <a:t>The most important phase in the software development life cycle is the requirements gathering stage. If the requirements are gathered collected correctly and unambiguously, the developed system will have high chances of being accepted. The use case diagrams help in gathering the requirements.</a:t>
            </a:r>
            <a:endParaRPr lang="en-IN" sz="2800" dirty="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2" cstate="print"/>
          <a:srcRect/>
          <a:stretch>
            <a:fillRect/>
          </a:stretch>
        </p:blipFill>
        <p:spPr bwMode="auto">
          <a:xfrm>
            <a:off x="304800" y="304800"/>
            <a:ext cx="1447800" cy="762000"/>
          </a:xfrm>
          <a:prstGeom prst="rect">
            <a:avLst/>
          </a:prstGeom>
          <a:noFill/>
        </p:spPr>
      </p:pic>
    </p:spTree>
    <p:extLst>
      <p:ext uri="{BB962C8B-B14F-4D97-AF65-F5344CB8AC3E}">
        <p14:creationId xmlns:p14="http://schemas.microsoft.com/office/powerpoint/2010/main" val="26962603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NEED FOR USE CASES</a:t>
            </a:r>
          </a:p>
        </p:txBody>
      </p:sp>
      <p:sp>
        <p:nvSpPr>
          <p:cNvPr id="3" name="Content Placeholder 2"/>
          <p:cNvSpPr>
            <a:spLocks noGrp="1"/>
          </p:cNvSpPr>
          <p:nvPr>
            <p:ph sz="quarter" idx="1"/>
          </p:nvPr>
        </p:nvSpPr>
        <p:spPr>
          <a:xfrm>
            <a:off x="150125" y="1371600"/>
            <a:ext cx="8917675" cy="5334000"/>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When we are dealing with project development, there is a need to capture the requirements correct, unambiguously. The requirement gathering phase in the software development phase allows us to collect requirements. The requirement collection defines the functionality to be provided and identifies the goals to be achieved. The requirements must be precisely and completely understood by the team providing the solution. </a:t>
            </a:r>
            <a:r>
              <a:rPr lang="en-US" sz="2400" dirty="0">
                <a:solidFill>
                  <a:srgbClr val="00B050"/>
                </a:solidFill>
                <a:latin typeface="Times New Roman" panose="02020603050405020304" pitchFamily="18" charset="0"/>
                <a:cs typeface="Times New Roman" panose="02020603050405020304" pitchFamily="18" charset="0"/>
              </a:rPr>
              <a:t>User requirements keep changing, so the requirements must be well-documented. </a:t>
            </a:r>
            <a:r>
              <a:rPr lang="en-US" sz="2400" dirty="0">
                <a:latin typeface="Times New Roman" panose="02020603050405020304" pitchFamily="18" charset="0"/>
                <a:cs typeface="Times New Roman" panose="02020603050405020304" pitchFamily="18" charset="0"/>
              </a:rPr>
              <a:t>A thorough and unambiguous understanding of the requirements is vital to ensure that everyone knows what they are doing and why. The requirements must be reviewed again and again before the design and implementation begins. This phase involves the participation of the domain experts to ensure that the requirements have been correctly understood. This phase captures the ‘</a:t>
            </a:r>
            <a:r>
              <a:rPr lang="en-US" sz="2400" u="sng" dirty="0">
                <a:solidFill>
                  <a:srgbClr val="0070C0"/>
                </a:solidFill>
                <a:latin typeface="Times New Roman" panose="02020603050405020304" pitchFamily="18" charset="0"/>
                <a:cs typeface="Times New Roman" panose="02020603050405020304" pitchFamily="18" charset="0"/>
              </a:rPr>
              <a:t>WHAT</a:t>
            </a:r>
            <a:r>
              <a:rPr lang="en-US" sz="2400" dirty="0">
                <a:latin typeface="Times New Roman" panose="02020603050405020304" pitchFamily="18" charset="0"/>
                <a:cs typeface="Times New Roman" panose="02020603050405020304" pitchFamily="18" charset="0"/>
              </a:rPr>
              <a:t>’ of the problem.</a:t>
            </a:r>
            <a:endParaRPr lang="en-IN" sz="2400" dirty="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6982424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a:t>DIAGRAM MODEL ELEMENTS</a:t>
            </a:r>
          </a:p>
        </p:txBody>
      </p:sp>
      <p:sp>
        <p:nvSpPr>
          <p:cNvPr id="3" name="Content Placeholder 2"/>
          <p:cNvSpPr>
            <a:spLocks noGrp="1"/>
          </p:cNvSpPr>
          <p:nvPr>
            <p:ph sz="quarter" idx="1"/>
          </p:nvPr>
        </p:nvSpPr>
        <p:spPr/>
        <p:txBody>
          <a:bodyPr/>
          <a:lstStyle/>
          <a:p>
            <a:pPr algn="just"/>
            <a:r>
              <a:rPr lang="en-US" dirty="0">
                <a:solidFill>
                  <a:srgbClr val="00B050"/>
                </a:solidFill>
                <a:latin typeface="Times New Roman" panose="02020603050405020304" pitchFamily="18" charset="0"/>
                <a:cs typeface="Times New Roman" panose="02020603050405020304" pitchFamily="18" charset="0"/>
              </a:rPr>
              <a:t>There are three elements used in the use case model. </a:t>
            </a:r>
            <a:endParaRPr lang="en-US" dirty="0" smtClean="0">
              <a:solidFill>
                <a:srgbClr val="00B050"/>
              </a:solidFill>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Actors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Use cases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Relationships </a:t>
            </a:r>
            <a:endParaRPr lang="en-US" dirty="0" smtClean="0">
              <a:latin typeface="Times New Roman" panose="02020603050405020304" pitchFamily="18" charset="0"/>
              <a:cs typeface="Times New Roman" panose="02020603050405020304" pitchFamily="18" charset="0"/>
            </a:endParaRPr>
          </a:p>
          <a:p>
            <a:pPr algn="just"/>
            <a:r>
              <a:rPr lang="en-US" dirty="0" smtClean="0">
                <a:solidFill>
                  <a:srgbClr val="00B050"/>
                </a:solidFill>
                <a:latin typeface="Times New Roman" panose="02020603050405020304" pitchFamily="18" charset="0"/>
                <a:cs typeface="Times New Roman" panose="02020603050405020304" pitchFamily="18" charset="0"/>
              </a:rPr>
              <a:t>The </a:t>
            </a:r>
            <a:r>
              <a:rPr lang="en-US" dirty="0">
                <a:solidFill>
                  <a:srgbClr val="00B050"/>
                </a:solidFill>
                <a:latin typeface="Times New Roman" panose="02020603050405020304" pitchFamily="18" charset="0"/>
                <a:cs typeface="Times New Roman" panose="02020603050405020304" pitchFamily="18" charset="0"/>
              </a:rPr>
              <a:t>relationships are of three types </a:t>
            </a:r>
            <a:endParaRPr lang="en-US" dirty="0" smtClean="0">
              <a:solidFill>
                <a:srgbClr val="00B050"/>
              </a:solidFill>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Between actors and use cases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Between use cases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Between actors</a:t>
            </a:r>
            <a:endParaRPr lang="en-IN" dirty="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7039057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IN" b="1" dirty="0"/>
              <a:t>Use case diagram </a:t>
            </a:r>
            <a:r>
              <a:rPr lang="en-IN" b="1" dirty="0" smtClean="0"/>
              <a:t>components</a:t>
            </a:r>
            <a:endParaRPr lang="en-IN" dirty="0"/>
          </a:p>
        </p:txBody>
      </p:sp>
      <p:sp>
        <p:nvSpPr>
          <p:cNvPr id="3" name="Content Placeholder 2"/>
          <p:cNvSpPr>
            <a:spLocks noGrp="1"/>
          </p:cNvSpPr>
          <p:nvPr>
            <p:ph sz="quarter" idx="1"/>
          </p:nvPr>
        </p:nvSpPr>
        <p:spPr/>
        <p:txBody>
          <a:bodyPr>
            <a:normAutofit/>
          </a:bodyPr>
          <a:lstStyle/>
          <a:p>
            <a:pPr lvl="0" algn="just"/>
            <a:r>
              <a:rPr lang="en-IN" b="1" dirty="0">
                <a:latin typeface="Times New Roman" panose="02020603050405020304" pitchFamily="18" charset="0"/>
                <a:cs typeface="Times New Roman" panose="02020603050405020304" pitchFamily="18" charset="0"/>
              </a:rPr>
              <a:t>Actors:</a:t>
            </a:r>
            <a:r>
              <a:rPr lang="en-IN" dirty="0">
                <a:latin typeface="Times New Roman" panose="02020603050405020304" pitchFamily="18" charset="0"/>
                <a:cs typeface="Times New Roman" panose="02020603050405020304" pitchFamily="18" charset="0"/>
              </a:rPr>
              <a:t> </a:t>
            </a:r>
            <a:r>
              <a:rPr lang="en-IN" dirty="0">
                <a:solidFill>
                  <a:srgbClr val="00B050"/>
                </a:solidFill>
                <a:latin typeface="Times New Roman" panose="02020603050405020304" pitchFamily="18" charset="0"/>
                <a:cs typeface="Times New Roman" panose="02020603050405020304" pitchFamily="18" charset="0"/>
              </a:rPr>
              <a:t>The users that interact with a system. An actor can be a person, an organization, or an outside system that interacts with your application or system. They must be external objects that produce or consume data.</a:t>
            </a:r>
          </a:p>
          <a:p>
            <a:pPr lvl="0" algn="just"/>
            <a:r>
              <a:rPr lang="en-IN" b="1" dirty="0">
                <a:latin typeface="Times New Roman" panose="02020603050405020304" pitchFamily="18" charset="0"/>
                <a:cs typeface="Times New Roman" panose="02020603050405020304" pitchFamily="18" charset="0"/>
              </a:rPr>
              <a:t>System:</a:t>
            </a:r>
            <a:r>
              <a:rPr lang="en-IN" dirty="0">
                <a:latin typeface="Times New Roman" panose="02020603050405020304" pitchFamily="18" charset="0"/>
                <a:cs typeface="Times New Roman" panose="02020603050405020304" pitchFamily="18" charset="0"/>
              </a:rPr>
              <a:t> </a:t>
            </a:r>
            <a:r>
              <a:rPr lang="en-IN" dirty="0">
                <a:solidFill>
                  <a:srgbClr val="C00000"/>
                </a:solidFill>
                <a:latin typeface="Times New Roman" panose="02020603050405020304" pitchFamily="18" charset="0"/>
                <a:cs typeface="Times New Roman" panose="02020603050405020304" pitchFamily="18" charset="0"/>
              </a:rPr>
              <a:t>A specific sequence of actions and interactions between actors and the system. A system may also be referred to as a scenario.</a:t>
            </a:r>
          </a:p>
          <a:p>
            <a:pPr lvl="0" algn="just"/>
            <a:r>
              <a:rPr lang="en-IN" b="1" dirty="0">
                <a:latin typeface="Times New Roman" panose="02020603050405020304" pitchFamily="18" charset="0"/>
                <a:cs typeface="Times New Roman" panose="02020603050405020304" pitchFamily="18" charset="0"/>
              </a:rPr>
              <a:t>Goals:</a:t>
            </a:r>
            <a:r>
              <a:rPr lang="en-IN" dirty="0">
                <a:latin typeface="Times New Roman" panose="02020603050405020304" pitchFamily="18" charset="0"/>
                <a:cs typeface="Times New Roman" panose="02020603050405020304" pitchFamily="18" charset="0"/>
              </a:rPr>
              <a:t> </a:t>
            </a:r>
            <a:r>
              <a:rPr lang="en-IN" dirty="0">
                <a:solidFill>
                  <a:srgbClr val="0070C0"/>
                </a:solidFill>
                <a:latin typeface="Times New Roman" panose="02020603050405020304" pitchFamily="18" charset="0"/>
                <a:cs typeface="Times New Roman" panose="02020603050405020304" pitchFamily="18" charset="0"/>
              </a:rPr>
              <a:t>The end result of most use cases. A successful diagram should describe the activities and variants used to reach the goal.</a:t>
            </a:r>
          </a:p>
          <a:p>
            <a:pPr algn="just"/>
            <a:endParaRPr lang="en-IN" dirty="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319512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Actors</a:t>
            </a:r>
          </a:p>
        </p:txBody>
      </p:sp>
      <p:sp>
        <p:nvSpPr>
          <p:cNvPr id="3" name="Content Placeholder 2"/>
          <p:cNvSpPr>
            <a:spLocks noGrp="1"/>
          </p:cNvSpPr>
          <p:nvPr>
            <p:ph sz="quarter" idx="1"/>
          </p:nvPr>
        </p:nvSpPr>
        <p:spPr>
          <a:xfrm>
            <a:off x="301752" y="1447800"/>
            <a:ext cx="8503920" cy="4572000"/>
          </a:xfrm>
        </p:spPr>
        <p:txBody>
          <a:bodyPr>
            <a:normAutofit/>
          </a:bodyPr>
          <a:lstStyle/>
          <a:p>
            <a:pPr algn="just"/>
            <a:r>
              <a:rPr lang="en-US" sz="2400" dirty="0">
                <a:latin typeface="Times New Roman" panose="02020603050405020304" pitchFamily="18" charset="0"/>
                <a:cs typeface="Times New Roman" panose="02020603050405020304" pitchFamily="18" charset="0"/>
              </a:rPr>
              <a:t>An actor represents a role that interacts with the system. It represents a role, not an individual. A person, a device or another system can be an actor. The communication of the actor with the system is established through sending and/or receiving messages. An actor may participate in many use cases and a use case may have several actors participating in it. The notation used for a use case is a stick person or a node or a device symbols and the role name is written below it. To simplify the matter one can simply use a role written inside &lt;&lt; &gt;&gt; to specify the actor name.</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905000" y="4953000"/>
            <a:ext cx="5029200" cy="1447638"/>
          </a:xfrm>
          <a:prstGeom prst="rect">
            <a:avLst/>
          </a:prstGeom>
        </p:spPr>
      </p:pic>
      <p:pic>
        <p:nvPicPr>
          <p:cNvPr id="5" name="Picture 4" descr="logo"/>
          <p:cNvPicPr/>
          <p:nvPr/>
        </p:nvPicPr>
        <p:blipFill>
          <a:blip r:embed="rId3"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33869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1272</TotalTime>
  <Words>1928</Words>
  <Application>Microsoft Office PowerPoint</Application>
  <PresentationFormat>On-screen Show (4:3)</PresentationFormat>
  <Paragraphs>132</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Algerian</vt:lpstr>
      <vt:lpstr>Calibri</vt:lpstr>
      <vt:lpstr>Georgia</vt:lpstr>
      <vt:lpstr>Times New Roman</vt:lpstr>
      <vt:lpstr>Wingdings</vt:lpstr>
      <vt:lpstr>Wingdings 2</vt:lpstr>
      <vt:lpstr>Civic</vt:lpstr>
      <vt:lpstr>Object Oriented Software Engineering</vt:lpstr>
      <vt:lpstr>Today’s Outline:</vt:lpstr>
      <vt:lpstr>UML Use Case Diagram</vt:lpstr>
      <vt:lpstr>               Purpose of Use Case Diagrams</vt:lpstr>
      <vt:lpstr>INTRODUCTION </vt:lpstr>
      <vt:lpstr>NEED FOR USE CASES</vt:lpstr>
      <vt:lpstr>DIAGRAM MODEL ELEMENTS</vt:lpstr>
      <vt:lpstr>Use case diagram components</vt:lpstr>
      <vt:lpstr>Actors</vt:lpstr>
      <vt:lpstr>Finding actors</vt:lpstr>
      <vt:lpstr>Use cases</vt:lpstr>
      <vt:lpstr>Use cases</vt:lpstr>
      <vt:lpstr>Finding use cases</vt:lpstr>
      <vt:lpstr>Relationships</vt:lpstr>
      <vt:lpstr>Between use cases</vt:lpstr>
      <vt:lpstr>Use/Include</vt:lpstr>
      <vt:lpstr>Example of include</vt:lpstr>
      <vt:lpstr>Example of include</vt:lpstr>
      <vt:lpstr>Extend</vt:lpstr>
      <vt:lpstr>Extend</vt:lpstr>
      <vt:lpstr>                    Use Case Example - Extend Relationship</vt:lpstr>
      <vt:lpstr>Between actors</vt:lpstr>
      <vt:lpstr>Between actors</vt:lpstr>
      <vt:lpstr>USE CASE DIAGRAMS</vt:lpstr>
      <vt:lpstr>USE CASE DIAGRAMS</vt:lpstr>
      <vt:lpstr>Generalization</vt:lpstr>
      <vt:lpstr>Generalization</vt:lpstr>
      <vt:lpstr>                Use Case Example - Generalization Relationship</vt:lpstr>
      <vt:lpstr>               Use Case Diagram - Vehicle Sales Systems</vt:lpstr>
      <vt:lpstr>             Use Case Diagram - Vehicle Sales Systems</vt:lpstr>
      <vt:lpstr>Use case Notations</vt:lpstr>
      <vt:lpstr>Use case Notations</vt:lpstr>
      <vt:lpstr>Activity</vt:lpstr>
      <vt:lpstr>Practical File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Software Engineering</dc:title>
  <dc:creator>Windows User</dc:creator>
  <cp:lastModifiedBy>Microsoft account</cp:lastModifiedBy>
  <cp:revision>189</cp:revision>
  <dcterms:created xsi:type="dcterms:W3CDTF">2021-07-03T06:55:19Z</dcterms:created>
  <dcterms:modified xsi:type="dcterms:W3CDTF">2023-03-28T07:34:44Z</dcterms:modified>
</cp:coreProperties>
</file>