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8" r:id="rId10"/>
    <p:sldId id="263" r:id="rId11"/>
    <p:sldId id="276" r:id="rId12"/>
    <p:sldId id="272" r:id="rId13"/>
    <p:sldId id="264" r:id="rId14"/>
    <p:sldId id="265" r:id="rId15"/>
    <p:sldId id="269" r:id="rId16"/>
    <p:sldId id="270" r:id="rId17"/>
    <p:sldId id="266" r:id="rId18"/>
  </p:sldIdLst>
  <p:sldSz cx="15544800" cy="10058400"/>
  <p:notesSz cx="155448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4CA47-8B2D-4345-B82F-AB4117F064FA}" v="26" dt="2024-12-25T16:49:24.0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1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6844"/>
            <a:ext cx="15544800" cy="1103630"/>
          </a:xfrm>
          <a:custGeom>
            <a:avLst/>
            <a:gdLst/>
            <a:ahLst/>
            <a:cxnLst/>
            <a:rect l="l" t="t" r="r" b="b"/>
            <a:pathLst>
              <a:path w="15544800" h="1103630">
                <a:moveTo>
                  <a:pt x="15544800" y="0"/>
                </a:moveTo>
                <a:lnTo>
                  <a:pt x="0" y="0"/>
                </a:lnTo>
                <a:lnTo>
                  <a:pt x="0" y="1103376"/>
                </a:lnTo>
                <a:lnTo>
                  <a:pt x="15544800" y="1103376"/>
                </a:lnTo>
                <a:lnTo>
                  <a:pt x="1554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844"/>
            <a:ext cx="15544800" cy="1103630"/>
          </a:xfrm>
          <a:custGeom>
            <a:avLst/>
            <a:gdLst/>
            <a:ahLst/>
            <a:cxnLst/>
            <a:rect l="l" t="t" r="r" b="b"/>
            <a:pathLst>
              <a:path w="15544800" h="1103630">
                <a:moveTo>
                  <a:pt x="0" y="1103376"/>
                </a:moveTo>
                <a:lnTo>
                  <a:pt x="15544800" y="1103376"/>
                </a:lnTo>
                <a:lnTo>
                  <a:pt x="15544800" y="0"/>
                </a:lnTo>
                <a:lnTo>
                  <a:pt x="0" y="0"/>
                </a:lnTo>
                <a:lnTo>
                  <a:pt x="0" y="1103376"/>
                </a:lnTo>
                <a:close/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846" y="906017"/>
            <a:ext cx="14599107" cy="806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2846" y="2211781"/>
            <a:ext cx="9103360" cy="6064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F852B-ABE2-C0C0-6C34-DDB2F3F6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4475202"/>
            <a:ext cx="11617960" cy="1785104"/>
          </a:xfrm>
        </p:spPr>
        <p:txBody>
          <a:bodyPr/>
          <a:lstStyle/>
          <a:p>
            <a:pPr algn="just"/>
            <a:r>
              <a:rPr lang="en-US" sz="7200" b="1" dirty="0">
                <a:latin typeface="Lucida Handwriting" panose="03010101010101010101" pitchFamily="66" charset="0"/>
              </a:rPr>
              <a:t>     Terrain.com</a:t>
            </a:r>
          </a:p>
          <a:p>
            <a:pPr algn="just"/>
            <a:r>
              <a:rPr lang="en-US" sz="4400" dirty="0"/>
              <a:t>       A Trekking &amp; Mountaineering Portal</a:t>
            </a:r>
            <a:endParaRPr lang="en-IN" sz="7200" b="1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0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Integration and Workflow</a:t>
            </a:r>
            <a:br>
              <a:rPr lang="en-IN" b="1" dirty="0"/>
            </a:b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8382" y="9244332"/>
            <a:ext cx="15561944" cy="808355"/>
            <a:chOff x="-8382" y="9244332"/>
            <a:chExt cx="15561944" cy="808355"/>
          </a:xfrm>
        </p:grpSpPr>
        <p:sp>
          <p:nvSpPr>
            <p:cNvPr id="5" name="object 5"/>
            <p:cNvSpPr/>
            <p:nvPr/>
          </p:nvSpPr>
          <p:spPr>
            <a:xfrm>
              <a:off x="0" y="9252714"/>
              <a:ext cx="15544800" cy="791845"/>
            </a:xfrm>
            <a:custGeom>
              <a:avLst/>
              <a:gdLst/>
              <a:ahLst/>
              <a:cxnLst/>
              <a:rect l="l" t="t" r="r" b="b"/>
              <a:pathLst>
                <a:path w="15544800" h="791845">
                  <a:moveTo>
                    <a:pt x="15544800" y="0"/>
                  </a:moveTo>
                  <a:lnTo>
                    <a:pt x="0" y="0"/>
                  </a:lnTo>
                  <a:lnTo>
                    <a:pt x="0" y="791248"/>
                  </a:lnTo>
                  <a:lnTo>
                    <a:pt x="15544800" y="791248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252714"/>
              <a:ext cx="15544800" cy="791845"/>
            </a:xfrm>
            <a:custGeom>
              <a:avLst/>
              <a:gdLst/>
              <a:ahLst/>
              <a:cxnLst/>
              <a:rect l="l" t="t" r="r" b="b"/>
              <a:pathLst>
                <a:path w="15544800" h="791845">
                  <a:moveTo>
                    <a:pt x="0" y="791248"/>
                  </a:moveTo>
                  <a:lnTo>
                    <a:pt x="15544800" y="791248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791248"/>
                  </a:lnTo>
                  <a:close/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17F18956-A676-4A65-A3F3-AF475947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1603"/>
            <a:ext cx="154676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Sign-Up Process: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Submission: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fills in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signup 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necessary details (e.g., username, email, password).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form checks that all fields are filled and the email format is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successful registration, a confirmation message is shown, and the user is redirected to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 Data Process (fetch.html):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Fetching Data: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the user is logged in, they can view data (e.g., consignment details, trek history)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Data: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frontend fetches the data from the server using a GET request and displays it in the relevant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sections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fetch.html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Sent to Backend: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form data is sent to the backend server (e.g., Node.js) via a POST request.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5FFC-B513-400D-9CB5-E5DE65B2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46" y="906017"/>
            <a:ext cx="14599107" cy="707886"/>
          </a:xfrm>
        </p:spPr>
        <p:txBody>
          <a:bodyPr/>
          <a:lstStyle/>
          <a:p>
            <a:r>
              <a:rPr lang="en-US" dirty="0"/>
              <a:t>User’s 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A889F-5CCC-4D9D-B198-9C3AF9E9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257282"/>
            <a:ext cx="14767153" cy="73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2688-E049-4873-A09E-15FB5E65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46" y="906017"/>
            <a:ext cx="14599107" cy="707886"/>
          </a:xfrm>
        </p:spPr>
        <p:txBody>
          <a:bodyPr/>
          <a:lstStyle/>
          <a:p>
            <a:r>
              <a:rPr lang="fr-FR" dirty="0"/>
              <a:t>User </a:t>
            </a:r>
            <a:r>
              <a:rPr lang="fr-FR" dirty="0" err="1"/>
              <a:t>Authentication</a:t>
            </a:r>
            <a:r>
              <a:rPr lang="fr-FR" dirty="0"/>
              <a:t> &amp; Login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041973-F137-429F-A1DA-69649402D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29" y="2532148"/>
            <a:ext cx="15063739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Page: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enters their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page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backend checks if the provided credentials match the data stored in the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credentials are correct, you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can access the website dashboard.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incorrect, the system shows an error message asking the user to retry.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the Main Website: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Login: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successful login, the user is redirected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website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homepage or dashboard).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Features Accessed: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user can now access protected areas of the site, such as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trekking gear list, consignment data, community features,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2DC363-0D1A-439D-BC5F-762FBC36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5448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1508567"/>
          </a:xfrm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Challenges and Solutions</a:t>
            </a:r>
            <a:br>
              <a:rPr lang="en-IN" b="1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3531" y="3352800"/>
            <a:ext cx="13779500" cy="2979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Challenge:</a:t>
            </a:r>
            <a:r>
              <a:rPr lang="en-IN" sz="3200" dirty="0"/>
              <a:t> Handling file operations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Solution:</a:t>
            </a:r>
            <a:r>
              <a:rPr lang="en-IN" sz="3200" dirty="0"/>
              <a:t> Ensure proper error handling and file checks.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Challenge:</a:t>
            </a:r>
            <a:r>
              <a:rPr lang="en-IN" sz="3200" dirty="0"/>
              <a:t> Managing seamless communication between frontend and backend.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Solution:</a:t>
            </a:r>
            <a:r>
              <a:rPr lang="en-IN" sz="3200" dirty="0"/>
              <a:t> Use clear API contracts and consistent JSON formatting.</a:t>
            </a:r>
          </a:p>
          <a:p>
            <a:pPr marL="12700" marR="5080">
              <a:lnSpc>
                <a:spcPct val="100099"/>
              </a:lnSpc>
              <a:spcBef>
                <a:spcPts val="95"/>
              </a:spcBef>
            </a:pPr>
            <a:endParaRPr lang="en-IN"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6" name="object 6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1508567"/>
          </a:xfrm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Demonstration</a:t>
            </a:r>
            <a:br>
              <a:rPr lang="en-IN" b="1" dirty="0"/>
            </a:br>
            <a:endParaRPr spc="-10" dirty="0"/>
          </a:p>
        </p:txBody>
      </p:sp>
      <p:grpSp>
        <p:nvGrpSpPr>
          <p:cNvPr id="7" name="object 7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8" name="object 8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D2D7E17F-752F-20ED-B027-9123C864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54" y="2483078"/>
            <a:ext cx="1347356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 data through the form.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data storage in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users.json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and display stored data via the GET endpoint.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with your credentials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, you will land on dashboard of Terrain.com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C1B98C8-7F08-4582-D7A9-2EB00CE5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54" y="3061894"/>
            <a:ext cx="155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ED78-D119-2FD4-D0F4-B9011852E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F8AE3F-941A-7216-4C04-D2EA8B99B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2216453"/>
          </a:xfrm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Future Enhancements</a:t>
            </a:r>
            <a:br>
              <a:rPr lang="en-IN" b="1" dirty="0"/>
            </a:br>
            <a:br>
              <a:rPr lang="en-IN" b="1" dirty="0"/>
            </a:br>
            <a:endParaRPr spc="-10" dirty="0"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D9F6BCA3-C4FA-BFC5-084C-9DCFF8DC3A22}"/>
              </a:ext>
            </a:extLst>
          </p:cNvPr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0113B63-E091-C556-D1C3-F814838B8A33}"/>
                </a:ext>
              </a:extLst>
            </p:cNvPr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D20BA20-4DBF-31E3-94EB-BE0626D5AD79}"/>
                </a:ext>
              </a:extLst>
            </p:cNvPr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9A4639CA-9670-B3FF-F7CD-34F12D016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54" y="3197297"/>
            <a:ext cx="1310487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Validation Improvements:</a:t>
            </a:r>
            <a:r>
              <a:rPr lang="en-IN" sz="3200" dirty="0"/>
              <a:t> Client-side and server-side validations.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Database Integration:</a:t>
            </a:r>
            <a:r>
              <a:rPr lang="en-IN" sz="3200" dirty="0"/>
              <a:t> Use MongoDB or MySQL instead of JSON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Frontend Enhancements:</a:t>
            </a:r>
            <a:r>
              <a:rPr lang="en-IN" sz="3200" dirty="0"/>
              <a:t> Add dynamic feedback for submissions.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Authentication:</a:t>
            </a:r>
            <a:r>
              <a:rPr lang="en-IN" sz="3200" dirty="0"/>
              <a:t> Secure user data with token-based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38DDE0-225D-78FF-5F8C-9F8B9F3B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54" y="3061894"/>
            <a:ext cx="155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1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96273-63E3-946A-9F00-9E8F52F5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D86A00-450D-9752-8E57-156CEC199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2924339"/>
          </a:xfrm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Conclusion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endParaRPr spc="-10" dirty="0"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FFDC2563-6060-FA60-CB32-0C8356367CD9}"/>
              </a:ext>
            </a:extLst>
          </p:cNvPr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28A453B-3B43-E10B-4CD0-DBDBFD74E91B}"/>
                </a:ext>
              </a:extLst>
            </p:cNvPr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4D7C62E-0325-5A07-1791-EC57A48F925D}"/>
                </a:ext>
              </a:extLst>
            </p:cNvPr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6AD52B19-490C-7BFD-31D0-C0B4E34D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54" y="3197297"/>
            <a:ext cx="1336776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Summary: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Implemented a simple yet functional user data collection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Highlighted the seamless interaction between frontend and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Steps:</a:t>
            </a:r>
            <a:r>
              <a:rPr lang="en-US" sz="3200" dirty="0"/>
              <a:t> Explore database integration and enhanced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84068ED-10A2-E7F5-3427-9935AEB1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54" y="3061894"/>
            <a:ext cx="155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20" y="819912"/>
            <a:ext cx="2648712" cy="9601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4" name="object 4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4655" y="2966628"/>
            <a:ext cx="6649576" cy="4982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20" y="819912"/>
            <a:ext cx="2648712" cy="9601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4" name="object 4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6358" y="2258694"/>
            <a:ext cx="8061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0" spc="-70" dirty="0">
                <a:solidFill>
                  <a:srgbClr val="FF0000"/>
                </a:solidFill>
              </a:rPr>
              <a:t>            Back-End</a:t>
            </a:r>
            <a:r>
              <a:rPr sz="4800" b="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Project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7140" y="3430523"/>
            <a:ext cx="8328660" cy="3065582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26034" rIns="0" bIns="0" rtlCol="0">
            <a:spAutoFit/>
          </a:bodyPr>
          <a:lstStyle/>
          <a:p>
            <a:pPr marL="481330" indent="-3644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81330" algn="l"/>
              </a:tabLst>
            </a:pPr>
            <a:r>
              <a:rPr sz="2800" spc="-55" dirty="0">
                <a:latin typeface="Times New Roman"/>
                <a:cs typeface="Times New Roman"/>
              </a:rPr>
              <a:t>Team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Details:</a:t>
            </a:r>
            <a:endParaRPr sz="2800" dirty="0">
              <a:latin typeface="Times New Roman"/>
              <a:cs typeface="Times New Roman"/>
            </a:endParaRPr>
          </a:p>
          <a:p>
            <a:pPr marL="2442845">
              <a:lnSpc>
                <a:spcPct val="100000"/>
              </a:lnSpc>
            </a:pPr>
            <a:r>
              <a:rPr sz="2800" b="1" spc="-20" dirty="0">
                <a:latin typeface="Times New Roman"/>
                <a:cs typeface="Times New Roman"/>
              </a:rPr>
              <a:t>Group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No.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24</a:t>
            </a:r>
            <a:endParaRPr sz="2800" dirty="0">
              <a:latin typeface="Times New Roman"/>
              <a:cs typeface="Times New Roman"/>
            </a:endParaRPr>
          </a:p>
          <a:p>
            <a:pPr marL="2442845" marR="1748155" algn="l">
              <a:spcBef>
                <a:spcPts val="15"/>
              </a:spcBef>
            </a:pPr>
            <a:r>
              <a:rPr lang="en-US" sz="2400" dirty="0" err="1">
                <a:latin typeface="Times New Roman"/>
                <a:cs typeface="Times New Roman"/>
              </a:rPr>
              <a:t>Harjas</a:t>
            </a:r>
            <a:r>
              <a:rPr lang="en-US" sz="2400" dirty="0">
                <a:latin typeface="Times New Roman"/>
                <a:cs typeface="Times New Roman"/>
              </a:rPr>
              <a:t> Singh Rai,2310992088</a:t>
            </a:r>
          </a:p>
          <a:p>
            <a:pPr marL="2442845" marR="1748155" algn="l">
              <a:spcBef>
                <a:spcPts val="15"/>
              </a:spcBef>
            </a:pPr>
            <a:r>
              <a:rPr lang="en-US" sz="2400" spc="-10" dirty="0" err="1">
                <a:latin typeface="Times New Roman"/>
                <a:cs typeface="Times New Roman"/>
              </a:rPr>
              <a:t>Himank</a:t>
            </a:r>
            <a:r>
              <a:rPr lang="en-US" sz="2400" spc="-10" dirty="0">
                <a:latin typeface="Times New Roman"/>
                <a:cs typeface="Times New Roman"/>
              </a:rPr>
              <a:t> Goel,2310992097</a:t>
            </a:r>
          </a:p>
          <a:p>
            <a:pPr marL="2442845" marR="1748155" algn="l">
              <a:spcBef>
                <a:spcPts val="1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Kartik Joshi,2310992115</a:t>
            </a:r>
          </a:p>
          <a:p>
            <a:pPr marL="2442845" marR="1748155" algn="l">
              <a:spcBef>
                <a:spcPts val="15"/>
              </a:spcBef>
            </a:pPr>
            <a:r>
              <a:rPr lang="en-US" sz="2400" spc="-10" dirty="0" err="1">
                <a:latin typeface="Times New Roman"/>
                <a:cs typeface="Times New Roman"/>
              </a:rPr>
              <a:t>Rudraksh</a:t>
            </a:r>
            <a:r>
              <a:rPr lang="en-US" sz="2400" spc="-10" dirty="0">
                <a:latin typeface="Times New Roman"/>
                <a:cs typeface="Times New Roman"/>
              </a:rPr>
              <a:t> Bhandari,2310992512</a:t>
            </a:r>
          </a:p>
          <a:p>
            <a:pPr marL="481330" indent="-364490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481330" algn="l"/>
              </a:tabLst>
            </a:pPr>
            <a:r>
              <a:rPr sz="2800" dirty="0">
                <a:latin typeface="Times New Roman"/>
                <a:cs typeface="Times New Roman"/>
              </a:rPr>
              <a:t>Supervised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Mr.</a:t>
            </a:r>
            <a:r>
              <a:rPr lang="en-US" sz="2600" spc="-90" dirty="0" err="1">
                <a:latin typeface="Times New Roman"/>
                <a:cs typeface="Times New Roman"/>
              </a:rPr>
              <a:t>Vikas</a:t>
            </a:r>
            <a:r>
              <a:rPr lang="en-US" sz="2600" spc="-90" dirty="0">
                <a:latin typeface="Times New Roman"/>
                <a:cs typeface="Times New Roman"/>
              </a:rPr>
              <a:t> Patel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9495" y="7213854"/>
            <a:ext cx="937831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5085" marR="5080" indent="-2573020">
              <a:lnSpc>
                <a:spcPct val="100000"/>
              </a:lnSpc>
              <a:spcBef>
                <a:spcPts val="95"/>
              </a:spcBef>
            </a:pPr>
            <a:r>
              <a:rPr sz="3050" spc="-20" dirty="0">
                <a:solidFill>
                  <a:srgbClr val="FF0000"/>
                </a:solidFill>
                <a:latin typeface="Calibri"/>
                <a:cs typeface="Calibri"/>
              </a:rPr>
              <a:t>Chitkara</a:t>
            </a:r>
            <a:r>
              <a:rPr sz="305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/>
                <a:cs typeface="Calibri"/>
              </a:rPr>
              <a:t>University</a:t>
            </a:r>
            <a:r>
              <a:rPr sz="305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/>
                <a:cs typeface="Calibri"/>
              </a:rPr>
              <a:t>Institute</a:t>
            </a:r>
            <a:r>
              <a:rPr sz="305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05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/>
                <a:cs typeface="Calibri"/>
              </a:rPr>
              <a:t>Engineering</a:t>
            </a:r>
            <a:r>
              <a:rPr sz="30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05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-10" dirty="0">
                <a:solidFill>
                  <a:srgbClr val="FF0000"/>
                </a:solidFill>
                <a:latin typeface="Calibri"/>
                <a:cs typeface="Calibri"/>
              </a:rPr>
              <a:t>Technology, </a:t>
            </a:r>
            <a:r>
              <a:rPr sz="3050" spc="-20" dirty="0">
                <a:solidFill>
                  <a:srgbClr val="FF0000"/>
                </a:solidFill>
                <a:latin typeface="Calibri"/>
                <a:cs typeface="Calibri"/>
              </a:rPr>
              <a:t>Chitkara</a:t>
            </a:r>
            <a:r>
              <a:rPr sz="3050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-25" dirty="0">
                <a:solidFill>
                  <a:srgbClr val="FF0000"/>
                </a:solidFill>
                <a:latin typeface="Calibri"/>
                <a:cs typeface="Calibri"/>
              </a:rPr>
              <a:t>University,</a:t>
            </a:r>
            <a:r>
              <a:rPr sz="30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-10" dirty="0">
                <a:solidFill>
                  <a:srgbClr val="FF0000"/>
                </a:solidFill>
                <a:latin typeface="Calibri"/>
                <a:cs typeface="Calibri"/>
              </a:rPr>
              <a:t>Punjab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151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Table</a:t>
            </a:r>
            <a:r>
              <a:rPr spc="-275" dirty="0"/>
              <a:t> </a:t>
            </a:r>
            <a:r>
              <a:rPr dirty="0"/>
              <a:t>of</a:t>
            </a:r>
            <a:r>
              <a:rPr spc="-270" dirty="0"/>
              <a:t> </a:t>
            </a:r>
            <a:r>
              <a:rPr spc="-75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5" name="object 5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5998" y="2478988"/>
            <a:ext cx="5931002" cy="5591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Introduction</a:t>
            </a: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Frontend</a:t>
            </a: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>
                <a:latin typeface="Times New Roman"/>
                <a:cs typeface="Times New Roman"/>
              </a:rPr>
              <a:t>Backend</a:t>
            </a:r>
            <a:endParaRPr lang="en-US" sz="3550" spc="-10" dirty="0">
              <a:latin typeface="Times New Roman"/>
              <a:cs typeface="Times New Roman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Code Highlights</a:t>
            </a: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Output</a:t>
            </a: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Integration &amp; Workflow</a:t>
            </a: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Challenges &amp; Solutions</a:t>
            </a: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Demonstration</a:t>
            </a: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Future Enhancements</a:t>
            </a: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/>
                <a:cs typeface="Times New Roman"/>
              </a:rPr>
              <a:t>Conclusion</a:t>
            </a:r>
            <a:endParaRPr lang="en-US"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151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9" name="object 5"/>
          <p:cNvGrpSpPr/>
          <p:nvPr/>
        </p:nvGrpSpPr>
        <p:grpSpPr>
          <a:xfrm>
            <a:off x="0" y="8935211"/>
            <a:ext cx="15544800" cy="466725"/>
            <a:chOff x="0" y="8935211"/>
            <a:chExt cx="15544800" cy="466725"/>
          </a:xfrm>
        </p:grpSpPr>
        <p:sp>
          <p:nvSpPr>
            <p:cNvPr id="10" name="object 6"/>
            <p:cNvSpPr/>
            <p:nvPr/>
          </p:nvSpPr>
          <p:spPr>
            <a:xfrm>
              <a:off x="0" y="8935211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0" y="8935211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91D1BDDE-1E50-400F-A333-433CBECA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6999"/>
            <a:ext cx="12649200" cy="499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an interactive web platform for trekkers and mountaineers.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Trekking enthusiasts, mountaineering clubs, adventurers, and enthusiasts.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Features: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Gear list for trekking with e-commerce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Trek history and trails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helplines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clubs/community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updates and live effects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916304"/>
            <a:ext cx="7251700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Frontend - User Data Form</a:t>
            </a:r>
            <a:br>
              <a:rPr lang="en-IN" b="1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34720" y="3558714"/>
            <a:ext cx="13675360" cy="42107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Features: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Collects user details: Name, </a:t>
            </a:r>
            <a:r>
              <a:rPr lang="en-US" sz="3200" dirty="0" err="1"/>
              <a:t>Email,Password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User-friendly design with subtle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Validations for inputs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Code Example: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Highlights from the HTML form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Show styled elements with CSS (e.g., buttons, input fields).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8382" y="9600743"/>
            <a:ext cx="15561944" cy="458470"/>
            <a:chOff x="-8382" y="9600743"/>
            <a:chExt cx="15561944" cy="458470"/>
          </a:xfrm>
        </p:grpSpPr>
        <p:sp>
          <p:nvSpPr>
            <p:cNvPr id="6" name="object 6"/>
            <p:cNvSpPr/>
            <p:nvPr/>
          </p:nvSpPr>
          <p:spPr>
            <a:xfrm>
              <a:off x="0" y="9609125"/>
              <a:ext cx="15544800" cy="441325"/>
            </a:xfrm>
            <a:custGeom>
              <a:avLst/>
              <a:gdLst/>
              <a:ahLst/>
              <a:cxnLst/>
              <a:rect l="l" t="t" r="r" b="b"/>
              <a:pathLst>
                <a:path w="15544800" h="441325">
                  <a:moveTo>
                    <a:pt x="15544800" y="0"/>
                  </a:moveTo>
                  <a:lnTo>
                    <a:pt x="0" y="0"/>
                  </a:lnTo>
                  <a:lnTo>
                    <a:pt x="0" y="441223"/>
                  </a:lnTo>
                  <a:lnTo>
                    <a:pt x="15544800" y="441223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609125"/>
              <a:ext cx="15544800" cy="441325"/>
            </a:xfrm>
            <a:custGeom>
              <a:avLst/>
              <a:gdLst/>
              <a:ahLst/>
              <a:cxnLst/>
              <a:rect l="l" t="t" r="r" b="b"/>
              <a:pathLst>
                <a:path w="15544800" h="441325">
                  <a:moveTo>
                    <a:pt x="0" y="441223"/>
                  </a:moveTo>
                  <a:lnTo>
                    <a:pt x="15544800" y="441223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41223"/>
                  </a:lnTo>
                  <a:close/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41C-0D41-4B32-B63F-381BF923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Sign-Up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E0B11-5FA2-40FE-91B9-B0BC67D33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9" y="2209800"/>
            <a:ext cx="1518856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7079-CCEA-412A-A2F8-3FABF8B9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46" y="906017"/>
            <a:ext cx="14599107" cy="707886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D129D-872B-4435-8596-136AC4C7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14782800" cy="7280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290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Backend - API Overview</a:t>
            </a:r>
            <a:br>
              <a:rPr lang="en-IN" b="1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54938" y="3077383"/>
            <a:ext cx="14217015" cy="3903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Technologies Used: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Node.js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File System (for storing user data locally)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Endpoints: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POST /users:</a:t>
            </a:r>
            <a:r>
              <a:rPr lang="en-IN" sz="3200" dirty="0"/>
              <a:t> Saves user data to a JSON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GET /users:</a:t>
            </a:r>
            <a:r>
              <a:rPr lang="en-IN" sz="3200" dirty="0"/>
              <a:t> Retrieves all saved user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9575164"/>
            <a:ext cx="15553690" cy="483234"/>
            <a:chOff x="0" y="9575164"/>
            <a:chExt cx="15553690" cy="483234"/>
          </a:xfrm>
        </p:grpSpPr>
        <p:sp>
          <p:nvSpPr>
            <p:cNvPr id="6" name="object 6"/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  <a:lnTo>
                    <a:pt x="155364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F54C-535C-8C52-1A34-AF2B0F7F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2C488B-1559-6357-D869-699A65AA9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br>
              <a:rPr lang="en-IN" b="1" dirty="0"/>
            </a:b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FF39D44-6A6A-5E96-6CEB-EB591F37E540}"/>
              </a:ext>
            </a:extLst>
          </p:cNvPr>
          <p:cNvSpPr txBox="1"/>
          <p:nvPr/>
        </p:nvSpPr>
        <p:spPr>
          <a:xfrm>
            <a:off x="1769338" y="7404908"/>
            <a:ext cx="142170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166D3B6-4156-A473-BD83-8E11785CCD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52805B1-43ED-BA02-9436-DF514940DA0F}"/>
              </a:ext>
            </a:extLst>
          </p:cNvPr>
          <p:cNvGrpSpPr/>
          <p:nvPr/>
        </p:nvGrpSpPr>
        <p:grpSpPr>
          <a:xfrm>
            <a:off x="0" y="9575164"/>
            <a:ext cx="15553690" cy="483234"/>
            <a:chOff x="0" y="9575164"/>
            <a:chExt cx="15553690" cy="483234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C5DB617-E81A-82D2-8381-B30D731744D9}"/>
                </a:ext>
              </a:extLst>
            </p:cNvPr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  <a:lnTo>
                    <a:pt x="155364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D3C9C86-AAD7-C4CE-A0DB-3ED7EBBF0EC7}"/>
                </a:ext>
              </a:extLst>
            </p:cNvPr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ABAFA3-84AA-27EE-CFA7-8A9A621FB561}"/>
              </a:ext>
            </a:extLst>
          </p:cNvPr>
          <p:cNvSpPr txBox="1"/>
          <p:nvPr/>
        </p:nvSpPr>
        <p:spPr>
          <a:xfrm>
            <a:off x="609600" y="946547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Backend-Code Highlights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7A66793-4A17-7630-9632-261F8053A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33972"/>
            <a:ext cx="897553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users.json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if not present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Endpoint: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Parses and saves incoming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Endpoint: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and sends the stored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Catches and logs errors for both endpoints.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621E462-B282-3029-1055-16548758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155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723</Words>
  <Application>Microsoft Office PowerPoint</Application>
  <PresentationFormat>Custom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Arial MT</vt:lpstr>
      <vt:lpstr>Calibri</vt:lpstr>
      <vt:lpstr>Lucida Handwriting</vt:lpstr>
      <vt:lpstr>Times New Roman</vt:lpstr>
      <vt:lpstr>Office Theme</vt:lpstr>
      <vt:lpstr>PowerPoint Presentation</vt:lpstr>
      <vt:lpstr>            Back-End Project</vt:lpstr>
      <vt:lpstr>Table of Contents</vt:lpstr>
      <vt:lpstr>Introduction</vt:lpstr>
      <vt:lpstr>Frontend - User Data Form </vt:lpstr>
      <vt:lpstr>Sign-Up Page</vt:lpstr>
      <vt:lpstr>Login Page</vt:lpstr>
      <vt:lpstr>Backend - API Overview </vt:lpstr>
      <vt:lpstr> </vt:lpstr>
      <vt:lpstr>Integration and Workflow </vt:lpstr>
      <vt:lpstr>User’s log</vt:lpstr>
      <vt:lpstr>User Authentication &amp; Login</vt:lpstr>
      <vt:lpstr>Challenges and Solutions </vt:lpstr>
      <vt:lpstr>Demonstration </vt:lpstr>
      <vt:lpstr>Future Enhancements  </vt:lpstr>
      <vt:lpstr>Conclusion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ppt[1] [Read-Only]</dc:title>
  <dc:creator>Asees</dc:creator>
  <cp:lastModifiedBy>Kartik Joshi</cp:lastModifiedBy>
  <cp:revision>7</cp:revision>
  <dcterms:created xsi:type="dcterms:W3CDTF">2024-12-25T15:31:36Z</dcterms:created>
  <dcterms:modified xsi:type="dcterms:W3CDTF">2024-12-26T07:10:09Z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2024-12-25T00:00:00Z</vt:filetime>
  </property>
  <property fmtid="{D5CDD505-2E9C-101B-9397-08002B2CF9AE}" pid="5" name="Producer">
    <vt:lpwstr>Microsoft® PowerPoint® 2021</vt:lpwstr>
  </property>
</Properties>
</file>