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aa0d90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aa0d90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aa0d90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eaa0d90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aa0d90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aa0d90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aa0d90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aa0d90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aa0d9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aa0d9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aa0d90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aa0d90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aa0d90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aa0d90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aa0d90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aa0d90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aa0d90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aa0d90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aa0d90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eaa0d90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aa0d90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eaa0d90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aa0d90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aa0d90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Dooley Pharmaceuticals Inc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7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top performing employees who are at risk of leaving.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Limitations</a:t>
            </a:r>
            <a:endParaRPr b="1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038"/>
            <a:ext cx="3876674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52400" y="2943975"/>
            <a:ext cx="861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The dataset is unbalanced.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recall of the model is very low.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model is ‘idealization’ of the reality since number of assumptions were made.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919063"/>
            <a:ext cx="5089550" cy="38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562225" y="1135775"/>
            <a:ext cx="305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According to confusion matrix, we have </a:t>
            </a:r>
            <a:r>
              <a:rPr b="1" lang="en-GB" sz="3000"/>
              <a:t>7 Type I errors </a:t>
            </a:r>
            <a:r>
              <a:rPr lang="en-GB" sz="3000"/>
              <a:t>and </a:t>
            </a:r>
            <a:r>
              <a:rPr b="1" lang="en-GB" sz="3000"/>
              <a:t>38 Type II errors</a:t>
            </a:r>
            <a:r>
              <a:rPr lang="en-GB" sz="3000"/>
              <a:t> in the model. </a:t>
            </a:r>
            <a:endParaRPr sz="3000"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227575" y="2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 I &amp; Type II Errors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87800" y="769900"/>
            <a:ext cx="7341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model can be used as a </a:t>
            </a:r>
            <a:r>
              <a:rPr b="1" lang="en-GB" sz="1800"/>
              <a:t>Recommender System</a:t>
            </a:r>
            <a:r>
              <a:rPr lang="en-GB" sz="1800"/>
              <a:t>. Predictions about who is most likely to leave the company, will be available upon request.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deployment of the model will depend on: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How frequently the predictions would be generated,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Whether these predictions will be generated for an </a:t>
            </a:r>
            <a:r>
              <a:rPr lang="en-GB" sz="1800"/>
              <a:t>individual or a group,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 number of applications that will access the model and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 latency of the product.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Considering all these factors the model may store the chances of the employees attrition in a database beforehand and change if the selected features change or calculate the probability as requested.</a:t>
            </a:r>
            <a:endParaRPr sz="1800"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227575" y="2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Using and Deploying the Model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strong recommendations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732600"/>
            <a:ext cx="85206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-GB" sz="1365"/>
              <a:t>It is seen that highest level of attrition is seen amongst the employees who are in the </a:t>
            </a:r>
            <a:r>
              <a:rPr b="1" lang="en-GB" sz="1365"/>
              <a:t>f</a:t>
            </a:r>
            <a:r>
              <a:rPr b="1" lang="en-GB" sz="1365">
                <a:solidFill>
                  <a:schemeClr val="dk1"/>
                </a:solidFill>
              </a:rPr>
              <a:t>irst 10 years of their total working years</a:t>
            </a:r>
            <a:r>
              <a:rPr lang="en-GB" sz="1365"/>
              <a:t>. These employees should be provided with a </a:t>
            </a:r>
            <a:r>
              <a:rPr b="1" lang="en-GB" sz="1365">
                <a:solidFill>
                  <a:schemeClr val="dk1"/>
                </a:solidFill>
              </a:rPr>
              <a:t>feeling of job security and motive to stay</a:t>
            </a:r>
            <a:r>
              <a:rPr lang="en-GB" sz="1365"/>
              <a:t> so that the attrition rate remains low.</a:t>
            </a:r>
            <a:endParaRPr sz="1365"/>
          </a:p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-GB" sz="1365"/>
              <a:t>The second factor, that shows a clear reason of attrition is </a:t>
            </a:r>
            <a:r>
              <a:rPr b="1" lang="en-GB" sz="1365">
                <a:solidFill>
                  <a:srgbClr val="000000"/>
                </a:solidFill>
              </a:rPr>
              <a:t>Job Level</a:t>
            </a:r>
            <a:r>
              <a:rPr lang="en-GB" sz="1365"/>
              <a:t>. Most of the </a:t>
            </a:r>
            <a:r>
              <a:rPr b="1" lang="en-GB" sz="1365">
                <a:solidFill>
                  <a:srgbClr val="000000"/>
                </a:solidFill>
              </a:rPr>
              <a:t>employees who left</a:t>
            </a:r>
            <a:r>
              <a:rPr lang="en-GB" sz="1365">
                <a:solidFill>
                  <a:srgbClr val="000000"/>
                </a:solidFill>
              </a:rPr>
              <a:t> </a:t>
            </a:r>
            <a:r>
              <a:rPr lang="en-GB" sz="1365"/>
              <a:t>the company were in </a:t>
            </a:r>
            <a:r>
              <a:rPr b="1" lang="en-GB" sz="1365">
                <a:solidFill>
                  <a:schemeClr val="dk1"/>
                </a:solidFill>
              </a:rPr>
              <a:t>Job Level 1, 2 or 3</a:t>
            </a:r>
            <a:r>
              <a:rPr lang="en-GB" sz="1365"/>
              <a:t> after which the attrition rate is negligible. This clearly indicates that </a:t>
            </a:r>
            <a:r>
              <a:rPr lang="en-GB" sz="1365"/>
              <a:t>employees</a:t>
            </a:r>
            <a:r>
              <a:rPr lang="en-GB" sz="1365"/>
              <a:t> in these Job Levels should be focused on.</a:t>
            </a:r>
            <a:endParaRPr sz="1365"/>
          </a:p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-GB" sz="1365"/>
              <a:t>The third factor, </a:t>
            </a:r>
            <a:r>
              <a:rPr b="1" lang="en-GB" sz="1365">
                <a:solidFill>
                  <a:srgbClr val="000000"/>
                </a:solidFill>
              </a:rPr>
              <a:t>Years at Company</a:t>
            </a:r>
            <a:r>
              <a:rPr lang="en-GB" sz="1365"/>
              <a:t> shows us that a large part of the </a:t>
            </a:r>
            <a:r>
              <a:rPr b="1" lang="en-GB" sz="1365"/>
              <a:t>employees who left</a:t>
            </a:r>
            <a:r>
              <a:rPr lang="en-GB" sz="1365"/>
              <a:t> the company were</a:t>
            </a:r>
            <a:r>
              <a:rPr b="1" lang="en-GB" sz="1365"/>
              <a:t> </a:t>
            </a:r>
            <a:r>
              <a:rPr b="1" lang="en-GB" sz="1365">
                <a:solidFill>
                  <a:srgbClr val="000000"/>
                </a:solidFill>
              </a:rPr>
              <a:t>a part of the company for 12 years or less</a:t>
            </a:r>
            <a:r>
              <a:rPr lang="en-GB" sz="1365"/>
              <a:t>, after which attrition rates dropped significantly so these employees can be </a:t>
            </a:r>
            <a:r>
              <a:rPr b="1" lang="en-GB" sz="1365">
                <a:solidFill>
                  <a:srgbClr val="000000"/>
                </a:solidFill>
              </a:rPr>
              <a:t>promised a big incentive if they complete 10 or 12 years</a:t>
            </a:r>
            <a:r>
              <a:rPr lang="en-GB" sz="1365"/>
              <a:t> in the company </a:t>
            </a:r>
            <a:r>
              <a:rPr lang="en-GB" sz="1365"/>
              <a:t>which</a:t>
            </a:r>
            <a:r>
              <a:rPr lang="en-GB" sz="1365"/>
              <a:t> would keep them motivated to stay in the company through that period.</a:t>
            </a:r>
            <a:endParaRPr sz="1365"/>
          </a:p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-GB" sz="1365"/>
              <a:t>Attrition rates seem to be high in the period where the</a:t>
            </a:r>
            <a:r>
              <a:rPr b="1" lang="en-GB" sz="1365"/>
              <a:t> </a:t>
            </a:r>
            <a:r>
              <a:rPr b="1" lang="en-GB" sz="1365">
                <a:solidFill>
                  <a:schemeClr val="dk1"/>
                </a:solidFill>
              </a:rPr>
              <a:t>age of the employee is between 28-32 years</a:t>
            </a:r>
            <a:r>
              <a:rPr lang="en-GB" sz="1365"/>
              <a:t>. Usually this is the time, that employees start looking for growth opportunities since they accumulate enough experience up till this age. This problem can be solved  by </a:t>
            </a:r>
            <a:r>
              <a:rPr b="1" lang="en-GB" sz="1365">
                <a:solidFill>
                  <a:schemeClr val="dk1"/>
                </a:solidFill>
              </a:rPr>
              <a:t>offering them growth opportunities in the company itself</a:t>
            </a:r>
            <a:r>
              <a:rPr lang="en-GB" sz="1365"/>
              <a:t>,</a:t>
            </a:r>
            <a:r>
              <a:rPr lang="en-GB" sz="1365"/>
              <a:t> so that they do not have to move to other companies for that.</a:t>
            </a:r>
            <a:endParaRPr sz="1365"/>
          </a:p>
          <a:p>
            <a:pPr indent="-3152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5"/>
              <a:buAutoNum type="arabicPeriod"/>
            </a:pPr>
            <a:r>
              <a:rPr lang="en-GB" sz="1365"/>
              <a:t>Finally, it was seen that most of the </a:t>
            </a:r>
            <a:r>
              <a:rPr lang="en-GB" sz="1365"/>
              <a:t>employees</a:t>
            </a:r>
            <a:r>
              <a:rPr lang="en-GB" sz="1365"/>
              <a:t> that left the company were </a:t>
            </a:r>
            <a:r>
              <a:rPr b="1" lang="en-GB" sz="1365">
                <a:solidFill>
                  <a:srgbClr val="000000"/>
                </a:solidFill>
              </a:rPr>
              <a:t>with their managers for 0-3 years</a:t>
            </a:r>
            <a:r>
              <a:rPr lang="en-GB" sz="1365">
                <a:solidFill>
                  <a:srgbClr val="000000"/>
                </a:solidFill>
              </a:rPr>
              <a:t>, </a:t>
            </a:r>
            <a:r>
              <a:rPr b="1" lang="en-GB" sz="1365">
                <a:solidFill>
                  <a:srgbClr val="000000"/>
                </a:solidFill>
              </a:rPr>
              <a:t>after which the attrition levels dropped</a:t>
            </a:r>
            <a:r>
              <a:rPr lang="en-GB" sz="1365"/>
              <a:t>. This shows that </a:t>
            </a:r>
            <a:r>
              <a:rPr b="1" lang="en-GB" sz="1365">
                <a:solidFill>
                  <a:srgbClr val="000000"/>
                </a:solidFill>
              </a:rPr>
              <a:t>employees face difficulty working with new managers</a:t>
            </a:r>
            <a:r>
              <a:rPr lang="en-GB" sz="1365"/>
              <a:t> and they feel this upto three years. To solve this problem the company can try to </a:t>
            </a:r>
            <a:r>
              <a:rPr b="1" lang="en-GB" sz="1365">
                <a:solidFill>
                  <a:srgbClr val="000000"/>
                </a:solidFill>
              </a:rPr>
              <a:t>not change team managers frequently</a:t>
            </a:r>
            <a:r>
              <a:rPr lang="en-GB" sz="1365"/>
              <a:t> and if it is really necessary, </a:t>
            </a:r>
            <a:r>
              <a:rPr b="1" lang="en-GB" sz="1365">
                <a:solidFill>
                  <a:srgbClr val="000000"/>
                </a:solidFill>
              </a:rPr>
              <a:t>try different strategies to make them comfortable working with each other</a:t>
            </a:r>
            <a:r>
              <a:rPr lang="en-GB" sz="1365"/>
              <a:t>.</a:t>
            </a:r>
            <a:endParaRPr sz="13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5" y="1065637"/>
            <a:ext cx="4859500" cy="36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323850" y="1164075"/>
            <a:ext cx="365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job_level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monthly_income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total_working_years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years_at_company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years_in_current_role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percent_salary_hike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performance_rating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2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Important Features of the dataset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097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2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Proportion of Attrition in Sample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4076150" y="1633725"/>
            <a:ext cx="463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Looking at this it is clear that we have an unbalanced dataset.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225" y="703387"/>
            <a:ext cx="3240003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225" y="2864000"/>
            <a:ext cx="3240003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150" y="702000"/>
            <a:ext cx="3205228" cy="2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2138" y="2865600"/>
            <a:ext cx="3205248" cy="21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3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Impact of various important feature on Attrition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0000" cy="324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75" y="1170125"/>
            <a:ext cx="4316401" cy="324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152400" y="627125"/>
            <a:ext cx="44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Two Categories as two separate plots.</a:t>
            </a:r>
            <a:endParaRPr b="1" sz="18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680275" y="627125"/>
            <a:ext cx="4320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Two Categories as single plot.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484" y="598275"/>
            <a:ext cx="576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913775" y="4820400"/>
            <a:ext cx="14874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Percentage of Salary Hike</a:t>
            </a:r>
            <a:endParaRPr sz="800"/>
          </a:p>
        </p:txBody>
      </p:sp>
      <p:sp>
        <p:nvSpPr>
          <p:cNvPr id="93" name="Google Shape;93;p18"/>
          <p:cNvSpPr txBox="1"/>
          <p:nvPr/>
        </p:nvSpPr>
        <p:spPr>
          <a:xfrm rot="-5402013">
            <a:off x="1477041" y="2533075"/>
            <a:ext cx="5124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Count</a:t>
            </a:r>
            <a:endParaRPr sz="8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64000" y="10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Univariate Data Visualisation - Percentage of Salary Hike</a:t>
            </a:r>
            <a:endParaRPr b="1" sz="2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753525"/>
            <a:ext cx="576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8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Bivariate Data Visualisation - Monthly Income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2400" y="18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Identifying Best Model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6800"/>
            <a:ext cx="1980000" cy="222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52400" y="15681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Features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25" y="2015325"/>
            <a:ext cx="1979999" cy="2328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783825" y="15681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All Features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332125" y="15681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Features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702" y="2015325"/>
            <a:ext cx="1980000" cy="222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917700" y="15681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Best Features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52400" y="929700"/>
            <a:ext cx="4243800" cy="342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572000" y="929700"/>
            <a:ext cx="4385700" cy="342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09475" y="1127400"/>
            <a:ext cx="30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Random Forest</a:t>
            </a:r>
            <a:endParaRPr b="1"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4732625" y="1127388"/>
            <a:ext cx="30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KNN</a:t>
            </a:r>
            <a:endParaRPr b="1" sz="18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4013" y="2056775"/>
            <a:ext cx="1980000" cy="224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2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Confusion matrix</a:t>
            </a:r>
            <a:endParaRPr b="1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03000"/>
            <a:ext cx="4731600" cy="3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890900" y="2396413"/>
            <a:ext cx="4067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</a:t>
            </a:r>
            <a:r>
              <a:rPr b="1" lang="en-GB" sz="1600"/>
              <a:t>Confusion Matrix</a:t>
            </a:r>
            <a:r>
              <a:rPr lang="en-GB" sz="1600"/>
              <a:t> shows that we have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239 True Positives</a:t>
            </a:r>
            <a:r>
              <a:rPr lang="en-GB" sz="1600"/>
              <a:t>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7 False Positives</a:t>
            </a:r>
            <a:r>
              <a:rPr lang="en-GB" sz="1600"/>
              <a:t>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38 False Negatives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and </a:t>
            </a:r>
            <a:r>
              <a:rPr b="1" lang="en-GB" sz="1600"/>
              <a:t>10 True Negatives</a:t>
            </a:r>
            <a:r>
              <a:rPr lang="en-GB" sz="1600"/>
              <a:t>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