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345" r:id="rId17"/>
    <p:sldId id="350" r:id="rId18"/>
    <p:sldId id="351" r:id="rId19"/>
    <p:sldId id="352" r:id="rId20"/>
    <p:sldId id="353" r:id="rId21"/>
    <p:sldId id="354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DC5D-2B6E-488F-A172-193871F73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08568-AC52-4B10-96C5-5914A6DC1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4C51-CB0E-42C3-ABEB-51719331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3326-ECEE-4D7F-B533-C5CF850A15A9}" type="datetimeFigureOut">
              <a:rPr lang="en-ID" smtClean="0"/>
              <a:t>12/06/2020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A859-2BF8-47AE-B3FD-A9696D76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595BD-3DF7-4166-90A2-BD956FF7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595B-9E0E-4AD1-9379-94EE2ADEB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161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B9FC-9AD7-44C9-8249-5C52686E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39CE8-088C-4C17-B663-278C4FA76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5F2D-99CF-4A58-A083-3C7E7017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3326-ECEE-4D7F-B533-C5CF850A15A9}" type="datetimeFigureOut">
              <a:rPr lang="en-ID" smtClean="0"/>
              <a:t>12/06/2020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8B3E-62E7-478A-A46D-2C812E14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38EA-1E65-4F18-B174-079CE5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595B-9E0E-4AD1-9379-94EE2ADEB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180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83F69-6809-4D2F-AE6C-2F5FBB426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F2BD9-5840-407E-A72A-B8055CEB5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8315-DBF2-4E54-999C-CA7C775B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3326-ECEE-4D7F-B533-C5CF850A15A9}" type="datetimeFigureOut">
              <a:rPr lang="en-ID" smtClean="0"/>
              <a:t>12/06/2020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143D-7A62-43AF-81C2-D1C3228A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2C81-058B-470D-A212-AEC15B69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595B-9E0E-4AD1-9379-94EE2ADEB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113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5112-AB13-4191-8DF1-75A0B220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D30B-EFA4-44EE-A2B7-BCA9CB70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BE82B-11A0-412B-B50D-D96554E0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3326-ECEE-4D7F-B533-C5CF850A15A9}" type="datetimeFigureOut">
              <a:rPr lang="en-ID" smtClean="0"/>
              <a:t>12/06/2020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594B-4D45-408A-B5C3-1C7836D4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2271-156F-4B2B-AA03-13691A7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595B-9E0E-4AD1-9379-94EE2ADEB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655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8F41-78BA-4374-AF19-F4EA0F83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A996F-660F-42E1-8D4F-2D4EEC6FC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E2B3-A00B-472D-A7BF-8343D29C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3326-ECEE-4D7F-B533-C5CF850A15A9}" type="datetimeFigureOut">
              <a:rPr lang="en-ID" smtClean="0"/>
              <a:t>12/06/2020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CC517-1B25-47A3-8C68-19CDD966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ACA2-901F-42F4-A100-CB40E6F4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595B-9E0E-4AD1-9379-94EE2ADEB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317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C730-513A-4A22-BCAF-C2B257ED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87CC-9018-41F9-ACE5-9379BFE59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3CD2E-B40D-4D04-86C8-5FB2AE65A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45EAD-1EAC-4F7D-89C0-C64670AB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3326-ECEE-4D7F-B533-C5CF850A15A9}" type="datetimeFigureOut">
              <a:rPr lang="en-ID" smtClean="0"/>
              <a:t>12/06/2020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9ED7-B725-43C5-A5FF-E122162C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E82D3-058F-40AA-87F2-4BC6C848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595B-9E0E-4AD1-9379-94EE2ADEB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58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E976-DB57-4600-9C22-EB848089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555CE-CBD2-4EBA-93C6-AEC77D37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2CD83-EEFC-4A44-94B2-ECD1ED816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29F85-9A36-4E54-9AF4-FAA8A23CA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A9580-FCA7-4D35-B5BB-35826B7C8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6C5FD-5A86-463D-AC87-2A4B6C43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3326-ECEE-4D7F-B533-C5CF850A15A9}" type="datetimeFigureOut">
              <a:rPr lang="en-ID" smtClean="0"/>
              <a:t>12/06/2020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65031-C34E-4FAB-B267-C77946A2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35E17-607B-4586-8C3E-69EFBC51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595B-9E0E-4AD1-9379-94EE2ADEB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7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A64E-1AC6-462D-98FD-D165FC4F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A03DA-4CC1-4508-A144-54F0D221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3326-ECEE-4D7F-B533-C5CF850A15A9}" type="datetimeFigureOut">
              <a:rPr lang="en-ID" smtClean="0"/>
              <a:t>12/06/2020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D3891-AB88-465F-8E2F-1F50F393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54A67-5AD0-4919-9F2D-F3FF82EF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595B-9E0E-4AD1-9379-94EE2ADEB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804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D9CC5-A882-4F70-8F4B-71166451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3326-ECEE-4D7F-B533-C5CF850A15A9}" type="datetimeFigureOut">
              <a:rPr lang="en-ID" smtClean="0"/>
              <a:t>12/06/2020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301EC-C508-4D92-A10F-DD28E46C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0F3B-C100-45E2-8DB2-0EE5F2E7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595B-9E0E-4AD1-9379-94EE2ADEB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92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7E11-412A-4D30-9C85-58B020DA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0F0C-5502-4090-82D4-2F3887E7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6C4E2-B91F-4039-8FEA-4B0F05B4A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7777C-D91A-4CC7-BD5C-EDEE7417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3326-ECEE-4D7F-B533-C5CF850A15A9}" type="datetimeFigureOut">
              <a:rPr lang="en-ID" smtClean="0"/>
              <a:t>12/06/2020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797C6-2DC3-4046-ACD0-3BC9609C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D7C42-9CE9-4EEC-A7C4-A1F9C895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595B-9E0E-4AD1-9379-94EE2ADEB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521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94FF-14C8-4391-8FB8-F03BA285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CCF94-3F35-4FA6-AFE1-A982148C0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B22B0-0E06-464A-9065-FD15E85D1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DED99-FB90-4468-BE44-2ED4D42B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3326-ECEE-4D7F-B533-C5CF850A15A9}" type="datetimeFigureOut">
              <a:rPr lang="en-ID" smtClean="0"/>
              <a:t>12/06/2020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E3F1C-D9C7-4CD6-AFF5-201ED533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5AED0-E9CA-4F1E-BA93-22E7E8D6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595B-9E0E-4AD1-9379-94EE2ADEB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487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5B714-0B9D-48EF-B721-15246F2B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A257-2AD9-40A1-A767-8089C995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7CEA-90B6-4207-8CAF-4DB698B79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3326-ECEE-4D7F-B533-C5CF850A15A9}" type="datetimeFigureOut">
              <a:rPr lang="en-ID" smtClean="0"/>
              <a:t>12/06/2020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9FC5A-7684-44DC-BA33-B9F44B121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7E476-F3D5-4BD3-9C23-A0616CDEB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595B-9E0E-4AD1-9379-94EE2ADEB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30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UB_8zzQrW0-6K35Wu-CLYD0j0HiEGuKJ/view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6.0715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access.thecvf.com/content_ICCV_2017/papers/Dai_Deformable_Convolutional_Networks_ICCV_2017_paper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penaccess.thecvf.com/content_CVPR_2019/papers/Wang_Region_Proposal_by_Guided_Anchoring_CVPR_2019_paper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07155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-mmlab/mmdetecti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mdpi.com/2078-2489/11/2/12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8F4F-84D7-480A-8AE1-7F5B3583C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Square721 BT" pitchFamily="34" charset="0"/>
              </a:rPr>
              <a:t>MMDetection</a:t>
            </a:r>
            <a:r>
              <a:rPr lang="en-US" sz="5400" dirty="0">
                <a:latin typeface="Square721 BT" pitchFamily="34" charset="0"/>
              </a:rPr>
              <a:t> Framework</a:t>
            </a:r>
            <a:endParaRPr lang="en-ID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1B40F-EC12-4E49-B922-45142B9C7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>
                    <a:tint val="75000"/>
                  </a:prstClr>
                </a:solidFill>
              </a:rPr>
              <a:t>By: </a:t>
            </a:r>
            <a:r>
              <a:rPr lang="en-US" sz="3200" dirty="0" err="1">
                <a:solidFill>
                  <a:prstClr val="black">
                    <a:tint val="75000"/>
                  </a:prstClr>
                </a:solidFill>
              </a:rPr>
              <a:t>Fityanul</a:t>
            </a:r>
            <a:r>
              <a:rPr lang="en-US" sz="3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tint val="75000"/>
                  </a:prstClr>
                </a:solidFill>
              </a:rPr>
              <a:t>Akhyar</a:t>
            </a:r>
            <a:endParaRPr lang="en-US" sz="3200" dirty="0">
              <a:solidFill>
                <a:prstClr val="black">
                  <a:tint val="75000"/>
                </a:prstClr>
              </a:solidFill>
            </a:endParaRPr>
          </a:p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>
                    <a:tint val="75000"/>
                  </a:prstClr>
                </a:solidFill>
              </a:rPr>
              <a:t>Teacher: Professor. </a:t>
            </a:r>
            <a:r>
              <a:rPr lang="en-US" sz="3200" dirty="0" err="1">
                <a:solidFill>
                  <a:prstClr val="black">
                    <a:tint val="75000"/>
                  </a:prstClr>
                </a:solidFill>
              </a:rPr>
              <a:t>Chih</a:t>
            </a:r>
            <a:r>
              <a:rPr lang="en-US" sz="3200" dirty="0">
                <a:solidFill>
                  <a:prstClr val="black">
                    <a:tint val="75000"/>
                  </a:prstClr>
                </a:solidFill>
              </a:rPr>
              <a:t>-Yang Lin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966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430D8-4DBB-4269-846B-418FE28A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60363" indent="0">
              <a:buNone/>
            </a:pPr>
            <a:r>
              <a:rPr lang="en-ID" sz="1800" dirty="0">
                <a:hlinkClick r:id="rId2"/>
              </a:rPr>
              <a:t>https://drive.google.com/file/d/1UB_8zzQrW0-6K35Wu-CLYD0j0HiEGuKJ/view?usp=sharing</a:t>
            </a:r>
            <a:r>
              <a:rPr lang="en-ID" sz="18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11ED5-481E-446A-8F14-FF3B271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download dataset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812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014DEEB-3EBF-41BA-9BFD-9D7000918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7"/>
          <a:stretch/>
        </p:blipFill>
        <p:spPr>
          <a:xfrm>
            <a:off x="838200" y="1690688"/>
            <a:ext cx="10317144" cy="3952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911ED5-481E-446A-8F14-FF3B271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021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1ED5-481E-446A-8F14-FF3B271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5DFD4E-7C90-4279-90D2-B43E355A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9935943" cy="426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9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1ED5-481E-446A-8F14-FF3B271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993F71-85BB-452C-A9F8-6B8624540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8881"/>
            <a:ext cx="8204200" cy="49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2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1ED5-481E-446A-8F14-FF3B271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improve…</a:t>
            </a:r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407AD3-71CB-46E6-8A72-0C547FF87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550651"/>
              </p:ext>
            </p:extLst>
          </p:nvPr>
        </p:nvGraphicFramePr>
        <p:xfrm>
          <a:off x="1550750" y="1794263"/>
          <a:ext cx="9090503" cy="183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6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Models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Improvement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REC-1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REC-2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REC-3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REC-4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AP-1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AP-2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AP-3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AP-4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mAP</a:t>
                      </a:r>
                    </a:p>
                  </a:txBody>
                  <a:tcPr marL="90292" marR="90292" marT="45147" marB="45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8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Cascade R-CNN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ResNeXt-101 (32x4d)-FPN</a:t>
                      </a:r>
                      <a:endParaRPr lang="en-US" sz="1400" dirty="0"/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multi scale train</a:t>
                      </a:r>
                      <a:endParaRPr lang="en-ID" sz="1400" dirty="0"/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0.709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0.900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0.854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0.891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0.557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0.852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0.700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0.733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0.711 </a:t>
                      </a:r>
                    </a:p>
                  </a:txBody>
                  <a:tcPr marL="90292" marR="90292" marT="45147" marB="45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multi scale test</a:t>
                      </a:r>
                      <a:endParaRPr lang="en-ID" sz="1400" dirty="0"/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0.814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0.850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0.890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0.953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0.672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0.752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0.751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0.790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0.741 </a:t>
                      </a:r>
                    </a:p>
                  </a:txBody>
                  <a:tcPr marL="90292" marR="90292" marT="45147" marB="45147"/>
                </a:tc>
                <a:extLst>
                  <a:ext uri="{0D108BD9-81ED-4DB2-BD59-A6C34878D82A}">
                    <a16:rowId xmlns:a16="http://schemas.microsoft.com/office/drawing/2014/main" val="2499786925"/>
                  </a:ext>
                </a:extLst>
              </a:tr>
              <a:tr h="3661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deformable conv</a:t>
                      </a:r>
                      <a:endParaRPr lang="en-ID" sz="1400" dirty="0"/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0.849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0.850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0.898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0.906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0.719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0.752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0.800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0.789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0.765 </a:t>
                      </a:r>
                    </a:p>
                  </a:txBody>
                  <a:tcPr marL="90292" marR="90292" marT="45147" marB="45147"/>
                </a:tc>
                <a:extLst>
                  <a:ext uri="{0D108BD9-81ED-4DB2-BD59-A6C34878D82A}">
                    <a16:rowId xmlns:a16="http://schemas.microsoft.com/office/drawing/2014/main" val="482563180"/>
                  </a:ext>
                </a:extLst>
              </a:tr>
              <a:tr h="3661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guide anchoring</a:t>
                      </a:r>
                      <a:endParaRPr lang="en-ID" sz="1400" dirty="0"/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0.872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0.850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0.903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0.953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0.700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0.820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0.820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0.872 </a:t>
                      </a:r>
                    </a:p>
                  </a:txBody>
                  <a:tcPr marL="90292" marR="90292" marT="45147" marB="45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/>
                        <a:t>0.803</a:t>
                      </a:r>
                      <a:r>
                        <a:rPr lang="en-ID" sz="1400" dirty="0"/>
                        <a:t> </a:t>
                      </a:r>
                    </a:p>
                  </a:txBody>
                  <a:tcPr marL="90292" marR="90292" marT="45147" marB="45147"/>
                </a:tc>
                <a:extLst>
                  <a:ext uri="{0D108BD9-81ED-4DB2-BD59-A6C34878D82A}">
                    <a16:rowId xmlns:a16="http://schemas.microsoft.com/office/drawing/2014/main" val="16674511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A74296B-2291-4BFE-8512-0C1D3C502E84}"/>
              </a:ext>
            </a:extLst>
          </p:cNvPr>
          <p:cNvSpPr/>
          <p:nvPr/>
        </p:nvSpPr>
        <p:spPr>
          <a:xfrm>
            <a:off x="9933709" y="3269673"/>
            <a:ext cx="707541" cy="355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421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1ED5-481E-446A-8F14-FF3B271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Multi-scale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EB54C-243F-4CA7-B7C1-5D2DD5B37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000" y="1690688"/>
            <a:ext cx="5400000" cy="3119417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1D64FDA-5218-46A3-9569-58AD037169B0}"/>
              </a:ext>
            </a:extLst>
          </p:cNvPr>
          <p:cNvSpPr txBox="1">
            <a:spLocks/>
          </p:cNvSpPr>
          <p:nvPr/>
        </p:nvSpPr>
        <p:spPr>
          <a:xfrm>
            <a:off x="838200" y="48513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0">
              <a:buFont typeface="Arial" panose="020B0604020202020204" pitchFamily="34" charset="0"/>
              <a:buNone/>
            </a:pPr>
            <a:r>
              <a:rPr lang="en-US" sz="2000" b="1" dirty="0"/>
              <a:t>#Source:</a:t>
            </a:r>
          </a:p>
          <a:p>
            <a:pPr marL="360363" indent="0">
              <a:buNone/>
            </a:pPr>
            <a:r>
              <a:rPr lang="en-US" sz="2000" dirty="0" err="1"/>
              <a:t>MMDetection</a:t>
            </a:r>
            <a:r>
              <a:rPr lang="en-US" sz="2000" dirty="0"/>
              <a:t>: Open </a:t>
            </a:r>
            <a:r>
              <a:rPr lang="en-US" sz="2000" dirty="0" err="1"/>
              <a:t>MMLab</a:t>
            </a:r>
            <a:r>
              <a:rPr lang="en-US" sz="2000" dirty="0"/>
              <a:t> Detection Toolbox and Benchmark.</a:t>
            </a:r>
          </a:p>
          <a:p>
            <a:pPr marL="360363" indent="0">
              <a:buNone/>
            </a:pPr>
            <a:r>
              <a:rPr lang="en-ID" sz="2000" dirty="0">
                <a:hlinkClick r:id="rId3"/>
              </a:rPr>
              <a:t>https://arxiv.org/abs/1906.07155</a:t>
            </a:r>
            <a:endParaRPr lang="en-ID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6171EA-C88F-461A-9D71-AE0E84CF900B}"/>
              </a:ext>
            </a:extLst>
          </p:cNvPr>
          <p:cNvSpPr/>
          <p:nvPr/>
        </p:nvSpPr>
        <p:spPr>
          <a:xfrm>
            <a:off x="6428509" y="2424545"/>
            <a:ext cx="678872" cy="2385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12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22778" y="5301192"/>
            <a:ext cx="8546447" cy="6480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“We add deformable convolution in </a:t>
            </a:r>
            <a:r>
              <a:rPr lang="en-US" sz="1800" dirty="0" err="1"/>
              <a:t>resnet</a:t>
            </a:r>
            <a:r>
              <a:rPr lang="en-US" sz="1800" dirty="0"/>
              <a:t> stage 3 to 5 (DCN S3-S5).”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Deformable Convolution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0E687-D848-4EC9-936D-430D5868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556793"/>
            <a:ext cx="6229350" cy="34575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336198-ADDA-49C1-BB41-511274248DB5}"/>
              </a:ext>
            </a:extLst>
          </p:cNvPr>
          <p:cNvSpPr txBox="1">
            <a:spLocks/>
          </p:cNvSpPr>
          <p:nvPr/>
        </p:nvSpPr>
        <p:spPr>
          <a:xfrm>
            <a:off x="1919537" y="5689600"/>
            <a:ext cx="8546447" cy="98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Source: Deformable Convolutional Networks. </a:t>
            </a:r>
            <a:r>
              <a:rPr lang="en-US" sz="1800" dirty="0" err="1"/>
              <a:t>Jifeng</a:t>
            </a:r>
            <a:r>
              <a:rPr lang="en-US" sz="1800" dirty="0"/>
              <a:t> Dai .et. al. ICCV 2017.</a:t>
            </a:r>
          </a:p>
          <a:p>
            <a:pPr marL="0" indent="0" algn="just">
              <a:buNone/>
            </a:pPr>
            <a:r>
              <a:rPr lang="en-ID" sz="1800" dirty="0">
                <a:hlinkClick r:id="rId3"/>
              </a:rPr>
              <a:t>http://openaccess.thecvf.com/content_ICCV_2017/papers/Dai_Deformable_Convolutional_Networks_ICCV_2017_paper.pdf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242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22777" y="4653136"/>
            <a:ext cx="8546447" cy="7872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“Anchor location target for multi-level features. We assign ground truth objects to different feature levels according to their scales, and deﬁne CR; IR and OR respectively.”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 Anchoring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A47D9-591F-403A-B27F-0EA615E3C0E5}"/>
              </a:ext>
            </a:extLst>
          </p:cNvPr>
          <p:cNvSpPr txBox="1">
            <a:spLocks/>
          </p:cNvSpPr>
          <p:nvPr/>
        </p:nvSpPr>
        <p:spPr>
          <a:xfrm>
            <a:off x="1919537" y="5368589"/>
            <a:ext cx="8546447" cy="1012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Source: Region proposal by guided anchoring. </a:t>
            </a:r>
            <a:r>
              <a:rPr lang="en-US" sz="1800" dirty="0" err="1"/>
              <a:t>Jiaqi</a:t>
            </a:r>
            <a:r>
              <a:rPr lang="en-US" sz="1800" dirty="0"/>
              <a:t> Wang .et. al. CVPR 2019.</a:t>
            </a:r>
          </a:p>
          <a:p>
            <a:pPr marL="0" indent="0" algn="just">
              <a:buNone/>
            </a:pPr>
            <a:r>
              <a:rPr lang="en-ID" sz="1800" dirty="0">
                <a:hlinkClick r:id="rId2"/>
              </a:rPr>
              <a:t>http://openaccess.thecvf.com/content_CVPR_2019/papers/Wang_Region_Proposal_by_Guided_Anchoring_CVPR_2019_paper.pdf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37004-124D-4839-9912-53A15221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54" y="1417639"/>
            <a:ext cx="6718492" cy="28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8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22777" y="1469010"/>
            <a:ext cx="8546447" cy="4557712"/>
          </a:xfrm>
        </p:spPr>
        <p:txBody>
          <a:bodyPr>
            <a:normAutofit/>
          </a:bodyPr>
          <a:lstStyle/>
          <a:p>
            <a:pPr marL="400050" indent="-400050" algn="just">
              <a:buFont typeface="+mj-lt"/>
              <a:buAutoNum type="romanUcPeriod"/>
            </a:pPr>
            <a:r>
              <a:rPr lang="en-US" sz="1800" dirty="0"/>
              <a:t>First way, use standard </a:t>
            </a:r>
            <a:r>
              <a:rPr lang="en-US" sz="1800" dirty="0" err="1"/>
              <a:t>Mmdetection</a:t>
            </a:r>
            <a:endParaRPr lang="en-US" sz="1800" dirty="0"/>
          </a:p>
          <a:p>
            <a:pPr marL="360363" indent="0" algn="just">
              <a:buNone/>
            </a:pPr>
            <a:r>
              <a:rPr lang="en-US" sz="1800" dirty="0"/>
              <a:t>Find the augmentation feature at: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/>
              <a:t>Training augmentation: mmdetection/mmdet/datasets/pipelines/transform.py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/>
              <a:t>Testing augmentation: mmdetection/mmdet/datasets/pipelines/test_aug.py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marL="360363" lvl="1" indent="0" algn="just">
              <a:buNone/>
            </a:pPr>
            <a:r>
              <a:rPr lang="en-US" sz="1800" dirty="0"/>
              <a:t>For example (Random Flip at transform.py):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augmentation…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5768E-AAAF-48DF-96BC-5D59CB8F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11" y="3455414"/>
            <a:ext cx="7200000" cy="25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9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22777" y="1469010"/>
            <a:ext cx="8546447" cy="4557712"/>
          </a:xfrm>
        </p:spPr>
        <p:txBody>
          <a:bodyPr>
            <a:normAutofit/>
          </a:bodyPr>
          <a:lstStyle/>
          <a:p>
            <a:pPr marL="400050" indent="-400050" algn="just">
              <a:buFont typeface="+mj-lt"/>
              <a:buAutoNum type="romanUcPeriod"/>
            </a:pPr>
            <a:r>
              <a:rPr lang="en-US" sz="1800" dirty="0"/>
              <a:t>First way, use standard </a:t>
            </a:r>
            <a:r>
              <a:rPr lang="en-US" sz="1800" dirty="0" err="1"/>
              <a:t>Mmdetection</a:t>
            </a:r>
            <a:endParaRPr lang="en-US" sz="1800" dirty="0"/>
          </a:p>
          <a:p>
            <a:pPr marL="360363" lvl="1" indent="0" algn="just">
              <a:buNone/>
            </a:pPr>
            <a:r>
              <a:rPr lang="en-US" sz="1800" dirty="0"/>
              <a:t>Use Random Flip in config file: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augmentation…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1FA743-4EA4-4DDB-8A1C-35392185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11" y="2166262"/>
            <a:ext cx="7200000" cy="207175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7E1F2F-CCE9-4C4A-8F22-C0CC6E236244}"/>
              </a:ext>
            </a:extLst>
          </p:cNvPr>
          <p:cNvCxnSpPr>
            <a:cxnSpLocks/>
          </p:cNvCxnSpPr>
          <p:nvPr/>
        </p:nvCxnSpPr>
        <p:spPr>
          <a:xfrm flipH="1">
            <a:off x="6357259" y="3193148"/>
            <a:ext cx="6241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E0DDAA-87EA-4ECD-9F37-F212462F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11" y="4330248"/>
            <a:ext cx="3743325" cy="23717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A23F54-5D7D-4407-A869-9783ACE0515E}"/>
              </a:ext>
            </a:extLst>
          </p:cNvPr>
          <p:cNvCxnSpPr>
            <a:cxnSpLocks/>
          </p:cNvCxnSpPr>
          <p:nvPr/>
        </p:nvCxnSpPr>
        <p:spPr>
          <a:xfrm flipH="1">
            <a:off x="4753430" y="5754919"/>
            <a:ext cx="6241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0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1ED5-481E-446A-8F14-FF3B271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087984-986F-44AC-B002-41700B8E1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12" y="1740966"/>
            <a:ext cx="8334375" cy="3009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63C66-A153-42A2-B96D-2A533C1012E7}"/>
              </a:ext>
            </a:extLst>
          </p:cNvPr>
          <p:cNvSpPr txBox="1"/>
          <p:nvPr/>
        </p:nvSpPr>
        <p:spPr>
          <a:xfrm>
            <a:off x="792000" y="5085184"/>
            <a:ext cx="75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Paper: </a:t>
            </a:r>
            <a:r>
              <a:rPr lang="en-ID" sz="1600" dirty="0">
                <a:hlinkClick r:id="rId3"/>
              </a:rPr>
              <a:t>https://arxiv.org/pdf/1906.07155.pdf</a:t>
            </a:r>
            <a:endParaRPr lang="en-ID" sz="1600" dirty="0"/>
          </a:p>
          <a:p>
            <a:pPr algn="just"/>
            <a:r>
              <a:rPr lang="en-US" sz="1600" dirty="0"/>
              <a:t>G</a:t>
            </a:r>
            <a:r>
              <a:rPr lang="en-ID" sz="1600" dirty="0" err="1"/>
              <a:t>ithub</a:t>
            </a:r>
            <a:r>
              <a:rPr lang="en-ID" sz="1600" dirty="0"/>
              <a:t>: </a:t>
            </a:r>
            <a:r>
              <a:rPr lang="en-ID" sz="1600" dirty="0">
                <a:hlinkClick r:id="rId4"/>
              </a:rPr>
              <a:t>https://github.com/open-mmlab/mmdetection</a:t>
            </a:r>
            <a:r>
              <a:rPr lang="en-ID" sz="16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89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22777" y="1469010"/>
            <a:ext cx="8546447" cy="4557712"/>
          </a:xfrm>
        </p:spPr>
        <p:txBody>
          <a:bodyPr>
            <a:normAutofit/>
          </a:bodyPr>
          <a:lstStyle/>
          <a:p>
            <a:pPr marL="400050" indent="-400050" algn="just">
              <a:buFont typeface="+mj-lt"/>
              <a:buAutoNum type="romanUcPeriod" startAt="2"/>
            </a:pPr>
            <a:r>
              <a:rPr lang="en-US" sz="1800" dirty="0"/>
              <a:t>Second way, use </a:t>
            </a:r>
            <a:r>
              <a:rPr lang="en-US" sz="1800" dirty="0" err="1"/>
              <a:t>Albumentation</a:t>
            </a:r>
            <a:endParaRPr lang="en-US" sz="1800" dirty="0"/>
          </a:p>
          <a:p>
            <a:pPr marL="360363" indent="0" algn="just">
              <a:buNone/>
            </a:pPr>
            <a:r>
              <a:rPr lang="en-US" sz="1800" dirty="0"/>
              <a:t>Find the configuration example at: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Testing augmentation: mmdetection/configs/albu_example/mask_rcnn_r50_fpn_1x.py</a:t>
            </a:r>
          </a:p>
          <a:p>
            <a:pPr marL="360363" lvl="1" indent="0" algn="just">
              <a:buNone/>
            </a:pPr>
            <a:r>
              <a:rPr lang="en-US" sz="1800" dirty="0"/>
              <a:t>See detail at the file how to use in config file: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augmentation…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5DAD5-2241-45DF-8581-A10D9A09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55" y="3116145"/>
            <a:ext cx="7200000" cy="29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99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22777" y="1469010"/>
            <a:ext cx="8546447" cy="4557712"/>
          </a:xfrm>
        </p:spPr>
        <p:txBody>
          <a:bodyPr>
            <a:normAutofit/>
          </a:bodyPr>
          <a:lstStyle/>
          <a:p>
            <a:pPr marL="400050" indent="-400050" algn="just">
              <a:buFont typeface="+mj-lt"/>
              <a:buAutoNum type="romanUcPeriod" startAt="2"/>
            </a:pPr>
            <a:r>
              <a:rPr lang="en-US" sz="1800" dirty="0"/>
              <a:t>Second way, use </a:t>
            </a:r>
            <a:r>
              <a:rPr lang="en-US" sz="1800" dirty="0" err="1"/>
              <a:t>Albumentation</a:t>
            </a:r>
            <a:endParaRPr lang="en-US" sz="1800" dirty="0"/>
          </a:p>
          <a:p>
            <a:pPr marL="360363" indent="0" algn="just">
              <a:buNone/>
            </a:pPr>
            <a:r>
              <a:rPr lang="en-US" sz="1800" dirty="0"/>
              <a:t>Study more details about </a:t>
            </a:r>
            <a:r>
              <a:rPr lang="en-US" sz="1800" dirty="0" err="1"/>
              <a:t>Albumentation</a:t>
            </a:r>
            <a:r>
              <a:rPr lang="en-US" sz="1800" dirty="0"/>
              <a:t> from this paper:</a:t>
            </a:r>
          </a:p>
          <a:p>
            <a:pPr marL="360363" indent="0">
              <a:buNone/>
            </a:pPr>
            <a:r>
              <a:rPr lang="fr-FR" sz="1800" dirty="0" err="1"/>
              <a:t>Albumentations</a:t>
            </a:r>
            <a:r>
              <a:rPr lang="fr-FR" sz="1800" dirty="0"/>
              <a:t>: Fast and Flexible Image Augmentations </a:t>
            </a:r>
            <a:r>
              <a:rPr lang="en-ID" sz="1800" dirty="0">
                <a:hlinkClick r:id="rId2"/>
              </a:rPr>
              <a:t>https://www.mdpi.com/2078-2489/11/2/125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augmentation…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32A3A-2047-4AFD-B2B0-50B3B9D25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693" y="2975882"/>
            <a:ext cx="7200000" cy="355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1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5DB5B7B-DD03-480D-9495-5677455D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236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430D8-4DBB-4269-846B-418FE28A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Linux or macOS (Windows is not currently officially supported)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3.6+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PyTorch</a:t>
            </a:r>
            <a:r>
              <a:rPr lang="en-US" dirty="0"/>
              <a:t> 1.3+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CUDA 9.2+ (If you build </a:t>
            </a:r>
            <a:r>
              <a:rPr lang="en-US" dirty="0" err="1"/>
              <a:t>PyTorch</a:t>
            </a:r>
            <a:r>
              <a:rPr lang="en-US" dirty="0"/>
              <a:t> from source, CUDA 9.0 is also compatible)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GCC 4.9+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mmcv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11ED5-481E-446A-8F14-FF3B271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317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430D8-4DBB-4269-846B-418FE28A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60363" indent="0">
              <a:buNone/>
            </a:pPr>
            <a:r>
              <a:rPr lang="en-US" sz="2000" b="1" dirty="0"/>
              <a:t>#</a:t>
            </a:r>
            <a:r>
              <a:rPr lang="en-ID" sz="2000" b="1" dirty="0"/>
              <a:t>Create environment</a:t>
            </a:r>
          </a:p>
          <a:p>
            <a:pPr marL="360363" indent="0">
              <a:buNone/>
            </a:pPr>
            <a:r>
              <a:rPr lang="en-US" sz="2000" dirty="0" err="1"/>
              <a:t>conda</a:t>
            </a:r>
            <a:r>
              <a:rPr lang="en-US" sz="2000" dirty="0"/>
              <a:t> create -n open-</a:t>
            </a:r>
            <a:r>
              <a:rPr lang="en-US" sz="2000" dirty="0" err="1"/>
              <a:t>mmlab</a:t>
            </a:r>
            <a:r>
              <a:rPr lang="en-US" sz="2000" dirty="0"/>
              <a:t> python=3.7 -y</a:t>
            </a:r>
          </a:p>
          <a:p>
            <a:pPr marL="360363" indent="0">
              <a:buNone/>
            </a:pPr>
            <a:r>
              <a:rPr lang="en-US" sz="2000" dirty="0" err="1"/>
              <a:t>conda</a:t>
            </a:r>
            <a:r>
              <a:rPr lang="en-US" sz="2000" dirty="0"/>
              <a:t> activate open-</a:t>
            </a:r>
            <a:r>
              <a:rPr lang="en-US" sz="2000" dirty="0" err="1"/>
              <a:t>mmlab</a:t>
            </a:r>
            <a:endParaRPr lang="en-US" sz="2000" dirty="0"/>
          </a:p>
          <a:p>
            <a:pPr marL="360363" indent="0">
              <a:buNone/>
            </a:pPr>
            <a:endParaRPr lang="en-US" sz="2000" dirty="0"/>
          </a:p>
          <a:p>
            <a:pPr marL="360363" indent="0">
              <a:buNone/>
            </a:pPr>
            <a:r>
              <a:rPr lang="en-US" sz="2000" b="1" dirty="0"/>
              <a:t>#Install </a:t>
            </a:r>
            <a:r>
              <a:rPr lang="en-US" sz="2000" b="1" dirty="0" err="1"/>
              <a:t>pytorch</a:t>
            </a:r>
            <a:endParaRPr lang="en-US" sz="2000" b="1" dirty="0"/>
          </a:p>
          <a:p>
            <a:pPr marL="360363" indent="0">
              <a:buNone/>
            </a:pPr>
            <a:r>
              <a:rPr lang="en-ID" sz="2000" dirty="0" err="1"/>
              <a:t>conda</a:t>
            </a:r>
            <a:r>
              <a:rPr lang="en-ID" sz="2000" dirty="0"/>
              <a:t> install </a:t>
            </a:r>
            <a:r>
              <a:rPr lang="en-ID" sz="2000" dirty="0" err="1"/>
              <a:t>pytorch</a:t>
            </a:r>
            <a:r>
              <a:rPr lang="en-ID" sz="2000" dirty="0"/>
              <a:t> </a:t>
            </a:r>
            <a:r>
              <a:rPr lang="en-ID" sz="2000" dirty="0" err="1"/>
              <a:t>torchvision</a:t>
            </a:r>
            <a:r>
              <a:rPr lang="en-ID" sz="2000" dirty="0"/>
              <a:t> </a:t>
            </a:r>
            <a:r>
              <a:rPr lang="en-ID" sz="2000" dirty="0" err="1"/>
              <a:t>cudatoolkit</a:t>
            </a:r>
            <a:r>
              <a:rPr lang="en-ID" sz="2000" dirty="0"/>
              <a:t>=10.2 -c </a:t>
            </a:r>
            <a:r>
              <a:rPr lang="en-ID" sz="2000" dirty="0" err="1"/>
              <a:t>pytorch</a:t>
            </a:r>
            <a:endParaRPr lang="en-ID" sz="2000" dirty="0"/>
          </a:p>
          <a:p>
            <a:pPr marL="360363" indent="0">
              <a:buNone/>
            </a:pPr>
            <a:endParaRPr lang="en-US" sz="2000" dirty="0"/>
          </a:p>
          <a:p>
            <a:pPr marL="360363" indent="0">
              <a:buNone/>
            </a:pPr>
            <a:r>
              <a:rPr lang="en-US" sz="2000" b="1" dirty="0"/>
              <a:t>#Clone the </a:t>
            </a:r>
            <a:r>
              <a:rPr lang="en-US" sz="2000" b="1" dirty="0" err="1"/>
              <a:t>mmdetection</a:t>
            </a:r>
            <a:r>
              <a:rPr lang="en-US" sz="2000" b="1" dirty="0"/>
              <a:t> repository</a:t>
            </a:r>
          </a:p>
          <a:p>
            <a:pPr marL="360363" indent="0">
              <a:buNone/>
            </a:pPr>
            <a:r>
              <a:rPr lang="en-ID" sz="2000" dirty="0"/>
              <a:t>git clone https://github.com/open-mmlab/mmdetection.git</a:t>
            </a:r>
          </a:p>
          <a:p>
            <a:pPr marL="360363" indent="0">
              <a:buNone/>
            </a:pPr>
            <a:r>
              <a:rPr lang="en-ID" sz="2000" dirty="0"/>
              <a:t>cd </a:t>
            </a:r>
            <a:r>
              <a:rPr lang="en-ID" sz="2000" dirty="0" err="1"/>
              <a:t>mmdetection</a:t>
            </a:r>
            <a:endParaRPr lang="en-ID" sz="2000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11ED5-481E-446A-8F14-FF3B271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529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430D8-4DBB-4269-846B-418FE28A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60363" indent="0">
              <a:buNone/>
            </a:pPr>
            <a:r>
              <a:rPr lang="en-US" sz="2000" b="1" dirty="0"/>
              <a:t>#Install build requirements and then install </a:t>
            </a:r>
            <a:r>
              <a:rPr lang="en-US" sz="2000" b="1" dirty="0" err="1"/>
              <a:t>mmdetection</a:t>
            </a:r>
            <a:endParaRPr lang="en-US" sz="2000" b="1" dirty="0"/>
          </a:p>
          <a:p>
            <a:pPr marL="360363" indent="0">
              <a:buNone/>
            </a:pPr>
            <a:r>
              <a:rPr lang="en-US" sz="2000" dirty="0"/>
              <a:t>pip install -r requirements/build.txt</a:t>
            </a:r>
          </a:p>
          <a:p>
            <a:pPr marL="360363" indent="0">
              <a:buNone/>
            </a:pPr>
            <a:r>
              <a:rPr lang="en-US" sz="2000" dirty="0"/>
              <a:t>pip install "</a:t>
            </a:r>
            <a:r>
              <a:rPr lang="en-US" sz="2000" dirty="0" err="1"/>
              <a:t>git+https</a:t>
            </a:r>
            <a:r>
              <a:rPr lang="en-US" sz="2000" dirty="0"/>
              <a:t>://github.com/</a:t>
            </a:r>
            <a:r>
              <a:rPr lang="en-US" sz="2000" dirty="0" err="1"/>
              <a:t>cocodataset</a:t>
            </a:r>
            <a:r>
              <a:rPr lang="en-US" sz="2000" dirty="0"/>
              <a:t>/</a:t>
            </a:r>
            <a:r>
              <a:rPr lang="en-US" sz="2000" dirty="0" err="1"/>
              <a:t>cocoapi.git#subdirectory</a:t>
            </a:r>
            <a:r>
              <a:rPr lang="en-US" sz="2000" dirty="0"/>
              <a:t>=</a:t>
            </a:r>
            <a:r>
              <a:rPr lang="en-US" sz="2000" dirty="0" err="1"/>
              <a:t>PythonAPI</a:t>
            </a:r>
            <a:r>
              <a:rPr lang="en-US" sz="2000" dirty="0"/>
              <a:t>"</a:t>
            </a:r>
          </a:p>
          <a:p>
            <a:pPr marL="360363" indent="0">
              <a:buNone/>
            </a:pPr>
            <a:r>
              <a:rPr lang="en-US" sz="2000" dirty="0"/>
              <a:t>pip install -v -e .  # or "python setup.py develop"</a:t>
            </a:r>
            <a:endParaRPr lang="en-ID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11ED5-481E-446A-8F14-FF3B271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896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430D8-4DBB-4269-846B-418FE28A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60363" indent="0">
              <a:buNone/>
            </a:pPr>
            <a:r>
              <a:rPr lang="en-US" sz="2000" b="1" dirty="0"/>
              <a:t>#Train model</a:t>
            </a:r>
          </a:p>
          <a:p>
            <a:pPr marL="360363" indent="0">
              <a:buNone/>
            </a:pPr>
            <a:r>
              <a:rPr lang="en-US" sz="2000" dirty="0"/>
              <a:t>python tools/train.py ${CONFIG_FILE} [optional arguments]</a:t>
            </a:r>
          </a:p>
          <a:p>
            <a:pPr marL="360363" indent="0">
              <a:buNone/>
            </a:pPr>
            <a:r>
              <a:rPr lang="en-US" sz="2000" dirty="0"/>
              <a:t>Example:</a:t>
            </a:r>
          </a:p>
          <a:p>
            <a:pPr marL="360363" indent="0">
              <a:buNone/>
            </a:pPr>
            <a:r>
              <a:rPr lang="en-ID" sz="2000" dirty="0"/>
              <a:t>python tools/train.py configs/faster_rcnn_r50_fpn_1x.py –validate</a:t>
            </a:r>
          </a:p>
          <a:p>
            <a:pPr marL="360363" indent="0">
              <a:buNone/>
            </a:pPr>
            <a:endParaRPr lang="en-US" sz="2000" dirty="0"/>
          </a:p>
          <a:p>
            <a:pPr marL="360363" indent="0">
              <a:buNone/>
            </a:pPr>
            <a:r>
              <a:rPr lang="en-US" sz="2000" b="1" dirty="0"/>
              <a:t>#Test model</a:t>
            </a:r>
          </a:p>
          <a:p>
            <a:pPr marL="360363" indent="0">
              <a:buNone/>
            </a:pPr>
            <a:r>
              <a:rPr lang="en-ID" sz="1800" dirty="0"/>
              <a:t>python tools/test.py ${CONFIG_FILE} ${CHECKPOINT_FILE} [--out ${RESULT_FILE}] [--eval ${EVAL_METRICS}]</a:t>
            </a:r>
          </a:p>
          <a:p>
            <a:pPr marL="360363" indent="0">
              <a:buNone/>
            </a:pPr>
            <a:r>
              <a:rPr lang="en-US" sz="1800" dirty="0"/>
              <a:t>Example:</a:t>
            </a:r>
          </a:p>
          <a:p>
            <a:pPr marL="360363" indent="0">
              <a:buNone/>
            </a:pPr>
            <a:r>
              <a:rPr lang="en-ID" sz="1800" dirty="0"/>
              <a:t>python tools/test.py configs/faster_rcnn_r50_fpn_1x.py </a:t>
            </a:r>
            <a:r>
              <a:rPr lang="en-ID" sz="1800" dirty="0" err="1"/>
              <a:t>work_dirs</a:t>
            </a:r>
            <a:r>
              <a:rPr lang="en-ID" sz="1800" dirty="0"/>
              <a:t>/ faster_rcnn_r50_fpn_1/epoch_17.pth --eval </a:t>
            </a:r>
            <a:r>
              <a:rPr lang="en-ID" sz="1800" dirty="0" err="1"/>
              <a:t>mAP</a:t>
            </a:r>
            <a:endParaRPr lang="en-ID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11ED5-481E-446A-8F14-FF3B271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810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430D8-4DBB-4269-846B-418FE28A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484"/>
            <a:ext cx="10515600" cy="4351338"/>
          </a:xfrm>
        </p:spPr>
        <p:txBody>
          <a:bodyPr>
            <a:normAutofit/>
          </a:bodyPr>
          <a:lstStyle/>
          <a:p>
            <a:pPr marL="360363" indent="0">
              <a:buNone/>
            </a:pPr>
            <a:r>
              <a:rPr lang="en-US" sz="2000" b="1" dirty="0"/>
              <a:t>#Choose the config file</a:t>
            </a:r>
          </a:p>
          <a:p>
            <a:pPr marL="360363" indent="0">
              <a:buNone/>
            </a:pPr>
            <a:r>
              <a:rPr lang="en-US" sz="2000" dirty="0"/>
              <a:t>Example:</a:t>
            </a:r>
          </a:p>
          <a:p>
            <a:pPr marL="360363" indent="0">
              <a:buNone/>
            </a:pPr>
            <a:r>
              <a:rPr lang="en-ID" sz="2000" dirty="0"/>
              <a:t>configs/faster_rcnn/faster_rcnn_r50_fpn_1x_coco.py</a:t>
            </a:r>
          </a:p>
          <a:p>
            <a:pPr marL="360363" indent="0">
              <a:buNone/>
            </a:pPr>
            <a:endParaRPr lang="en-US" sz="2000" dirty="0"/>
          </a:p>
          <a:p>
            <a:pPr marL="360363" indent="0">
              <a:buNone/>
            </a:pPr>
            <a:r>
              <a:rPr lang="en-US" sz="2000" b="1" dirty="0"/>
              <a:t>#Use custom dataset at the config file</a:t>
            </a:r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11ED5-481E-446A-8F14-FF3B271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config file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05EDE-3B6D-494F-B582-F7B72436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65" y="3761505"/>
            <a:ext cx="8460000" cy="90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1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430D8-4DBB-4269-846B-418FE28A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933"/>
            <a:ext cx="10515600" cy="4750391"/>
          </a:xfrm>
        </p:spPr>
        <p:txBody>
          <a:bodyPr>
            <a:normAutofit/>
          </a:bodyPr>
          <a:lstStyle/>
          <a:p>
            <a:pPr marL="360363" indent="0">
              <a:buNone/>
            </a:pPr>
            <a:r>
              <a:rPr lang="en-US" sz="2000" b="1" dirty="0"/>
              <a:t>#Change directory location</a:t>
            </a:r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r>
              <a:rPr lang="en-US" sz="2000" b="1" dirty="0"/>
              <a:t>#Use </a:t>
            </a:r>
            <a:r>
              <a:rPr lang="en-US" sz="2000" b="1" dirty="0" err="1"/>
              <a:t>mAP</a:t>
            </a:r>
            <a:r>
              <a:rPr lang="en-US" sz="2000" b="1" dirty="0"/>
              <a:t> for evaluation metric</a:t>
            </a:r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  <a:p>
            <a:pPr marL="360363" indent="0">
              <a:buNone/>
            </a:pP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11ED5-481E-446A-8F14-FF3B271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config file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A8175-B102-4E90-B8FD-8580DC91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02" y="1968207"/>
            <a:ext cx="4498674" cy="319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AFA2A5-66AF-4ABD-B72A-D5DA6A5B9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002" y="6027874"/>
            <a:ext cx="4500000" cy="27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2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1ED5-481E-446A-8F14-FF3B271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</a:t>
            </a:r>
            <a:r>
              <a:rPr lang="en-US" dirty="0"/>
              <a:t> target</a:t>
            </a:r>
            <a:endParaRPr lang="en-I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0904D0-C00C-42CD-9301-F506894B3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96414"/>
              </p:ext>
            </p:extLst>
          </p:nvPr>
        </p:nvGraphicFramePr>
        <p:xfrm>
          <a:off x="387927" y="1825623"/>
          <a:ext cx="11416146" cy="2358450"/>
        </p:xfrm>
        <a:graphic>
          <a:graphicData uri="http://schemas.openxmlformats.org/drawingml/2006/table">
            <a:tbl>
              <a:tblPr firstRow="1" bandRow="1"/>
              <a:tblGrid>
                <a:gridCol w="1645123">
                  <a:extLst>
                    <a:ext uri="{9D8B030D-6E8A-4147-A177-3AD203B41FA5}">
                      <a16:colId xmlns:a16="http://schemas.microsoft.com/office/drawing/2014/main" val="1196116885"/>
                    </a:ext>
                  </a:extLst>
                </a:gridCol>
                <a:gridCol w="2580938">
                  <a:extLst>
                    <a:ext uri="{9D8B030D-6E8A-4147-A177-3AD203B41FA5}">
                      <a16:colId xmlns:a16="http://schemas.microsoft.com/office/drawing/2014/main" val="4284673309"/>
                    </a:ext>
                  </a:extLst>
                </a:gridCol>
                <a:gridCol w="798826">
                  <a:extLst>
                    <a:ext uri="{9D8B030D-6E8A-4147-A177-3AD203B41FA5}">
                      <a16:colId xmlns:a16="http://schemas.microsoft.com/office/drawing/2014/main" val="1696780862"/>
                    </a:ext>
                  </a:extLst>
                </a:gridCol>
                <a:gridCol w="798826">
                  <a:extLst>
                    <a:ext uri="{9D8B030D-6E8A-4147-A177-3AD203B41FA5}">
                      <a16:colId xmlns:a16="http://schemas.microsoft.com/office/drawing/2014/main" val="2273650984"/>
                    </a:ext>
                  </a:extLst>
                </a:gridCol>
                <a:gridCol w="798826">
                  <a:extLst>
                    <a:ext uri="{9D8B030D-6E8A-4147-A177-3AD203B41FA5}">
                      <a16:colId xmlns:a16="http://schemas.microsoft.com/office/drawing/2014/main" val="1498322089"/>
                    </a:ext>
                  </a:extLst>
                </a:gridCol>
                <a:gridCol w="798826">
                  <a:extLst>
                    <a:ext uri="{9D8B030D-6E8A-4147-A177-3AD203B41FA5}">
                      <a16:colId xmlns:a16="http://schemas.microsoft.com/office/drawing/2014/main" val="2447008381"/>
                    </a:ext>
                  </a:extLst>
                </a:gridCol>
                <a:gridCol w="778470">
                  <a:extLst>
                    <a:ext uri="{9D8B030D-6E8A-4147-A177-3AD203B41FA5}">
                      <a16:colId xmlns:a16="http://schemas.microsoft.com/office/drawing/2014/main" val="3059005178"/>
                    </a:ext>
                  </a:extLst>
                </a:gridCol>
                <a:gridCol w="827591">
                  <a:extLst>
                    <a:ext uri="{9D8B030D-6E8A-4147-A177-3AD203B41FA5}">
                      <a16:colId xmlns:a16="http://schemas.microsoft.com/office/drawing/2014/main" val="2862056570"/>
                    </a:ext>
                  </a:extLst>
                </a:gridCol>
                <a:gridCol w="827591">
                  <a:extLst>
                    <a:ext uri="{9D8B030D-6E8A-4147-A177-3AD203B41FA5}">
                      <a16:colId xmlns:a16="http://schemas.microsoft.com/office/drawing/2014/main" val="1118041401"/>
                    </a:ext>
                  </a:extLst>
                </a:gridCol>
                <a:gridCol w="778470">
                  <a:extLst>
                    <a:ext uri="{9D8B030D-6E8A-4147-A177-3AD203B41FA5}">
                      <a16:colId xmlns:a16="http://schemas.microsoft.com/office/drawing/2014/main" val="2006199693"/>
                    </a:ext>
                  </a:extLst>
                </a:gridCol>
                <a:gridCol w="782659">
                  <a:extLst>
                    <a:ext uri="{9D8B030D-6E8A-4147-A177-3AD203B41FA5}">
                      <a16:colId xmlns:a16="http://schemas.microsoft.com/office/drawing/2014/main" val="514070467"/>
                    </a:ext>
                  </a:extLst>
                </a:gridCol>
              </a:tblGrid>
              <a:tr h="4716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Models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Backbone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REC-1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REC-2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REC-3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REC-4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AP-1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AP-2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AP-3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AP-4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mAP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20342"/>
                  </a:ext>
                </a:extLst>
              </a:tr>
              <a:tr h="471690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/>
                      <a:r>
                        <a:rPr lang="en-US" sz="1400" dirty="0"/>
                        <a:t>Faster R-CNN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ResNet-50-FPN</a:t>
                      </a:r>
                      <a:endParaRPr lang="en-US" sz="1400" dirty="0"/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0.756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0.850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0.879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0.891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0.531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0.746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0.636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0.700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0.653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93488"/>
                  </a:ext>
                </a:extLst>
              </a:tr>
              <a:tr h="471690">
                <a:tc vMerge="1"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ResNet-101-FPN</a:t>
                      </a:r>
                      <a:endParaRPr lang="en-US" sz="1400" dirty="0"/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0.709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0.850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0.881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0.875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0.529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0.787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0.682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0.719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0.679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833082"/>
                  </a:ext>
                </a:extLst>
              </a:tr>
              <a:tr h="471690">
                <a:tc vMerge="1"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ResNeXt-101 (32x4d)-FPN</a:t>
                      </a:r>
                      <a:endParaRPr lang="en-US" sz="1400" dirty="0"/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0.744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0.800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0.883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0.922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0.546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0.753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0.691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0.715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0.676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093868"/>
                  </a:ext>
                </a:extLst>
              </a:tr>
              <a:tr h="471690">
                <a:tc vMerge="1"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ResNeXt-101 (64x4d)-FPN</a:t>
                      </a:r>
                      <a:endParaRPr lang="en-US" sz="1400" dirty="0"/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0.756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0.850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0.865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0.844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0.591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0.762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0.670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 dirty="0"/>
                        <a:t>0.669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0.673 </a:t>
                      </a:r>
                    </a:p>
                  </a:txBody>
                  <a:tcPr marL="90292" marR="90292" marT="45147" marB="4514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9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36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856</Words>
  <Application>Microsoft Office PowerPoint</Application>
  <PresentationFormat>Widescreen</PresentationFormat>
  <Paragraphs>208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Square721 BT</vt:lpstr>
      <vt:lpstr>Wingdings</vt:lpstr>
      <vt:lpstr>Office Theme</vt:lpstr>
      <vt:lpstr>MMDetection Framework</vt:lpstr>
      <vt:lpstr>Source</vt:lpstr>
      <vt:lpstr>How to install</vt:lpstr>
      <vt:lpstr>How to install</vt:lpstr>
      <vt:lpstr>How to install</vt:lpstr>
      <vt:lpstr>How to use</vt:lpstr>
      <vt:lpstr>Custom config file</vt:lpstr>
      <vt:lpstr>Custom config file</vt:lpstr>
      <vt:lpstr>mAP target</vt:lpstr>
      <vt:lpstr>Where to download dataset</vt:lpstr>
      <vt:lpstr>Facilities</vt:lpstr>
      <vt:lpstr>Facilities</vt:lpstr>
      <vt:lpstr>Examples</vt:lpstr>
      <vt:lpstr>How to improve…</vt:lpstr>
      <vt:lpstr>Multi-scale</vt:lpstr>
      <vt:lpstr>Deformable Convolution</vt:lpstr>
      <vt:lpstr>Guide Anchoring</vt:lpstr>
      <vt:lpstr>How to use augmentation…</vt:lpstr>
      <vt:lpstr>How to use augmentation…</vt:lpstr>
      <vt:lpstr>How to use augmentation…</vt:lpstr>
      <vt:lpstr>How to use augmentation…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MMDetection Framework</dc:title>
  <dc:creator>fityanul@gmail.com</dc:creator>
  <cp:lastModifiedBy>fityanul@gmail.com</cp:lastModifiedBy>
  <cp:revision>27</cp:revision>
  <dcterms:created xsi:type="dcterms:W3CDTF">2020-05-14T02:46:24Z</dcterms:created>
  <dcterms:modified xsi:type="dcterms:W3CDTF">2020-06-12T02:45:42Z</dcterms:modified>
</cp:coreProperties>
</file>