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68" r:id="rId21"/>
    <p:sldId id="276" r:id="rId22"/>
    <p:sldId id="280" r:id="rId23"/>
    <p:sldId id="277" r:id="rId24"/>
    <p:sldId id="278" r:id="rId25"/>
    <p:sldId id="279" r:id="rId26"/>
    <p:sldId id="281" r:id="rId27"/>
    <p:sldId id="283" r:id="rId28"/>
    <p:sldId id="284" r:id="rId29"/>
    <p:sldId id="282" r:id="rId30"/>
    <p:sldId id="286" r:id="rId31"/>
    <p:sldId id="28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ik Joshi" initials="KJ" lastIdx="2" clrIdx="0">
    <p:extLst>
      <p:ext uri="{19B8F6BF-5375-455C-9EA6-DF929625EA0E}">
        <p15:presenceInfo xmlns:p15="http://schemas.microsoft.com/office/powerpoint/2012/main" userId="1a1172db6aa26d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1T14:15:21.945" idx="1">
    <p:pos x="10" y="10"/>
    <p:text>Config file = cascade rcnn101x64...</p:text>
    <p:extLst>
      <p:ext uri="{C676402C-5697-4E1C-873F-D02D1690AC5C}">
        <p15:threadingInfo xmlns:p15="http://schemas.microsoft.com/office/powerpoint/2012/main" timeZoneBias="-330"/>
      </p:ext>
    </p:extLst>
  </p:cm>
  <p:cm authorId="1" dt="2020-06-11T14:16:25.699" idx="2">
    <p:pos x="10" y="106"/>
    <p:text>epoch file = cascade mask rcnn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AB7D-43F7-4A4C-AD2B-50D1B7FB9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23ACD-6194-4882-8591-9C2CBFC77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BA52-0FF2-4E2A-BDFA-14DE5EF8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F9CB-E333-46B1-B5A5-1632FD56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F9D4-EEFE-4C68-8C77-921E37A5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2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1981-81F1-4F29-A3F6-2ED527C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E4A3C-84DF-4316-B785-8FE433A5F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4C4-3C10-4CD6-A678-3B32D3AF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9D97-0A6A-466F-8BAA-F7323C6E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3640-426D-4529-8037-F6FED8E2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63BFF-D10B-4E89-AE3A-CB0AD5486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298FB-4C10-4D25-B688-0FDD7D1D4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C83E-EF8D-441E-9A64-6BEB645A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BC3E-30F4-49A3-84E7-37D5B86A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909E-F58A-40C0-8EB2-847288DB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C1F-BD13-4060-A942-C600CA43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7884-6088-40F0-8DEA-F7C34178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1474-7755-4F52-81B4-71BBCAFE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A283-62D5-4D73-9F18-87CC4C16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B98A-0EC5-4668-9FFD-A86292FA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2250-9A39-42DF-9930-7A90CC1B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BD0B4-DF1D-4AE4-88F8-47F817DB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B4EE-142E-4A21-B389-4F2D14B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F350-8152-4193-BA5C-A2FA74F0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04A6-2822-4DAF-8708-11F68488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40CE-2F06-4E95-B276-0F6CE07B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D1CC-B660-4AB3-9546-FE91CDF74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CA99-1663-423C-BB4B-3294310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FDA2D-45DC-4DEB-873D-C1D68F99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2B2F-B230-4233-9AE5-B944CEBE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1A580-619E-4302-8D13-44A8D52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1A70-ABEA-4723-8033-80BF7CC2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22E5F-6D76-460E-B0FD-3D11C7FD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396BE-3E54-4989-8882-8EE83CAB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9A4BF-4C80-4586-A656-1CC1E65B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81BCF-74AF-4A7E-8D77-78AEEEB69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8D5AF-AAF4-4E85-A0FF-C8B49129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10EFD-013B-4C43-B940-716EA4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3EF51-EC86-4C51-85C1-A70E4B14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06D2-55B0-4110-83D7-DCEBD50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D3CA3-EEBF-48BB-B2B0-FB48784A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E3777-7FBA-453D-90C7-09574E3D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4449C-765C-493B-B304-72CEF4B1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D5B6B-C0E9-4F4A-96B2-7FEC967B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D35DA-7179-4383-9B5E-C1393142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48BCC-7EF7-4C50-988A-0EBFCC67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B3A7-213F-40A4-94B6-C3FF2B3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715E-28F3-440A-A5FF-4181C62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4C786-38AD-4161-82F9-35C624AC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AA53E-6E8F-455A-B2FB-417C5332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3A61F-D5DD-4DE6-8FE8-49D8157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E29A-8011-4A28-B29C-71A37BE7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8276-3C5A-49C1-90B5-4095FF38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F6BD4-CD54-4D32-A93F-51DF669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73B34-EF1C-4589-803B-19E8B15FC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25E7E-F12A-48B7-A14E-A1673798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C405D-B28C-4FCB-B9C8-C36FD5E8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017B-6D75-4240-8EC1-14F5C53B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1F726-C333-459B-875C-8C07EF88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810B-7E59-400A-89C5-390D1CC2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B4D1-DBEA-462C-B6BA-230CDE200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78A-A58A-4BE9-9AEC-799DA484B7A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C5B3-8BB4-413F-B9FF-0692E56F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62BE-8DBD-4CD5-98CE-525784EF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rive.google.com/file/d/1ku8X8lHs6lethEa5Adhj7frzV44NTbl4/vie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rxiv.org/abs/2008.06439v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D8DEF-B26C-40F3-8BC1-821A489A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mmdetection</a:t>
            </a:r>
            <a:r>
              <a:rPr lang="en-US" dirty="0"/>
              <a:t> for steel defect detection</a:t>
            </a:r>
            <a:br>
              <a:rPr lang="en-US" dirty="0"/>
            </a:br>
            <a:r>
              <a:rPr lang="en-US" dirty="0"/>
              <a:t>						</a:t>
            </a:r>
            <a:r>
              <a:rPr lang="en-US" sz="2000" dirty="0"/>
              <a:t>Kartik Joshi 17BLC1187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63A82-2385-49EC-9CF1-B2DDDF05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established the baseline for faster </a:t>
            </a:r>
            <a:r>
              <a:rPr lang="en-US" dirty="0" err="1"/>
              <a:t>rcnn</a:t>
            </a:r>
            <a:endParaRPr lang="en-US" dirty="0"/>
          </a:p>
          <a:p>
            <a:r>
              <a:rPr lang="en-US" dirty="0"/>
              <a:t>Tried it with different Faster RCNN Variants and there was corresponding enhancement in </a:t>
            </a:r>
            <a:r>
              <a:rPr lang="en-US" dirty="0" err="1"/>
              <a:t>mAP</a:t>
            </a:r>
            <a:r>
              <a:rPr lang="en-US" dirty="0"/>
              <a:t> value as expected</a:t>
            </a:r>
          </a:p>
          <a:p>
            <a:endParaRPr lang="en-US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C022457D-3BB0-40EB-8FDD-CBA24478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97" y="3548488"/>
            <a:ext cx="11416146" cy="23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4CE7-6004-4E4A-8A12-C4C0C4F8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RCNN with multiscale and Guided Anchoring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D555-2650-4533-A763-6B1349BF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Ran for 24 epochs.</a:t>
            </a:r>
          </a:p>
          <a:p>
            <a:r>
              <a:rPr lang="en-US" sz="4000" dirty="0"/>
              <a:t>After epoch#12, introduced Guided Anchoring</a:t>
            </a:r>
          </a:p>
          <a:p>
            <a:r>
              <a:rPr lang="en-US" sz="4000" dirty="0"/>
              <a:t>After epoch#16, introduced Multiscale</a:t>
            </a:r>
          </a:p>
          <a:p>
            <a:r>
              <a:rPr lang="en-US" sz="4000" dirty="0"/>
              <a:t>Increased Anchor Stride to 96</a:t>
            </a:r>
          </a:p>
          <a:p>
            <a:r>
              <a:rPr lang="en-US" sz="4000" dirty="0"/>
              <a:t>#img_per_gpu = 1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760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2BDC-421A-4C2F-AEE9-E594FDE1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Faster RCNN after Epoch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E6EE-5D36-4AD5-9AFD-53D7072B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mAP</a:t>
            </a:r>
            <a:r>
              <a:rPr lang="en-US" dirty="0"/>
              <a:t> value (Test was 62% </a:t>
            </a:r>
            <a:r>
              <a:rPr lang="en-US" dirty="0" err="1"/>
              <a:t>mAP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A5D78-C8C9-47A0-ABE1-FEEB90D1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3" y="2355712"/>
            <a:ext cx="11183933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16FB-1380-4343-AC04-98CF18FD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RCNN with Guided Anchoring, Multiscale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3FEC-64E4-4203-BE1E-E3A211F0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#img_per_gpu = 1</a:t>
            </a:r>
          </a:p>
          <a:p>
            <a:r>
              <a:rPr lang="en-US" dirty="0"/>
              <a:t>Anchor Stride – unchanged</a:t>
            </a:r>
          </a:p>
          <a:p>
            <a:r>
              <a:rPr lang="en-US" dirty="0"/>
              <a:t>Train </a:t>
            </a:r>
            <a:r>
              <a:rPr lang="en-US" dirty="0" err="1"/>
              <a:t>mAP</a:t>
            </a:r>
            <a:r>
              <a:rPr lang="en-US" dirty="0"/>
              <a:t> Value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F3332-CCE3-48BB-954F-4AA664EA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04" y="2819400"/>
            <a:ext cx="5641699" cy="38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5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3E6E-1C71-4842-9332-3D0311AE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Stage vs Multistage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69F2-BFC2-40BF-AB7D-7996B575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Stage: SSD, </a:t>
            </a:r>
            <a:r>
              <a:rPr lang="en-US" dirty="0" err="1"/>
              <a:t>RetinaNet</a:t>
            </a:r>
            <a:r>
              <a:rPr lang="en-US" dirty="0"/>
              <a:t>, GHM, FCOS, FSAF, YOLO</a:t>
            </a:r>
          </a:p>
          <a:p>
            <a:r>
              <a:rPr lang="en-US" dirty="0"/>
              <a:t>Two Stage: Fast RCNN (64 </a:t>
            </a:r>
            <a:r>
              <a:rPr lang="en-US" dirty="0" err="1"/>
              <a:t>mAP</a:t>
            </a:r>
            <a:r>
              <a:rPr lang="en-US" dirty="0"/>
              <a:t>), Faster RCNN (67 </a:t>
            </a:r>
            <a:r>
              <a:rPr lang="en-US" dirty="0" err="1"/>
              <a:t>mAP</a:t>
            </a:r>
            <a:r>
              <a:rPr lang="en-US" dirty="0"/>
              <a:t>), R-FCN, Mask RCNN, Grid RCNN, Mask Scoring RCNN, Double Head RCNN</a:t>
            </a:r>
          </a:p>
          <a:p>
            <a:r>
              <a:rPr lang="en-US" dirty="0"/>
              <a:t>Multistage: Cascade RCNN(&gt;73 </a:t>
            </a:r>
            <a:r>
              <a:rPr lang="en-US" dirty="0" err="1"/>
              <a:t>mAP</a:t>
            </a:r>
            <a:r>
              <a:rPr lang="en-US" dirty="0"/>
              <a:t>), Hybrid Task Cascade (&gt;80 </a:t>
            </a:r>
            <a:r>
              <a:rPr lang="en-US" dirty="0" err="1"/>
              <a:t>mAP</a:t>
            </a:r>
            <a:r>
              <a:rPr lang="en-US" dirty="0"/>
              <a:t>), Group Recursive Learning</a:t>
            </a:r>
          </a:p>
          <a:p>
            <a:r>
              <a:rPr lang="en-US" dirty="0"/>
              <a:t>Single Stage Methods are faster.</a:t>
            </a:r>
          </a:p>
          <a:p>
            <a:r>
              <a:rPr lang="en-US" dirty="0"/>
              <a:t>Multistage Method are more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1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DC43-4929-4B07-9E00-CD26634B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Proposal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A8AA4-BFBB-4665-832A-FFCC6E334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139156"/>
            <a:ext cx="8496300" cy="3724275"/>
          </a:xfrm>
        </p:spPr>
      </p:pic>
    </p:spTree>
    <p:extLst>
      <p:ext uri="{BB962C8B-B14F-4D97-AF65-F5344CB8AC3E}">
        <p14:creationId xmlns:p14="http://schemas.microsoft.com/office/powerpoint/2010/main" val="174125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9777-4FA2-4D36-B48D-E8309DD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Proposal Networks, i.e. The First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5230-F395-4598-8D54-61F78360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Inefficient due to slow and lengthy process.</a:t>
            </a:r>
          </a:p>
          <a:p>
            <a:r>
              <a:rPr lang="en-US" dirty="0"/>
              <a:t>Convolution Forward Pass is performed for each of the proposal.</a:t>
            </a:r>
          </a:p>
          <a:p>
            <a:r>
              <a:rPr lang="en-US" dirty="0"/>
              <a:t>Scope of improvement in terms of efficiency.</a:t>
            </a:r>
          </a:p>
          <a:p>
            <a:r>
              <a:rPr lang="en-US" dirty="0"/>
              <a:t>Improvements: Fast RCNN, Faster RCNN.</a:t>
            </a:r>
          </a:p>
          <a:p>
            <a:r>
              <a:rPr lang="en-US" dirty="0"/>
              <a:t>Shared Convolutional feature maps</a:t>
            </a:r>
          </a:p>
          <a:p>
            <a:r>
              <a:rPr lang="en-US" dirty="0"/>
              <a:t>2 pipelines, 1 dedicated for detecting ‘</a:t>
            </a:r>
            <a:r>
              <a:rPr lang="en-US" dirty="0" err="1"/>
              <a:t>objectness</a:t>
            </a:r>
            <a:r>
              <a:rPr lang="en-US" dirty="0"/>
              <a:t>’ and other for class labels.</a:t>
            </a:r>
          </a:p>
        </p:txBody>
      </p:sp>
    </p:spTree>
    <p:extLst>
      <p:ext uri="{BB962C8B-B14F-4D97-AF65-F5344CB8AC3E}">
        <p14:creationId xmlns:p14="http://schemas.microsoft.com/office/powerpoint/2010/main" val="362998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6249-94BF-4FDA-9D6E-96406F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RPN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7D0A-E028-43B7-9256-018D20F7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stage Regression layer for learning the distribution</a:t>
            </a:r>
          </a:p>
          <a:p>
            <a:r>
              <a:rPr lang="en-US" dirty="0"/>
              <a:t>High Variance filtered out in stage 1</a:t>
            </a:r>
          </a:p>
          <a:p>
            <a:r>
              <a:rPr lang="en-US" dirty="0"/>
              <a:t>Anchor boxes are refined and variance is reduced</a:t>
            </a:r>
          </a:p>
          <a:p>
            <a:r>
              <a:rPr lang="en-US" dirty="0"/>
              <a:t>Limited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187276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7324-147C-427B-B8CC-2E26EF34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RPN+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7233-CA48-4343-A379-8B01E10B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includes Guided Anchoring and Siamese Cascaded RPN</a:t>
            </a:r>
          </a:p>
          <a:p>
            <a:r>
              <a:rPr lang="en-US" dirty="0"/>
              <a:t>Uses Deformable Convolution</a:t>
            </a:r>
          </a:p>
          <a:p>
            <a:r>
              <a:rPr lang="en-US" dirty="0"/>
              <a:t>Convolutions are subject to transformations</a:t>
            </a:r>
          </a:p>
          <a:p>
            <a:r>
              <a:rPr lang="en-US" dirty="0"/>
              <a:t>Accountable for different scales for different type of defects and their orientations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CEAC2-E5E6-4918-8D12-A78555B2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4118241"/>
            <a:ext cx="5343318" cy="20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30AA-51DC-48A6-81B1-B046009A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RPN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F75C-211E-4456-9B28-625A41C3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phase: Dilated Convolution</a:t>
            </a:r>
          </a:p>
          <a:p>
            <a:r>
              <a:rPr lang="en-US" dirty="0"/>
              <a:t>Sampling of the feature maps is distributed (‘n’ dilations)</a:t>
            </a:r>
          </a:p>
          <a:p>
            <a:r>
              <a:rPr lang="en-US" dirty="0"/>
              <a:t>Second Phase: Adaptive Convolution</a:t>
            </a:r>
          </a:p>
          <a:p>
            <a:r>
              <a:rPr lang="en-US" dirty="0"/>
              <a:t>Input anchor drives the kernel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7AD5F-E73A-4394-9B09-E22F2650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34" y="4001294"/>
            <a:ext cx="5938556" cy="20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5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8539-EE4C-4E4D-A74D-1154B72D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AF35-4F86-4D5C-A87E-7CDC83F4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Backbone</a:t>
            </a:r>
          </a:p>
          <a:p>
            <a:r>
              <a:rPr lang="en-US" dirty="0"/>
              <a:t>Backbones to be converted to </a:t>
            </a:r>
            <a:r>
              <a:rPr lang="en-US" dirty="0" err="1"/>
              <a:t>db</a:t>
            </a:r>
            <a:r>
              <a:rPr lang="en-US" dirty="0"/>
              <a:t>, tb format.</a:t>
            </a:r>
          </a:p>
          <a:p>
            <a:r>
              <a:rPr lang="en-US" dirty="0"/>
              <a:t>Memory Error for ResNet50. </a:t>
            </a:r>
          </a:p>
          <a:p>
            <a:r>
              <a:rPr lang="en-US" dirty="0"/>
              <a:t>Can train single stage methods for </a:t>
            </a:r>
            <a:r>
              <a:rPr lang="en-US" dirty="0" err="1"/>
              <a:t>CBNet</a:t>
            </a:r>
            <a:r>
              <a:rPr lang="en-US" dirty="0"/>
              <a:t>.(?)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BF09-CAD3-460F-8E72-7049EF7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RCNN Results with 20 epochs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E75DA-A92D-43FC-99C7-F2794D3F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6044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8D9-9F11-446E-A289-CCA71C16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60F1-8001-4234-81FD-304F6D7E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Albumentations+GRoI</a:t>
            </a:r>
            <a:endParaRPr lang="en-US" dirty="0"/>
          </a:p>
          <a:p>
            <a:r>
              <a:rPr lang="en-US" dirty="0" err="1"/>
              <a:t>CBNet</a:t>
            </a:r>
            <a:endParaRPr lang="en-US" dirty="0"/>
          </a:p>
          <a:p>
            <a:r>
              <a:rPr lang="en-US" dirty="0"/>
              <a:t>HTC</a:t>
            </a:r>
          </a:p>
          <a:p>
            <a:r>
              <a:rPr lang="en-US" dirty="0" err="1"/>
              <a:t>MultiScale</a:t>
            </a:r>
            <a:r>
              <a:rPr lang="en-US" dirty="0"/>
              <a:t> (Best values that gave max. </a:t>
            </a:r>
            <a:r>
              <a:rPr lang="en-US" dirty="0" err="1"/>
              <a:t>mAP</a:t>
            </a:r>
            <a:r>
              <a:rPr lang="en-US" dirty="0"/>
              <a:t> improvement)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4772-A31E-4616-891A-5D353929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E057-A4DB-404D-94AD-37F7583E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Options to be explored:</a:t>
            </a:r>
          </a:p>
          <a:p>
            <a:r>
              <a:rPr lang="en-US" sz="3600" dirty="0"/>
              <a:t>1. Affirmative : Initial prediction model considered </a:t>
            </a:r>
          </a:p>
          <a:p>
            <a:r>
              <a:rPr lang="en-US" sz="3600" dirty="0"/>
              <a:t>2. Consensus : Majority of methods are considered for drawing confidence</a:t>
            </a:r>
          </a:p>
          <a:p>
            <a:r>
              <a:rPr lang="en-US" sz="3600" dirty="0"/>
              <a:t>3. Unanimous : ALL the method MUST have confidence above threshold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0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8ED-2199-4817-A49B-451E295D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Detection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A39F-5BC6-4285-A37A-3935EEE21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Link to Paper : </a:t>
            </a:r>
            <a:r>
              <a:rPr lang="en-US" sz="1100" dirty="0">
                <a:hlinkClick r:id="rId2"/>
              </a:rPr>
              <a:t>https://drive.google.com/file/d/1ku8X8lHs6lethEa5Adhj7frzV44NTbl4/view</a:t>
            </a:r>
            <a:r>
              <a:rPr lang="en-US" sz="11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5C722-E59B-4900-A723-1795B23B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96" y="1825626"/>
            <a:ext cx="6678060" cy="38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38D8-2B38-47FB-8FA0-B9306A5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Time Augmentation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4E31-9E96-4587-9674-D72E3B89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avgBlur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": Average blurring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bilaBlur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": Bilateral blurring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"blur": Blurring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chanHsv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": Change to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hsv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colour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"crop": Crop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dropOut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": Dropout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"elastic": Elastic deformation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844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A805-E1C4-40BC-90A3-1FE4EFE0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Time Augmentation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27CA-B585-4EA4-A365-6C39112B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histo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": Equalize histogram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Flip (Horizontal, Vertical, both simultaneously) 1.5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mAP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improvement in train..!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"gamma": Gamma correction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blurGau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": Gaussian blurring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avgNoise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": Add Gaussian noise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"invert": Invert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medianblur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": Median blurring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Raise RGB : </a:t>
            </a:r>
            <a:r>
              <a:rPr lang="en-US" sz="2400" dirty="0">
                <a:solidFill>
                  <a:srgbClr val="FF0000"/>
                </a:solidFill>
              </a:rPr>
              <a:t>Not helpful for our dataset!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Raise HSV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6666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662C-D728-4665-A7BD-EA8A287A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Time Augmentation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2CC3-6ACD-45EC-9479-306D895D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Rotation (++)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Salt and Pepper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"sharpen": Sharpen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sz="2800" b="0" i="0" dirty="0" err="1">
                <a:solidFill>
                  <a:srgbClr val="24292E"/>
                </a:solidFill>
                <a:effectLst/>
                <a:latin typeface="-apple-system"/>
              </a:rPr>
              <a:t>shiftChannel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": Shift channel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"shearing": Shearing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"translation": Translation</a:t>
            </a:r>
          </a:p>
          <a:p>
            <a:pPr marL="0" indent="0">
              <a:buNone/>
            </a:pPr>
            <a:r>
              <a:rPr lang="en-US" dirty="0"/>
              <a:t>NOTE: </a:t>
            </a:r>
          </a:p>
          <a:p>
            <a:pPr marL="0" indent="0">
              <a:buNone/>
            </a:pPr>
            <a:r>
              <a:rPr lang="en-US" dirty="0"/>
              <a:t>1. Some of them are also applicable for train time augmentation. </a:t>
            </a:r>
          </a:p>
          <a:p>
            <a:pPr marL="0" indent="0">
              <a:buNone/>
            </a:pPr>
            <a:r>
              <a:rPr lang="en-US" dirty="0"/>
              <a:t>2. Some augmentation techniques could be reproduced for test set as well.</a:t>
            </a:r>
          </a:p>
        </p:txBody>
      </p:sp>
    </p:spTree>
    <p:extLst>
      <p:ext uri="{BB962C8B-B14F-4D97-AF65-F5344CB8AC3E}">
        <p14:creationId xmlns:p14="http://schemas.microsoft.com/office/powerpoint/2010/main" val="330410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99A6-22EB-405C-9070-D184F112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2A3D-F9A3-49D2-BF44-86CB28B7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TDDNet</a:t>
            </a:r>
            <a:r>
              <a:rPr lang="en-US" dirty="0"/>
              <a:t> (For PCB) : Tiny Defect Detection using Referential (Image Processing) and Non Referential (Computer Vision) techniques</a:t>
            </a:r>
          </a:p>
          <a:p>
            <a:r>
              <a:rPr lang="en-US" dirty="0"/>
              <a:t>Autonomous Structural Visual Inspection Using Region-Based Deep Learning for Detecting Multiple Damage Types (For steel surface)</a:t>
            </a:r>
          </a:p>
          <a:p>
            <a:r>
              <a:rPr lang="en-US" dirty="0"/>
              <a:t>Weighted Box Fusion : Needs bounding box coordinates…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23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9212-F939-4799-A524-19BF9C55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</a:t>
            </a:r>
            <a:r>
              <a:rPr lang="en-US" dirty="0" err="1"/>
              <a:t>bbox</a:t>
            </a:r>
            <a:r>
              <a:rPr lang="en-US" dirty="0"/>
              <a:t>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3E1F-11E6-413D-A498-8CAF3E2F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 extracted from mmcv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EB79-932B-4111-8B6A-1BC0A769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0650"/>
            <a:ext cx="87153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29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5B2B-F8C7-4C6F-A9A2-A0BED3C0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format	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BA26224-FE7C-4667-AB58-4ADB97DE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23" y="1783493"/>
            <a:ext cx="4459977" cy="375153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08784C-339B-40EE-89C0-0FCE6431B031}"/>
              </a:ext>
            </a:extLst>
          </p:cNvPr>
          <p:cNvSpPr txBox="1"/>
          <p:nvPr/>
        </p:nvSpPr>
        <p:spPr>
          <a:xfrm>
            <a:off x="6096000" y="2358887"/>
            <a:ext cx="430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followed by the individual confidence scorers….</a:t>
            </a:r>
          </a:p>
        </p:txBody>
      </p:sp>
    </p:spTree>
    <p:extLst>
      <p:ext uri="{BB962C8B-B14F-4D97-AF65-F5344CB8AC3E}">
        <p14:creationId xmlns:p14="http://schemas.microsoft.com/office/powerpoint/2010/main" val="416747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4D0B-AE8E-415B-99F4-B4821232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Papers to look </a:t>
            </a:r>
            <a:r>
              <a:rPr lang="en-US" dirty="0" err="1"/>
              <a:t>upto</a:t>
            </a:r>
            <a:r>
              <a:rPr lang="en-US" dirty="0"/>
              <a:t>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656E-942A-4E54-A04F-5E8F2837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RODEO : </a:t>
            </a:r>
            <a:r>
              <a:rPr lang="en-US" dirty="0">
                <a:hlinkClick r:id="rId2"/>
              </a:rPr>
              <a:t>https://arxiv.org/abs/2008.06439v1</a:t>
            </a:r>
            <a:endParaRPr lang="en-US" dirty="0"/>
          </a:p>
          <a:p>
            <a:r>
              <a:rPr lang="en-US" dirty="0"/>
              <a:t>Replay for Online Object Detection </a:t>
            </a:r>
          </a:p>
          <a:p>
            <a:r>
              <a:rPr lang="en-US" dirty="0"/>
              <a:t>Incremental Learning</a:t>
            </a:r>
          </a:p>
          <a:p>
            <a:r>
              <a:rPr lang="en-US" dirty="0"/>
              <a:t>Memory efficient</a:t>
            </a:r>
          </a:p>
          <a:p>
            <a:r>
              <a:rPr lang="en-US" dirty="0" err="1"/>
              <a:t>SoTA</a:t>
            </a:r>
            <a:r>
              <a:rPr lang="en-US" dirty="0"/>
              <a:t> for VOC style Object Detection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23F0A-90B0-4B6D-8299-F5FE8A45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88" y="2466784"/>
            <a:ext cx="4305507" cy="41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9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4B20-CDB7-43F5-B736-7718B9AD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cascade_rcnn_x101_64x4d_fpn_1x</a:t>
            </a:r>
            <a:br>
              <a:rPr lang="pt-BR" dirty="0"/>
            </a:br>
            <a:r>
              <a:rPr lang="pt-BR" dirty="0"/>
              <a:t> with 10 epochs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006DFB-FDB3-48DA-A607-D6228A0FE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940877"/>
            <a:ext cx="4997726" cy="43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85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1AE6-E69C-4E09-A321-55AF05AA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4907-6698-4E61-98C3-78FE6539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EB6B7-EAEE-4600-A401-70BB511E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57" y="671513"/>
            <a:ext cx="7172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0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5BD3-2415-409E-BFE1-72AE0E72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Other models: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3F99-C3CD-4D70-8D30-AEB04055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2. YOLOv4 </a:t>
            </a:r>
          </a:p>
          <a:p>
            <a:pPr marL="0" indent="0">
              <a:buNone/>
            </a:pPr>
            <a:r>
              <a:rPr lang="en-US" dirty="0"/>
              <a:t>Back to Single Stage detector.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Unet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Effective for background removal.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99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5136-68F4-4989-A5F6-8F4F011C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04142F-AEDD-4C2A-8026-2EE9B6BF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MMDetection</a:t>
            </a:r>
            <a:r>
              <a:rPr lang="en-US" dirty="0"/>
              <a:t> Toolbox</a:t>
            </a:r>
          </a:p>
          <a:p>
            <a:r>
              <a:rPr lang="en-US" dirty="0" err="1"/>
              <a:t>Compexity</a:t>
            </a:r>
            <a:r>
              <a:rPr lang="en-US" dirty="0"/>
              <a:t> of class imbalance dataset</a:t>
            </a:r>
          </a:p>
          <a:p>
            <a:r>
              <a:rPr lang="en-US" dirty="0"/>
              <a:t>Industrial Problems</a:t>
            </a:r>
          </a:p>
          <a:p>
            <a:r>
              <a:rPr lang="en-US" dirty="0"/>
              <a:t>Team Work</a:t>
            </a:r>
          </a:p>
          <a:p>
            <a:r>
              <a:rPr lang="en-US" dirty="0"/>
              <a:t>Motivation for Higher Studies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Thank You Prof.!</a:t>
            </a:r>
          </a:p>
        </p:txBody>
      </p:sp>
    </p:spTree>
    <p:extLst>
      <p:ext uri="{BB962C8B-B14F-4D97-AF65-F5344CB8AC3E}">
        <p14:creationId xmlns:p14="http://schemas.microsoft.com/office/powerpoint/2010/main" val="66954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4C86-4C24-4D23-88A4-DEEC05E6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hrnet</a:t>
            </a:r>
            <a:r>
              <a:rPr lang="en-US" dirty="0"/>
              <a:t>/cascade_rcnn_hrnetv2p_w32_20e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F92A4E-2E54-4BD3-8B1B-C29A310D9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62725" cy="427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1F352-7026-4FE7-A22B-096B3C1E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1861930"/>
            <a:ext cx="3467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960A-3154-4AD0-897B-FAA82DD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so!? </a:t>
            </a:r>
            <a:r>
              <a:rPr lang="en-US" dirty="0" err="1"/>
              <a:t>Bizare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E97E-0014-4F31-9632-60398D57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Resolution </a:t>
            </a:r>
            <a:r>
              <a:rPr lang="en-US" dirty="0" err="1"/>
              <a:t>HRNets</a:t>
            </a:r>
            <a:r>
              <a:rPr lang="en-US" dirty="0"/>
              <a:t> are primarily used for Segmentation problems</a:t>
            </a:r>
          </a:p>
          <a:p>
            <a:r>
              <a:rPr lang="en-US" dirty="0"/>
              <a:t>So, the </a:t>
            </a:r>
            <a:r>
              <a:rPr lang="en-US" dirty="0" err="1"/>
              <a:t>HRNet</a:t>
            </a:r>
            <a:r>
              <a:rPr lang="en-US" dirty="0"/>
              <a:t> models do not perform well for object detection tasks.</a:t>
            </a:r>
          </a:p>
          <a:p>
            <a:r>
              <a:rPr lang="en-US" dirty="0"/>
              <a:t>Our problem, being Object (Steel Defect) Detection, this model diverged and collapsed in terms of performance.</a:t>
            </a:r>
          </a:p>
          <a:p>
            <a:r>
              <a:rPr lang="en-US" dirty="0" err="1"/>
              <a:t>HRNets</a:t>
            </a:r>
            <a:r>
              <a:rPr lang="en-US" dirty="0"/>
              <a:t> cannot be used for our purpose</a:t>
            </a:r>
          </a:p>
        </p:txBody>
      </p:sp>
    </p:spTree>
    <p:extLst>
      <p:ext uri="{BB962C8B-B14F-4D97-AF65-F5344CB8AC3E}">
        <p14:creationId xmlns:p14="http://schemas.microsoft.com/office/powerpoint/2010/main" val="175884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D689-86D2-4AD4-A331-F65093A1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Cascade_rcnn_101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12FB4C-2BCA-431D-BD5D-57FD5CC2E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23" y="1690688"/>
            <a:ext cx="8248182" cy="4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4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B50B-FC37-4810-ACBF-0C064CBE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Grid_rcnn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77020-4C36-40C4-B507-93B4990E4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15" y="1690688"/>
            <a:ext cx="658731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8E46A-65CB-4004-90C2-738B11C4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943" y="2013744"/>
            <a:ext cx="3438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5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AF5F-8B71-44BB-A63F-F83FCC02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Retinanet_101,32x4d,fpn_1x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75E4C9-358A-4346-BF16-9A1E84FD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02" y="2000293"/>
            <a:ext cx="597776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3E726-5629-4092-AC9A-A2188016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371" y="1777974"/>
            <a:ext cx="3619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19F7-7FF4-44E1-A880-B030D99F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Mask_rcnn_101, 32x4d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F77-6EB9-4597-81FC-1963E25D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with the bounding box function</a:t>
            </a:r>
          </a:p>
        </p:txBody>
      </p:sp>
    </p:spTree>
    <p:extLst>
      <p:ext uri="{BB962C8B-B14F-4D97-AF65-F5344CB8AC3E}">
        <p14:creationId xmlns:p14="http://schemas.microsoft.com/office/powerpoint/2010/main" val="37115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884</Words>
  <Application>Microsoft Office PowerPoint</Application>
  <PresentationFormat>Widescreen</PresentationFormat>
  <Paragraphs>161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Office Theme</vt:lpstr>
      <vt:lpstr>mmdetection for steel defect detection       Kartik Joshi 17BLC1187</vt:lpstr>
      <vt:lpstr>Faster RCNN Results with 20 epochs</vt:lpstr>
      <vt:lpstr>cascade_rcnn_x101_64x4d_fpn_1x  with 10 epochs </vt:lpstr>
      <vt:lpstr>hrnet/cascade_rcnn_hrnetv2p_w32_20e </vt:lpstr>
      <vt:lpstr>Why so!? Bizare results</vt:lpstr>
      <vt:lpstr>Cascade_rcnn_101</vt:lpstr>
      <vt:lpstr>Grid_rcnn</vt:lpstr>
      <vt:lpstr>Retinanet_101,32x4d,fpn_1x</vt:lpstr>
      <vt:lpstr>Mask_rcnn_101, 32x4d</vt:lpstr>
      <vt:lpstr>Faster RCNN with multiscale and Guided Anchoring</vt:lpstr>
      <vt:lpstr>Results from Faster RCNN after Epoch 24</vt:lpstr>
      <vt:lpstr>Cascade RCNN with Guided Anchoring, Multiscale </vt:lpstr>
      <vt:lpstr>Single Stage vs Multistage</vt:lpstr>
      <vt:lpstr>Region Proposal Networks</vt:lpstr>
      <vt:lpstr>Region Proposal Networks, i.e. The First Stage</vt:lpstr>
      <vt:lpstr>Iterative RPN</vt:lpstr>
      <vt:lpstr>Iterative RPN+</vt:lpstr>
      <vt:lpstr>Cascade RPN</vt:lpstr>
      <vt:lpstr>CBNet</vt:lpstr>
      <vt:lpstr>Possible Extensions</vt:lpstr>
      <vt:lpstr>Ensemble Object Detection</vt:lpstr>
      <vt:lpstr>Ensemble Detection Flow</vt:lpstr>
      <vt:lpstr>Test Time Augmentation </vt:lpstr>
      <vt:lpstr>Test Time Augmentation (contd.)</vt:lpstr>
      <vt:lpstr>Test Time Augmentation (contd.)</vt:lpstr>
      <vt:lpstr>References:</vt:lpstr>
      <vt:lpstr>Ensemble bbox extraction</vt:lpstr>
      <vt:lpstr>Required format </vt:lpstr>
      <vt:lpstr>Research Papers to look upto. </vt:lpstr>
      <vt:lpstr>PowerPoint Presentation</vt:lpstr>
      <vt:lpstr>Other models: 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mmdetection for steel defect detection       Kartik Joshi 17BLC1187</dc:title>
  <dc:creator>Kartik Joshi</dc:creator>
  <cp:lastModifiedBy>Kartik Joshi</cp:lastModifiedBy>
  <cp:revision>43</cp:revision>
  <dcterms:created xsi:type="dcterms:W3CDTF">2020-06-11T07:49:41Z</dcterms:created>
  <dcterms:modified xsi:type="dcterms:W3CDTF">2020-09-02T17:24:04Z</dcterms:modified>
</cp:coreProperties>
</file>