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61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E5A44-4E67-4CBF-BE8B-0776707D4641}" v="108" dt="2021-05-02T00:05:4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7BC55-45CB-400D-BA42-4D4D87DA1DF3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FB19EC9C-DD72-4F71-8339-F151F318029C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Model Tuning</a:t>
          </a:r>
        </a:p>
      </dgm:t>
    </dgm:pt>
    <dgm:pt modelId="{481328B3-3799-4CC6-8947-C5C900A28D91}" type="parTrans" cxnId="{2455F287-9846-4053-9C8A-37C2672DB5D0}">
      <dgm:prSet/>
      <dgm:spPr/>
      <dgm:t>
        <a:bodyPr/>
        <a:lstStyle/>
        <a:p>
          <a:endParaRPr lang="en-US"/>
        </a:p>
      </dgm:t>
    </dgm:pt>
    <dgm:pt modelId="{6B85DA86-9BE3-46F1-8294-A3B24EF8A3A7}" type="sibTrans" cxnId="{2455F287-9846-4053-9C8A-37C2672DB5D0}">
      <dgm:prSet/>
      <dgm:spPr/>
      <dgm:t>
        <a:bodyPr/>
        <a:lstStyle/>
        <a:p>
          <a:endParaRPr lang="en-US"/>
        </a:p>
      </dgm:t>
    </dgm:pt>
    <dgm:pt modelId="{0BDFCE40-C162-4282-A75D-22B4AD7D6884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API’s</a:t>
          </a:r>
        </a:p>
      </dgm:t>
    </dgm:pt>
    <dgm:pt modelId="{1D81CF66-7B78-47ED-A1D6-FC24F980A644}" type="parTrans" cxnId="{2E5F8CDD-F9C5-4A49-8AE5-A5DDBA22A20F}">
      <dgm:prSet/>
      <dgm:spPr/>
      <dgm:t>
        <a:bodyPr/>
        <a:lstStyle/>
        <a:p>
          <a:endParaRPr lang="en-US"/>
        </a:p>
      </dgm:t>
    </dgm:pt>
    <dgm:pt modelId="{ABA05210-A542-478D-951A-AC7554FDCD6F}" type="sibTrans" cxnId="{2E5F8CDD-F9C5-4A49-8AE5-A5DDBA22A20F}">
      <dgm:prSet/>
      <dgm:spPr/>
      <dgm:t>
        <a:bodyPr/>
        <a:lstStyle/>
        <a:p>
          <a:endParaRPr lang="en-US"/>
        </a:p>
      </dgm:t>
    </dgm:pt>
    <dgm:pt modelId="{2616C883-634F-4E76-B598-6C976ADCECE1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Open to community</a:t>
          </a:r>
        </a:p>
      </dgm:t>
    </dgm:pt>
    <dgm:pt modelId="{6029082E-08F9-4F04-89A8-95BA86A5806F}" type="parTrans" cxnId="{C63CE23C-9257-493E-8CDB-E84E386ADB27}">
      <dgm:prSet/>
      <dgm:spPr/>
      <dgm:t>
        <a:bodyPr/>
        <a:lstStyle/>
        <a:p>
          <a:endParaRPr lang="en-US"/>
        </a:p>
      </dgm:t>
    </dgm:pt>
    <dgm:pt modelId="{A710FE1F-5CFE-4EE5-948B-F85AD5C3F28C}" type="sibTrans" cxnId="{C63CE23C-9257-493E-8CDB-E84E386ADB27}">
      <dgm:prSet/>
      <dgm:spPr/>
      <dgm:t>
        <a:bodyPr/>
        <a:lstStyle/>
        <a:p>
          <a:endParaRPr lang="en-US"/>
        </a:p>
      </dgm:t>
    </dgm:pt>
    <dgm:pt modelId="{92B43B41-8717-4F67-96DE-E09823C6B75D}" type="pres">
      <dgm:prSet presAssocID="{5937BC55-45CB-400D-BA42-4D4D87DA1DF3}" presName="arrowDiagram" presStyleCnt="0">
        <dgm:presLayoutVars>
          <dgm:chMax val="5"/>
          <dgm:dir/>
          <dgm:resizeHandles val="exact"/>
        </dgm:presLayoutVars>
      </dgm:prSet>
      <dgm:spPr/>
    </dgm:pt>
    <dgm:pt modelId="{C6725FFA-F2B4-4A47-BD74-01F70A3B8DD0}" type="pres">
      <dgm:prSet presAssocID="{5937BC55-45CB-400D-BA42-4D4D87DA1DF3}" presName="arrow" presStyleLbl="bgShp" presStyleIdx="0" presStyleCnt="1"/>
      <dgm:spPr/>
    </dgm:pt>
    <dgm:pt modelId="{6E258F62-196E-4BFA-BAF5-A903CC09A8F0}" type="pres">
      <dgm:prSet presAssocID="{5937BC55-45CB-400D-BA42-4D4D87DA1DF3}" presName="arrowDiagram3" presStyleCnt="0"/>
      <dgm:spPr/>
    </dgm:pt>
    <dgm:pt modelId="{1D91749C-2464-45BC-953C-7D75F3B7B0F7}" type="pres">
      <dgm:prSet presAssocID="{FB19EC9C-DD72-4F71-8339-F151F318029C}" presName="bullet3a" presStyleLbl="node1" presStyleIdx="0" presStyleCnt="3"/>
      <dgm:spPr/>
    </dgm:pt>
    <dgm:pt modelId="{46A3B44A-D087-42F6-9E77-563343400AD9}" type="pres">
      <dgm:prSet presAssocID="{FB19EC9C-DD72-4F71-8339-F151F318029C}" presName="textBox3a" presStyleLbl="revTx" presStyleIdx="0" presStyleCnt="3" custLinFactNeighborX="2865" custLinFactNeighborY="3168">
        <dgm:presLayoutVars>
          <dgm:bulletEnabled val="1"/>
        </dgm:presLayoutVars>
      </dgm:prSet>
      <dgm:spPr/>
    </dgm:pt>
    <dgm:pt modelId="{ECBA9792-D693-4B41-A134-5FA95BDA8E18}" type="pres">
      <dgm:prSet presAssocID="{0BDFCE40-C162-4282-A75D-22B4AD7D6884}" presName="bullet3b" presStyleLbl="node1" presStyleIdx="1" presStyleCnt="3"/>
      <dgm:spPr/>
    </dgm:pt>
    <dgm:pt modelId="{908599A8-BFBC-4F75-A703-0672E53C5B03}" type="pres">
      <dgm:prSet presAssocID="{0BDFCE40-C162-4282-A75D-22B4AD7D6884}" presName="textBox3b" presStyleLbl="revTx" presStyleIdx="1" presStyleCnt="3" custScaleY="26698" custLinFactNeighborX="5563" custLinFactNeighborY="-21598">
        <dgm:presLayoutVars>
          <dgm:bulletEnabled val="1"/>
        </dgm:presLayoutVars>
      </dgm:prSet>
      <dgm:spPr/>
    </dgm:pt>
    <dgm:pt modelId="{7A6F3F54-F080-4D34-9FF3-2A687707AEE1}" type="pres">
      <dgm:prSet presAssocID="{2616C883-634F-4E76-B598-6C976ADCECE1}" presName="bullet3c" presStyleLbl="node1" presStyleIdx="2" presStyleCnt="3"/>
      <dgm:spPr/>
    </dgm:pt>
    <dgm:pt modelId="{9F446FEC-64F6-42A7-8F3E-C12D3CC9DD4D}" type="pres">
      <dgm:prSet presAssocID="{2616C883-634F-4E76-B598-6C976ADCECE1}" presName="textBox3c" presStyleLbl="revTx" presStyleIdx="2" presStyleCnt="3" custScaleX="97308" custScaleY="47893" custLinFactNeighborX="-12319" custLinFactNeighborY="-8124">
        <dgm:presLayoutVars>
          <dgm:bulletEnabled val="1"/>
        </dgm:presLayoutVars>
      </dgm:prSet>
      <dgm:spPr/>
    </dgm:pt>
  </dgm:ptLst>
  <dgm:cxnLst>
    <dgm:cxn modelId="{BBA05015-9BB7-46F7-AAB8-A9B3FDF7812F}" type="presOf" srcId="{5937BC55-45CB-400D-BA42-4D4D87DA1DF3}" destId="{92B43B41-8717-4F67-96DE-E09823C6B75D}" srcOrd="0" destOrd="0" presId="urn:microsoft.com/office/officeart/2005/8/layout/arrow2"/>
    <dgm:cxn modelId="{C63CE23C-9257-493E-8CDB-E84E386ADB27}" srcId="{5937BC55-45CB-400D-BA42-4D4D87DA1DF3}" destId="{2616C883-634F-4E76-B598-6C976ADCECE1}" srcOrd="2" destOrd="0" parTransId="{6029082E-08F9-4F04-89A8-95BA86A5806F}" sibTransId="{A710FE1F-5CFE-4EE5-948B-F85AD5C3F28C}"/>
    <dgm:cxn modelId="{6654BF62-0E80-4275-B70A-95C799D9FA0A}" type="presOf" srcId="{FB19EC9C-DD72-4F71-8339-F151F318029C}" destId="{46A3B44A-D087-42F6-9E77-563343400AD9}" srcOrd="0" destOrd="0" presId="urn:microsoft.com/office/officeart/2005/8/layout/arrow2"/>
    <dgm:cxn modelId="{4D90B859-4D1C-4875-9758-1EC87BD333A8}" type="presOf" srcId="{0BDFCE40-C162-4282-A75D-22B4AD7D6884}" destId="{908599A8-BFBC-4F75-A703-0672E53C5B03}" srcOrd="0" destOrd="0" presId="urn:microsoft.com/office/officeart/2005/8/layout/arrow2"/>
    <dgm:cxn modelId="{B9863987-84F1-437E-97D6-DB79023D6307}" type="presOf" srcId="{2616C883-634F-4E76-B598-6C976ADCECE1}" destId="{9F446FEC-64F6-42A7-8F3E-C12D3CC9DD4D}" srcOrd="0" destOrd="0" presId="urn:microsoft.com/office/officeart/2005/8/layout/arrow2"/>
    <dgm:cxn modelId="{2455F287-9846-4053-9C8A-37C2672DB5D0}" srcId="{5937BC55-45CB-400D-BA42-4D4D87DA1DF3}" destId="{FB19EC9C-DD72-4F71-8339-F151F318029C}" srcOrd="0" destOrd="0" parTransId="{481328B3-3799-4CC6-8947-C5C900A28D91}" sibTransId="{6B85DA86-9BE3-46F1-8294-A3B24EF8A3A7}"/>
    <dgm:cxn modelId="{2E5F8CDD-F9C5-4A49-8AE5-A5DDBA22A20F}" srcId="{5937BC55-45CB-400D-BA42-4D4D87DA1DF3}" destId="{0BDFCE40-C162-4282-A75D-22B4AD7D6884}" srcOrd="1" destOrd="0" parTransId="{1D81CF66-7B78-47ED-A1D6-FC24F980A644}" sibTransId="{ABA05210-A542-478D-951A-AC7554FDCD6F}"/>
    <dgm:cxn modelId="{7A01610D-27BD-4534-B695-19CD0F2F2F8B}" type="presParOf" srcId="{92B43B41-8717-4F67-96DE-E09823C6B75D}" destId="{C6725FFA-F2B4-4A47-BD74-01F70A3B8DD0}" srcOrd="0" destOrd="0" presId="urn:microsoft.com/office/officeart/2005/8/layout/arrow2"/>
    <dgm:cxn modelId="{ADFFA667-B7CE-4436-9480-D9FB5569AA4C}" type="presParOf" srcId="{92B43B41-8717-4F67-96DE-E09823C6B75D}" destId="{6E258F62-196E-4BFA-BAF5-A903CC09A8F0}" srcOrd="1" destOrd="0" presId="urn:microsoft.com/office/officeart/2005/8/layout/arrow2"/>
    <dgm:cxn modelId="{A8983B11-D106-4BA9-B605-9EAA6102502A}" type="presParOf" srcId="{6E258F62-196E-4BFA-BAF5-A903CC09A8F0}" destId="{1D91749C-2464-45BC-953C-7D75F3B7B0F7}" srcOrd="0" destOrd="0" presId="urn:microsoft.com/office/officeart/2005/8/layout/arrow2"/>
    <dgm:cxn modelId="{DEE12FDC-AF8E-4EB0-9D69-4A8B64FE992D}" type="presParOf" srcId="{6E258F62-196E-4BFA-BAF5-A903CC09A8F0}" destId="{46A3B44A-D087-42F6-9E77-563343400AD9}" srcOrd="1" destOrd="0" presId="urn:microsoft.com/office/officeart/2005/8/layout/arrow2"/>
    <dgm:cxn modelId="{FCA151AF-A2E5-4EEF-A189-A77463973830}" type="presParOf" srcId="{6E258F62-196E-4BFA-BAF5-A903CC09A8F0}" destId="{ECBA9792-D693-4B41-A134-5FA95BDA8E18}" srcOrd="2" destOrd="0" presId="urn:microsoft.com/office/officeart/2005/8/layout/arrow2"/>
    <dgm:cxn modelId="{A722DCA2-E0CA-4884-8A0E-D259C9269280}" type="presParOf" srcId="{6E258F62-196E-4BFA-BAF5-A903CC09A8F0}" destId="{908599A8-BFBC-4F75-A703-0672E53C5B03}" srcOrd="3" destOrd="0" presId="urn:microsoft.com/office/officeart/2005/8/layout/arrow2"/>
    <dgm:cxn modelId="{FADDDE6D-2188-4DDB-8447-F7947C617303}" type="presParOf" srcId="{6E258F62-196E-4BFA-BAF5-A903CC09A8F0}" destId="{7A6F3F54-F080-4D34-9FF3-2A687707AEE1}" srcOrd="4" destOrd="0" presId="urn:microsoft.com/office/officeart/2005/8/layout/arrow2"/>
    <dgm:cxn modelId="{C081E1A3-6B62-4351-8D01-7A6D741F0718}" type="presParOf" srcId="{6E258F62-196E-4BFA-BAF5-A903CC09A8F0}" destId="{9F446FEC-64F6-42A7-8F3E-C12D3CC9DD4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25FFA-F2B4-4A47-BD74-01F70A3B8DD0}">
      <dsp:nvSpPr>
        <dsp:cNvPr id="0" name=""/>
        <dsp:cNvSpPr/>
      </dsp:nvSpPr>
      <dsp:spPr>
        <a:xfrm>
          <a:off x="0" y="128871"/>
          <a:ext cx="6185801" cy="3866125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1749C-2464-45BC-953C-7D75F3B7B0F7}">
      <dsp:nvSpPr>
        <dsp:cNvPr id="0" name=""/>
        <dsp:cNvSpPr/>
      </dsp:nvSpPr>
      <dsp:spPr>
        <a:xfrm>
          <a:off x="785596" y="2797271"/>
          <a:ext cx="160830" cy="160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3B44A-D087-42F6-9E77-563343400AD9}">
      <dsp:nvSpPr>
        <dsp:cNvPr id="0" name=""/>
        <dsp:cNvSpPr/>
      </dsp:nvSpPr>
      <dsp:spPr>
        <a:xfrm>
          <a:off x="907305" y="2913082"/>
          <a:ext cx="1441291" cy="1117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2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Model Tuning</a:t>
          </a:r>
        </a:p>
      </dsp:txBody>
      <dsp:txXfrm>
        <a:off x="907305" y="2913082"/>
        <a:ext cx="1441291" cy="1117310"/>
      </dsp:txXfrm>
    </dsp:sp>
    <dsp:sp modelId="{ECBA9792-D693-4B41-A134-5FA95BDA8E18}">
      <dsp:nvSpPr>
        <dsp:cNvPr id="0" name=""/>
        <dsp:cNvSpPr/>
      </dsp:nvSpPr>
      <dsp:spPr>
        <a:xfrm>
          <a:off x="2205238" y="1746458"/>
          <a:ext cx="290732" cy="290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99A8-BFBC-4F75-A703-0672E53C5B03}">
      <dsp:nvSpPr>
        <dsp:cNvPr id="0" name=""/>
        <dsp:cNvSpPr/>
      </dsp:nvSpPr>
      <dsp:spPr>
        <a:xfrm>
          <a:off x="2433192" y="2208415"/>
          <a:ext cx="1484592" cy="561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53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API’s</a:t>
          </a:r>
        </a:p>
      </dsp:txBody>
      <dsp:txXfrm>
        <a:off x="2433192" y="2208415"/>
        <a:ext cx="1484592" cy="561504"/>
      </dsp:txXfrm>
    </dsp:sp>
    <dsp:sp modelId="{7A6F3F54-F080-4D34-9FF3-2A687707AEE1}">
      <dsp:nvSpPr>
        <dsp:cNvPr id="0" name=""/>
        <dsp:cNvSpPr/>
      </dsp:nvSpPr>
      <dsp:spPr>
        <a:xfrm>
          <a:off x="3912519" y="1107000"/>
          <a:ext cx="402077" cy="402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6FEC-64F6-42A7-8F3E-C12D3CC9DD4D}">
      <dsp:nvSpPr>
        <dsp:cNvPr id="0" name=""/>
        <dsp:cNvSpPr/>
      </dsp:nvSpPr>
      <dsp:spPr>
        <a:xfrm>
          <a:off x="3950653" y="1789797"/>
          <a:ext cx="1444627" cy="128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052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Open to community</a:t>
          </a:r>
        </a:p>
      </dsp:txBody>
      <dsp:txXfrm>
        <a:off x="3950653" y="1789797"/>
        <a:ext cx="1444627" cy="128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D85E-C353-4D1C-90B9-27C9929814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69722-69C4-4FC1-B114-CBFBD7FF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C-7Fn6_G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8379-7BB1-46C3-9038-E9551ED0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YouTube Video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B5A1-E0F0-4A38-9914-513C0B57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https://www.youtube.com/watch?v=-C-7Fn6_G-8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D47A-7AFA-442C-9AEA-39326AE8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20" y="1517617"/>
            <a:ext cx="9802761" cy="1408463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 dirty="0">
                <a:cs typeface="Calibri Light" panose="020F0302020204030204" pitchFamily="34" charset="0"/>
              </a:rPr>
              <a:t>Blockchain Fraud Prediction using Machine Learning</a:t>
            </a:r>
            <a:br>
              <a:rPr lang="en-US" sz="3600" b="0" i="0" u="none" strike="noStrike" baseline="0" dirty="0">
                <a:cs typeface="Calibri Light" panose="020F0302020204030204" pitchFamily="34" charset="0"/>
              </a:rPr>
            </a:br>
            <a:r>
              <a:rPr lang="en-US" sz="2400" b="0" i="0" u="none" strike="noStrike" baseline="0" dirty="0">
                <a:cs typeface="Calibri Light" panose="020F0302020204030204" pitchFamily="34" charset="0"/>
              </a:rPr>
              <a:t>by Kartik Srikumar</a:t>
            </a:r>
            <a:endParaRPr lang="en-US" sz="6600" dirty="0"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D01B-73ED-4309-B935-A65F020A6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595"/>
            <a:ext cx="9144000" cy="834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+mj-lt"/>
              </a:rPr>
              <a:t>CSCI E-118 Spring 2021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Professor: </a:t>
            </a:r>
            <a:r>
              <a:rPr lang="en-US" sz="2000" dirty="0" err="1">
                <a:latin typeface="+mj-lt"/>
              </a:rPr>
              <a:t>Nodari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Gogoberidze</a:t>
            </a: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96AFF4D-80C3-428A-BBB6-DB0EBA9A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53" y="3875873"/>
            <a:ext cx="890018" cy="104241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C95884-E2C9-45C6-BEF8-A1FE071A0E7C}"/>
              </a:ext>
            </a:extLst>
          </p:cNvPr>
          <p:cNvSpPr txBox="1">
            <a:spLocks/>
          </p:cNvSpPr>
          <p:nvPr/>
        </p:nvSpPr>
        <p:spPr>
          <a:xfrm>
            <a:off x="3553379" y="4083659"/>
            <a:ext cx="6186457" cy="83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Harvard University Extension School</a:t>
            </a:r>
          </a:p>
        </p:txBody>
      </p:sp>
    </p:spTree>
    <p:extLst>
      <p:ext uri="{BB962C8B-B14F-4D97-AF65-F5344CB8AC3E}">
        <p14:creationId xmlns:p14="http://schemas.microsoft.com/office/powerpoint/2010/main" val="31411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B2F-2C62-4523-B3E2-3E17A7C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Why Anomaly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15EE-765F-41A1-82FC-F746092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Crypto values trending up; motive for bad actors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InfoSec teams need to prepare early and stay ahead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Nascent area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Open ML brings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0330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B2F-2C62-4523-B3E2-3E17A7C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15EE-765F-41A1-82FC-F746092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Supervised learning using classification models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Decision Tree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59802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8682-84B8-4826-AF2E-A7856007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Pipeline/Architecture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3511D-9343-450F-8310-CF534191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30" y="1849961"/>
            <a:ext cx="4950465" cy="43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49F-74CD-4529-B442-5CB578E9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09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537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B2F-2C62-4523-B3E2-3E17A7C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C550B0-92DA-43B3-B4E0-55585566B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639071"/>
              </p:ext>
            </p:extLst>
          </p:nvPr>
        </p:nvGraphicFramePr>
        <p:xfrm>
          <a:off x="838200" y="1825625"/>
          <a:ext cx="605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081">
                  <a:extLst>
                    <a:ext uri="{9D8B030D-6E8A-4147-A177-3AD203B41FA5}">
                      <a16:colId xmlns:a16="http://schemas.microsoft.com/office/drawing/2014/main" val="1694450111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1854429854"/>
                    </a:ext>
                  </a:extLst>
                </a:gridCol>
                <a:gridCol w="2383339">
                  <a:extLst>
                    <a:ext uri="{9D8B030D-6E8A-4147-A177-3AD203B41FA5}">
                      <a16:colId xmlns:a16="http://schemas.microsoft.com/office/drawing/2014/main" val="15245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Recall*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False Positives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7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12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7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2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Gradient 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0075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E48D0D-B520-4D01-AB75-DC8E1CD63850}"/>
              </a:ext>
            </a:extLst>
          </p:cNvPr>
          <p:cNvSpPr txBox="1"/>
          <p:nvPr/>
        </p:nvSpPr>
        <p:spPr>
          <a:xfrm>
            <a:off x="2896584" y="5754211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True Positives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1E236-63DF-4DA2-8012-A66B5ED6E2FC}"/>
              </a:ext>
            </a:extLst>
          </p:cNvPr>
          <p:cNvSpPr txBox="1"/>
          <p:nvPr/>
        </p:nvSpPr>
        <p:spPr>
          <a:xfrm>
            <a:off x="1327354" y="6123543"/>
            <a:ext cx="397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              True Positives + False Negatives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C04D9B-2470-4736-9637-6ABDEEA5BCFD}"/>
              </a:ext>
            </a:extLst>
          </p:cNvPr>
          <p:cNvCxnSpPr>
            <a:cxnSpLocks/>
          </p:cNvCxnSpPr>
          <p:nvPr/>
        </p:nvCxnSpPr>
        <p:spPr>
          <a:xfrm>
            <a:off x="2259453" y="6123543"/>
            <a:ext cx="28965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DBC0F-C496-4A2C-AC84-21043301D135}"/>
              </a:ext>
            </a:extLst>
          </p:cNvPr>
          <p:cNvSpPr txBox="1"/>
          <p:nvPr/>
        </p:nvSpPr>
        <p:spPr>
          <a:xfrm>
            <a:off x="1210497" y="5907607"/>
            <a:ext cx="107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*Recall =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DE0501-EEE5-45AB-B2E9-464B6043E465}"/>
              </a:ext>
            </a:extLst>
          </p:cNvPr>
          <p:cNvSpPr/>
          <p:nvPr/>
        </p:nvSpPr>
        <p:spPr>
          <a:xfrm>
            <a:off x="4503634" y="3119215"/>
            <a:ext cx="461473" cy="309785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5E3EBD7-6436-4911-A0CE-9BA67F5A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28" y="2973936"/>
            <a:ext cx="600342" cy="6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B2F-2C62-4523-B3E2-3E17A7C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Roadmap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C8D238-57A6-4AA7-988C-A0424571C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08135"/>
              </p:ext>
            </p:extLst>
          </p:nvPr>
        </p:nvGraphicFramePr>
        <p:xfrm>
          <a:off x="2032000" y="2014465"/>
          <a:ext cx="6185801" cy="412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6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132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Link to YouTube Video Presentation:</vt:lpstr>
      <vt:lpstr>Blockchain Fraud Prediction using Machine Learning by Kartik Srikumar</vt:lpstr>
      <vt:lpstr>Why Anomaly Detection?</vt:lpstr>
      <vt:lpstr>Methodology</vt:lpstr>
      <vt:lpstr>Pipeline/Architecture</vt:lpstr>
      <vt:lpstr>Jupyter Notebook</vt:lpstr>
      <vt:lpstr>Model Selection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Fraud Prediction using Machine Learning</dc:title>
  <dc:creator>kartik srikumar</dc:creator>
  <cp:lastModifiedBy>kartik srikumar</cp:lastModifiedBy>
  <cp:revision>2</cp:revision>
  <dcterms:created xsi:type="dcterms:W3CDTF">2021-03-28T04:49:43Z</dcterms:created>
  <dcterms:modified xsi:type="dcterms:W3CDTF">2021-05-02T00:08:11Z</dcterms:modified>
</cp:coreProperties>
</file>