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85" r:id="rId11"/>
    <p:sldId id="281" r:id="rId12"/>
    <p:sldId id="282" r:id="rId13"/>
    <p:sldId id="283" r:id="rId14"/>
    <p:sldId id="28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8978fc7084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8978fc7084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8978fc7084_5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8978fc7084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8978fc7084_8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8978fc7084_8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8978fc7084_8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8978fc7084_8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8978fc7084_8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8978fc7084_8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8978fc7084_8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8978fc7084_8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8978fc7084_8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8978fc7084_8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8978fc7084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8978fc7084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8978fc708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8978fc708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8978fc7084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8978fc7084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ffa012ba7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ffa012ba7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8978fc7084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8978fc7084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8978fc7084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8978fc7084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8978fc7084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8978fc7084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8978fc7084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8978fc7084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8978fc7084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8978fc7084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8978fc7084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8978fc7084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fa012ba7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fa012ba7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8978fc7084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8978fc7084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8978fc7084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8978fc7084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ffa012ba7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ffa012ba7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8978fc708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8978fc708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ffa012ba7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ffa012ba7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8978fc7084_1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8978fc7084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63678" y="1692004"/>
            <a:ext cx="8597700" cy="62997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000" b="1" dirty="0">
                <a:latin typeface="Times New Roman" panose="02020603050405020304" pitchFamily="18" charset="0"/>
                <a:cs typeface="Times New Roman" panose="02020603050405020304" pitchFamily="18" charset="0"/>
              </a:rPr>
              <a:t>Olympic Performance Trends and Medal Analysis Using Power BI</a:t>
            </a:r>
            <a:endParaRPr sz="2000" b="1"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1"/>
          </p:nvPr>
        </p:nvSpPr>
        <p:spPr>
          <a:xfrm>
            <a:off x="515475" y="3259863"/>
            <a:ext cx="3632779" cy="837359"/>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SzPts val="358"/>
              <a:buNone/>
            </a:pPr>
            <a:r>
              <a:rPr lang="en" sz="1600" b="1" dirty="0">
                <a:solidFill>
                  <a:schemeClr val="dk1"/>
                </a:solidFill>
                <a:latin typeface="Times New Roman" panose="02020603050405020304" pitchFamily="18" charset="0"/>
                <a:cs typeface="Times New Roman" panose="02020603050405020304" pitchFamily="18" charset="0"/>
              </a:rPr>
              <a:t>Submitted By :-</a:t>
            </a:r>
            <a:endParaRPr sz="1600" b="1" dirty="0">
              <a:solidFill>
                <a:schemeClr val="dk1"/>
              </a:solidFill>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SzPts val="358"/>
              <a:buNone/>
            </a:pPr>
            <a:endParaRPr lang="en" sz="16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SzPts val="358"/>
              <a:buNone/>
            </a:pPr>
            <a:r>
              <a:rPr lang="en" sz="1600" dirty="0">
                <a:solidFill>
                  <a:schemeClr val="dk1"/>
                </a:solidFill>
                <a:latin typeface="Times New Roman" panose="02020603050405020304" pitchFamily="18" charset="0"/>
                <a:cs typeface="Times New Roman" panose="02020603050405020304" pitchFamily="18" charset="0"/>
              </a:rPr>
              <a:t>Kartika Kannojiya (0901MC211034)</a:t>
            </a:r>
            <a:endParaRPr sz="1600" dirty="0">
              <a:solidFill>
                <a:schemeClr val="dk1"/>
              </a:solidFill>
              <a:latin typeface="Times New Roman" panose="02020603050405020304" pitchFamily="18" charset="0"/>
              <a:cs typeface="Times New Roman" panose="02020603050405020304" pitchFamily="18" charset="0"/>
            </a:endParaRPr>
          </a:p>
          <a:p>
            <a:pPr marL="0" lvl="0" indent="0" algn="ctr" rtl="0">
              <a:lnSpc>
                <a:spcPct val="90000"/>
              </a:lnSpc>
              <a:spcBef>
                <a:spcPts val="0"/>
              </a:spcBef>
              <a:spcAft>
                <a:spcPts val="0"/>
              </a:spcAft>
              <a:buSzPts val="358"/>
              <a:buNone/>
            </a:pPr>
            <a:endParaRPr sz="1600" dirty="0">
              <a:solidFill>
                <a:schemeClr val="dk1"/>
              </a:solidFill>
              <a:latin typeface="Times New Roman" panose="02020603050405020304" pitchFamily="18" charset="0"/>
              <a:cs typeface="Times New Roman" panose="02020603050405020304" pitchFamily="18" charset="0"/>
            </a:endParaRPr>
          </a:p>
        </p:txBody>
      </p:sp>
      <p:pic>
        <p:nvPicPr>
          <p:cNvPr id="56" name="Google Shape;56;p13"/>
          <p:cNvPicPr preferRelativeResize="0"/>
          <p:nvPr/>
        </p:nvPicPr>
        <p:blipFill>
          <a:blip r:embed="rId3">
            <a:alphaModFix/>
          </a:blip>
          <a:stretch>
            <a:fillRect/>
          </a:stretch>
        </p:blipFill>
        <p:spPr>
          <a:xfrm>
            <a:off x="348448" y="334536"/>
            <a:ext cx="8447103" cy="894659"/>
          </a:xfrm>
          <a:prstGeom prst="rect">
            <a:avLst/>
          </a:prstGeom>
          <a:noFill/>
          <a:ln>
            <a:noFill/>
          </a:ln>
        </p:spPr>
      </p:pic>
      <p:sp>
        <p:nvSpPr>
          <p:cNvPr id="57" name="Google Shape;57;p13"/>
          <p:cNvSpPr txBox="1">
            <a:spLocks noGrp="1"/>
          </p:cNvSpPr>
          <p:nvPr>
            <p:ph type="subTitle" idx="1"/>
          </p:nvPr>
        </p:nvSpPr>
        <p:spPr>
          <a:xfrm>
            <a:off x="5692508" y="3256546"/>
            <a:ext cx="2936017" cy="837359"/>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900" b="1" dirty="0">
                <a:solidFill>
                  <a:schemeClr val="dk1"/>
                </a:solidFill>
                <a:latin typeface="Times New Roman" panose="02020603050405020304" pitchFamily="18" charset="0"/>
                <a:cs typeface="Times New Roman" panose="02020603050405020304" pitchFamily="18" charset="0"/>
              </a:rPr>
              <a:t>Submitted To :-</a:t>
            </a:r>
          </a:p>
          <a:p>
            <a:pPr marL="0" lvl="0" indent="0" algn="l" rtl="0">
              <a:spcBef>
                <a:spcPts val="0"/>
              </a:spcBef>
              <a:spcAft>
                <a:spcPts val="0"/>
              </a:spcAft>
              <a:buNone/>
            </a:pPr>
            <a:endParaRPr sz="1800" b="1"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900" dirty="0">
                <a:solidFill>
                  <a:schemeClr val="dk1"/>
                </a:solidFill>
                <a:latin typeface="Times New Roman" panose="02020603050405020304" pitchFamily="18" charset="0"/>
                <a:cs typeface="Times New Roman" panose="02020603050405020304" pitchFamily="18" charset="0"/>
              </a:rPr>
              <a:t>Dr. S. K. Bhardwaj</a:t>
            </a:r>
            <a:endParaRPr sz="1900" dirty="0">
              <a:solidFill>
                <a:schemeClr val="dk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sz="18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F2BC0D-87D0-8742-ABC5-021197BC02E5}"/>
              </a:ext>
            </a:extLst>
          </p:cNvPr>
          <p:cNvPicPr>
            <a:picLocks noChangeAspect="1"/>
          </p:cNvPicPr>
          <p:nvPr/>
        </p:nvPicPr>
        <p:blipFill>
          <a:blip r:embed="rId2"/>
          <a:stretch>
            <a:fillRect/>
          </a:stretch>
        </p:blipFill>
        <p:spPr>
          <a:xfrm>
            <a:off x="303975" y="170986"/>
            <a:ext cx="8536050" cy="4801528"/>
          </a:xfrm>
          <a:prstGeom prst="rect">
            <a:avLst/>
          </a:prstGeom>
        </p:spPr>
      </p:pic>
    </p:spTree>
    <p:extLst>
      <p:ext uri="{BB962C8B-B14F-4D97-AF65-F5344CB8AC3E}">
        <p14:creationId xmlns:p14="http://schemas.microsoft.com/office/powerpoint/2010/main" val="3250373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2B8DE4-BCF0-B3E6-4926-72AC11CEAC77}"/>
              </a:ext>
            </a:extLst>
          </p:cNvPr>
          <p:cNvPicPr>
            <a:picLocks noChangeAspect="1"/>
          </p:cNvPicPr>
          <p:nvPr/>
        </p:nvPicPr>
        <p:blipFill>
          <a:blip r:embed="rId2"/>
          <a:stretch>
            <a:fillRect/>
          </a:stretch>
        </p:blipFill>
        <p:spPr>
          <a:xfrm>
            <a:off x="1447344" y="252761"/>
            <a:ext cx="5838120" cy="4660908"/>
          </a:xfrm>
          <a:prstGeom prst="rect">
            <a:avLst/>
          </a:prstGeom>
        </p:spPr>
      </p:pic>
    </p:spTree>
    <p:extLst>
      <p:ext uri="{BB962C8B-B14F-4D97-AF65-F5344CB8AC3E}">
        <p14:creationId xmlns:p14="http://schemas.microsoft.com/office/powerpoint/2010/main" val="2169524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7B0159-D957-BEFC-9134-A55BE0172339}"/>
              </a:ext>
            </a:extLst>
          </p:cNvPr>
          <p:cNvPicPr>
            <a:picLocks noChangeAspect="1"/>
          </p:cNvPicPr>
          <p:nvPr/>
        </p:nvPicPr>
        <p:blipFill>
          <a:blip r:embed="rId2"/>
          <a:stretch>
            <a:fillRect/>
          </a:stretch>
        </p:blipFill>
        <p:spPr>
          <a:xfrm>
            <a:off x="329993" y="185621"/>
            <a:ext cx="8484014" cy="4772258"/>
          </a:xfrm>
          <a:prstGeom prst="rect">
            <a:avLst/>
          </a:prstGeom>
        </p:spPr>
      </p:pic>
    </p:spTree>
    <p:extLst>
      <p:ext uri="{BB962C8B-B14F-4D97-AF65-F5344CB8AC3E}">
        <p14:creationId xmlns:p14="http://schemas.microsoft.com/office/powerpoint/2010/main" val="1107216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96F75B-AEB3-14B3-02A1-F5E900BF1046}"/>
              </a:ext>
            </a:extLst>
          </p:cNvPr>
          <p:cNvPicPr>
            <a:picLocks noChangeAspect="1"/>
          </p:cNvPicPr>
          <p:nvPr/>
        </p:nvPicPr>
        <p:blipFill>
          <a:blip r:embed="rId2"/>
          <a:stretch>
            <a:fillRect/>
          </a:stretch>
        </p:blipFill>
        <p:spPr>
          <a:xfrm>
            <a:off x="183740" y="118948"/>
            <a:ext cx="4655890" cy="2264896"/>
          </a:xfrm>
          <a:prstGeom prst="rect">
            <a:avLst/>
          </a:prstGeom>
        </p:spPr>
      </p:pic>
      <p:pic>
        <p:nvPicPr>
          <p:cNvPr id="7" name="Picture 6">
            <a:extLst>
              <a:ext uri="{FF2B5EF4-FFF2-40B4-BE49-F238E27FC236}">
                <a16:creationId xmlns:a16="http://schemas.microsoft.com/office/drawing/2014/main" id="{79840E55-FEB2-889E-4C21-782CDFA8BB69}"/>
              </a:ext>
            </a:extLst>
          </p:cNvPr>
          <p:cNvPicPr>
            <a:picLocks noChangeAspect="1"/>
          </p:cNvPicPr>
          <p:nvPr/>
        </p:nvPicPr>
        <p:blipFill>
          <a:blip r:embed="rId3"/>
          <a:stretch>
            <a:fillRect/>
          </a:stretch>
        </p:blipFill>
        <p:spPr>
          <a:xfrm>
            <a:off x="3713355" y="2482692"/>
            <a:ext cx="5246906" cy="2264895"/>
          </a:xfrm>
          <a:prstGeom prst="rect">
            <a:avLst/>
          </a:prstGeom>
        </p:spPr>
      </p:pic>
    </p:spTree>
    <p:extLst>
      <p:ext uri="{BB962C8B-B14F-4D97-AF65-F5344CB8AC3E}">
        <p14:creationId xmlns:p14="http://schemas.microsoft.com/office/powerpoint/2010/main" val="400400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33C0ED-B99E-7A3E-A10E-FD9D2220AEB2}"/>
              </a:ext>
            </a:extLst>
          </p:cNvPr>
          <p:cNvPicPr>
            <a:picLocks noChangeAspect="1"/>
          </p:cNvPicPr>
          <p:nvPr/>
        </p:nvPicPr>
        <p:blipFill>
          <a:blip r:embed="rId2"/>
          <a:stretch>
            <a:fillRect/>
          </a:stretch>
        </p:blipFill>
        <p:spPr>
          <a:xfrm>
            <a:off x="725655" y="393313"/>
            <a:ext cx="7692690" cy="4327138"/>
          </a:xfrm>
          <a:prstGeom prst="rect">
            <a:avLst/>
          </a:prstGeom>
        </p:spPr>
      </p:pic>
    </p:spTree>
    <p:extLst>
      <p:ext uri="{BB962C8B-B14F-4D97-AF65-F5344CB8AC3E}">
        <p14:creationId xmlns:p14="http://schemas.microsoft.com/office/powerpoint/2010/main" val="4050509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2487600" y="1959750"/>
            <a:ext cx="4168800" cy="12240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b="1">
                <a:latin typeface="Times New Roman" panose="02020603050405020304" pitchFamily="18" charset="0"/>
                <a:cs typeface="Times New Roman" panose="02020603050405020304" pitchFamily="18" charset="0"/>
              </a:rPr>
              <a:t>Analysis of Olympic Dashboard</a:t>
            </a:r>
            <a:endParaRPr b="1">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3"/>
          <p:cNvPicPr preferRelativeResize="0"/>
          <p:nvPr/>
        </p:nvPicPr>
        <p:blipFill>
          <a:blip r:embed="rId3">
            <a:alphaModFix/>
          </a:blip>
          <a:stretch>
            <a:fillRect/>
          </a:stretch>
        </p:blipFill>
        <p:spPr>
          <a:xfrm>
            <a:off x="0" y="0"/>
            <a:ext cx="9385376" cy="5284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24"/>
          <p:cNvPicPr preferRelativeResize="0"/>
          <p:nvPr/>
        </p:nvPicPr>
        <p:blipFill>
          <a:blip r:embed="rId3">
            <a:alphaModFix/>
          </a:blip>
          <a:stretch>
            <a:fillRect/>
          </a:stretch>
        </p:blipFill>
        <p:spPr>
          <a:xfrm>
            <a:off x="0" y="101550"/>
            <a:ext cx="9143999" cy="5041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25"/>
          <p:cNvPicPr preferRelativeResize="0"/>
          <p:nvPr/>
        </p:nvPicPr>
        <p:blipFill>
          <a:blip r:embed="rId3">
            <a:alphaModFix/>
          </a:blip>
          <a:stretch>
            <a:fillRect/>
          </a:stretch>
        </p:blipFill>
        <p:spPr>
          <a:xfrm>
            <a:off x="0" y="67275"/>
            <a:ext cx="9144000" cy="510733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6"/>
          <p:cNvPicPr preferRelativeResize="0"/>
          <p:nvPr/>
        </p:nvPicPr>
        <p:blipFill>
          <a:blip r:embed="rId3">
            <a:alphaModFix/>
          </a:blip>
          <a:stretch>
            <a:fillRect/>
          </a:stretch>
        </p:blipFill>
        <p:spPr>
          <a:xfrm>
            <a:off x="152400" y="152400"/>
            <a:ext cx="8839199" cy="44336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26885"/>
            <a:ext cx="8520600" cy="772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000" b="1" dirty="0">
                <a:latin typeface="Times New Roman" panose="02020603050405020304" pitchFamily="18" charset="0"/>
                <a:cs typeface="Times New Roman" panose="02020603050405020304" pitchFamily="18" charset="0"/>
              </a:rPr>
              <a:t>What Is Business Intelligence</a:t>
            </a:r>
            <a:r>
              <a:rPr lang="en" sz="3000" dirty="0">
                <a:latin typeface="Times New Roman" panose="02020603050405020304" pitchFamily="18" charset="0"/>
                <a:cs typeface="Times New Roman" panose="02020603050405020304" pitchFamily="18" charset="0"/>
              </a:rPr>
              <a:t> </a:t>
            </a:r>
            <a:endParaRPr sz="3000" dirty="0">
              <a:latin typeface="Times New Roman" panose="02020603050405020304" pitchFamily="18" charset="0"/>
              <a:cs typeface="Times New Roman" panose="02020603050405020304" pitchFamily="18" charset="0"/>
            </a:endParaRPr>
          </a:p>
        </p:txBody>
      </p:sp>
      <p:sp>
        <p:nvSpPr>
          <p:cNvPr id="63" name="Google Shape;63;p14"/>
          <p:cNvSpPr txBox="1">
            <a:spLocks noGrp="1"/>
          </p:cNvSpPr>
          <p:nvPr>
            <p:ph type="body" idx="1"/>
          </p:nvPr>
        </p:nvSpPr>
        <p:spPr>
          <a:xfrm>
            <a:off x="311700" y="14712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dk1"/>
                </a:solidFill>
                <a:latin typeface="Times New Roman" panose="02020603050405020304" pitchFamily="18" charset="0"/>
                <a:cs typeface="Times New Roman" panose="02020603050405020304" pitchFamily="18" charset="0"/>
              </a:rPr>
              <a:t>Business Intelligence (BI)</a:t>
            </a:r>
            <a:r>
              <a:rPr lang="en" dirty="0">
                <a:solidFill>
                  <a:schemeClr val="dk1"/>
                </a:solidFill>
                <a:latin typeface="Times New Roman" panose="02020603050405020304" pitchFamily="18" charset="0"/>
                <a:cs typeface="Times New Roman" panose="02020603050405020304" pitchFamily="18" charset="0"/>
              </a:rPr>
              <a:t> involves the use of processes, tools, and technologies to gather, integrate, analyze, and visualize data for better decision-making. It centralizes data from various sources, performs in-depth analysis to uncover trends and insights, and presents these findings through visualizations like dashboards and reports.</a:t>
            </a:r>
            <a:endParaRPr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 dirty="0">
                <a:solidFill>
                  <a:schemeClr val="dk1"/>
                </a:solidFill>
                <a:latin typeface="Times New Roman" panose="02020603050405020304" pitchFamily="18" charset="0"/>
                <a:cs typeface="Times New Roman" panose="02020603050405020304" pitchFamily="18" charset="0"/>
              </a:rPr>
              <a:t> BI tools like Power BI  enable users to create self-service analyses, helping organizations optimize operations, reduce costs, and gain a competitive edge.</a:t>
            </a:r>
            <a:endParaRPr sz="25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7"/>
          <p:cNvPicPr preferRelativeResize="0"/>
          <p:nvPr/>
        </p:nvPicPr>
        <p:blipFill>
          <a:blip r:embed="rId3">
            <a:alphaModFix/>
          </a:blip>
          <a:stretch>
            <a:fillRect/>
          </a:stretch>
        </p:blipFill>
        <p:spPr>
          <a:xfrm>
            <a:off x="152400" y="152400"/>
            <a:ext cx="8991599" cy="483830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8"/>
          <p:cNvPicPr preferRelativeResize="0"/>
          <p:nvPr/>
        </p:nvPicPr>
        <p:blipFill>
          <a:blip r:embed="rId3">
            <a:alphaModFix/>
          </a:blip>
          <a:stretch>
            <a:fillRect/>
          </a:stretch>
        </p:blipFill>
        <p:spPr>
          <a:xfrm>
            <a:off x="152400" y="152400"/>
            <a:ext cx="8734007" cy="48387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9"/>
          <p:cNvSpPr txBox="1">
            <a:spLocks noGrp="1"/>
          </p:cNvSpPr>
          <p:nvPr>
            <p:ph type="title"/>
          </p:nvPr>
        </p:nvSpPr>
        <p:spPr>
          <a:xfrm>
            <a:off x="394025" y="358350"/>
            <a:ext cx="8520600" cy="40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Male and Female participation in the Olympics</a:t>
            </a:r>
            <a:r>
              <a:rPr lang="en"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148" name="Google Shape;148;p29"/>
          <p:cNvSpPr txBox="1">
            <a:spLocks noGrp="1"/>
          </p:cNvSpPr>
          <p:nvPr>
            <p:ph type="body" idx="1"/>
          </p:nvPr>
        </p:nvSpPr>
        <p:spPr>
          <a:xfrm>
            <a:off x="229375" y="1150204"/>
            <a:ext cx="4206300" cy="372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u="sng" dirty="0">
                <a:solidFill>
                  <a:schemeClr val="dk1"/>
                </a:solidFill>
                <a:latin typeface="Times New Roman" panose="02020603050405020304" pitchFamily="18" charset="0"/>
                <a:cs typeface="Times New Roman" panose="02020603050405020304" pitchFamily="18" charset="0"/>
              </a:rPr>
              <a:t>MALE</a:t>
            </a:r>
            <a:endParaRPr b="1" u="sng" dirty="0">
              <a:solidFill>
                <a:schemeClr val="dk1"/>
              </a:solidFill>
              <a:latin typeface="Times New Roman" panose="02020603050405020304" pitchFamily="18" charset="0"/>
              <a:cs typeface="Times New Roman" panose="02020603050405020304" pitchFamily="18" charset="0"/>
            </a:endParaRPr>
          </a:p>
          <a:p>
            <a:pPr marL="457200" lvl="0" indent="-307975" algn="l" rtl="0">
              <a:spcBef>
                <a:spcPts val="1200"/>
              </a:spcBef>
              <a:spcAft>
                <a:spcPts val="0"/>
              </a:spcAft>
              <a:buClr>
                <a:schemeClr val="dk1"/>
              </a:buClr>
              <a:buSzPts val="1250"/>
              <a:buChar char="●"/>
            </a:pPr>
            <a:r>
              <a:rPr lang="en" sz="1250" b="1" dirty="0">
                <a:solidFill>
                  <a:schemeClr val="dk1"/>
                </a:solidFill>
                <a:latin typeface="Times New Roman" panose="02020603050405020304" pitchFamily="18" charset="0"/>
                <a:cs typeface="Times New Roman" panose="02020603050405020304" pitchFamily="18" charset="0"/>
              </a:rPr>
              <a:t>1896 Start:</a:t>
            </a:r>
            <a:r>
              <a:rPr lang="en" sz="1250" dirty="0">
                <a:solidFill>
                  <a:schemeClr val="dk1"/>
                </a:solidFill>
                <a:latin typeface="Times New Roman" panose="02020603050405020304" pitchFamily="18" charset="0"/>
                <a:cs typeface="Times New Roman" panose="02020603050405020304" pitchFamily="18" charset="0"/>
              </a:rPr>
              <a:t> The first modern Olympics were exclusively male with no events for women.</a:t>
            </a:r>
            <a:endParaRPr sz="1250" dirty="0">
              <a:solidFill>
                <a:schemeClr val="dk1"/>
              </a:solidFill>
              <a:latin typeface="Times New Roman" panose="02020603050405020304" pitchFamily="18" charset="0"/>
              <a:cs typeface="Times New Roman" panose="02020603050405020304" pitchFamily="18" charset="0"/>
            </a:endParaRPr>
          </a:p>
          <a:p>
            <a:pPr marL="457200" lvl="0" indent="-307975" algn="l" rtl="0">
              <a:spcBef>
                <a:spcPts val="0"/>
              </a:spcBef>
              <a:spcAft>
                <a:spcPts val="0"/>
              </a:spcAft>
              <a:buClr>
                <a:schemeClr val="dk1"/>
              </a:buClr>
              <a:buSzPts val="1250"/>
              <a:buChar char="●"/>
            </a:pPr>
            <a:r>
              <a:rPr lang="en" sz="1250" b="1" dirty="0">
                <a:solidFill>
                  <a:schemeClr val="dk1"/>
                </a:solidFill>
                <a:latin typeface="Times New Roman" panose="02020603050405020304" pitchFamily="18" charset="0"/>
                <a:cs typeface="Times New Roman" panose="02020603050405020304" pitchFamily="18" charset="0"/>
              </a:rPr>
              <a:t>Sport Dominance:</a:t>
            </a:r>
            <a:r>
              <a:rPr lang="en" sz="1250" dirty="0">
                <a:solidFill>
                  <a:schemeClr val="dk1"/>
                </a:solidFill>
                <a:latin typeface="Times New Roman" panose="02020603050405020304" pitchFamily="18" charset="0"/>
                <a:cs typeface="Times New Roman" panose="02020603050405020304" pitchFamily="18" charset="0"/>
              </a:rPr>
              <a:t> Men participated in all sports from the start, including combat sports like boxing and wrestling.</a:t>
            </a:r>
            <a:endParaRPr sz="1250" dirty="0">
              <a:solidFill>
                <a:schemeClr val="dk1"/>
              </a:solidFill>
              <a:latin typeface="Times New Roman" panose="02020603050405020304" pitchFamily="18" charset="0"/>
              <a:cs typeface="Times New Roman" panose="02020603050405020304" pitchFamily="18" charset="0"/>
            </a:endParaRPr>
          </a:p>
          <a:p>
            <a:pPr marL="457200" lvl="0" indent="-307975" algn="l" rtl="0">
              <a:spcBef>
                <a:spcPts val="0"/>
              </a:spcBef>
              <a:spcAft>
                <a:spcPts val="0"/>
              </a:spcAft>
              <a:buClr>
                <a:schemeClr val="dk1"/>
              </a:buClr>
              <a:buSzPts val="1250"/>
              <a:buChar char="●"/>
            </a:pPr>
            <a:r>
              <a:rPr lang="en" sz="1250" b="1" dirty="0">
                <a:solidFill>
                  <a:schemeClr val="dk1"/>
                </a:solidFill>
                <a:latin typeface="Times New Roman" panose="02020603050405020304" pitchFamily="18" charset="0"/>
                <a:cs typeface="Times New Roman" panose="02020603050405020304" pitchFamily="18" charset="0"/>
              </a:rPr>
              <a:t>Higher Participation:</a:t>
            </a:r>
            <a:r>
              <a:rPr lang="en" sz="1250" dirty="0">
                <a:solidFill>
                  <a:schemeClr val="dk1"/>
                </a:solidFill>
                <a:latin typeface="Times New Roman" panose="02020603050405020304" pitchFamily="18" charset="0"/>
                <a:cs typeface="Times New Roman" panose="02020603050405020304" pitchFamily="18" charset="0"/>
              </a:rPr>
              <a:t> Historically, male athletes outnumbered female athletes, especially in early years.</a:t>
            </a:r>
            <a:endParaRPr sz="1250" dirty="0">
              <a:solidFill>
                <a:schemeClr val="dk1"/>
              </a:solidFill>
              <a:latin typeface="Times New Roman" panose="02020603050405020304" pitchFamily="18" charset="0"/>
              <a:cs typeface="Times New Roman" panose="02020603050405020304" pitchFamily="18" charset="0"/>
            </a:endParaRPr>
          </a:p>
          <a:p>
            <a:pPr marL="457200" lvl="0" indent="-307975" algn="l" rtl="0">
              <a:spcBef>
                <a:spcPts val="0"/>
              </a:spcBef>
              <a:spcAft>
                <a:spcPts val="0"/>
              </a:spcAft>
              <a:buClr>
                <a:schemeClr val="dk1"/>
              </a:buClr>
              <a:buSzPts val="1250"/>
              <a:buChar char="●"/>
            </a:pPr>
            <a:r>
              <a:rPr lang="en" sz="1250" b="1" dirty="0">
                <a:solidFill>
                  <a:schemeClr val="dk1"/>
                </a:solidFill>
                <a:latin typeface="Times New Roman" panose="02020603050405020304" pitchFamily="18" charset="0"/>
                <a:cs typeface="Times New Roman" panose="02020603050405020304" pitchFamily="18" charset="0"/>
              </a:rPr>
              <a:t>More Events:</a:t>
            </a:r>
            <a:r>
              <a:rPr lang="en" sz="1250" dirty="0">
                <a:solidFill>
                  <a:schemeClr val="dk1"/>
                </a:solidFill>
                <a:latin typeface="Times New Roman" panose="02020603050405020304" pitchFamily="18" charset="0"/>
                <a:cs typeface="Times New Roman" panose="02020603050405020304" pitchFamily="18" charset="0"/>
              </a:rPr>
              <a:t> Men had more events and categories in sports like athletics, swimming, and cycling.</a:t>
            </a:r>
            <a:endParaRPr sz="1250" dirty="0">
              <a:solidFill>
                <a:schemeClr val="dk1"/>
              </a:solidFill>
              <a:latin typeface="Times New Roman" panose="02020603050405020304" pitchFamily="18" charset="0"/>
              <a:cs typeface="Times New Roman" panose="02020603050405020304" pitchFamily="18" charset="0"/>
            </a:endParaRPr>
          </a:p>
          <a:p>
            <a:pPr marL="457200" lvl="0" indent="-307975" algn="l" rtl="0">
              <a:spcBef>
                <a:spcPts val="0"/>
              </a:spcBef>
              <a:spcAft>
                <a:spcPts val="0"/>
              </a:spcAft>
              <a:buClr>
                <a:schemeClr val="dk1"/>
              </a:buClr>
              <a:buSzPts val="1250"/>
              <a:buChar char="●"/>
            </a:pPr>
            <a:r>
              <a:rPr lang="en" sz="1250" b="1" dirty="0">
                <a:solidFill>
                  <a:schemeClr val="dk1"/>
                </a:solidFill>
                <a:latin typeface="Times New Roman" panose="02020603050405020304" pitchFamily="18" charset="0"/>
                <a:cs typeface="Times New Roman" panose="02020603050405020304" pitchFamily="18" charset="0"/>
              </a:rPr>
              <a:t>Media Focus:</a:t>
            </a:r>
            <a:r>
              <a:rPr lang="en" sz="1250" dirty="0">
                <a:solidFill>
                  <a:schemeClr val="dk1"/>
                </a:solidFill>
                <a:latin typeface="Times New Roman" panose="02020603050405020304" pitchFamily="18" charset="0"/>
                <a:cs typeface="Times New Roman" panose="02020603050405020304" pitchFamily="18" charset="0"/>
              </a:rPr>
              <a:t> Male athletes traditionally received more media coverage and sponsorship deals.</a:t>
            </a:r>
            <a:endParaRPr sz="1250" dirty="0">
              <a:solidFill>
                <a:schemeClr val="dk1"/>
              </a:solidFill>
              <a:latin typeface="Times New Roman" panose="02020603050405020304" pitchFamily="18" charset="0"/>
              <a:cs typeface="Times New Roman" panose="02020603050405020304" pitchFamily="18" charset="0"/>
            </a:endParaRPr>
          </a:p>
        </p:txBody>
      </p:sp>
      <p:sp>
        <p:nvSpPr>
          <p:cNvPr id="149" name="Google Shape;149;p29"/>
          <p:cNvSpPr txBox="1">
            <a:spLocks noGrp="1"/>
          </p:cNvSpPr>
          <p:nvPr>
            <p:ph type="body" idx="2"/>
          </p:nvPr>
        </p:nvSpPr>
        <p:spPr>
          <a:xfrm>
            <a:off x="4914725" y="1150204"/>
            <a:ext cx="39999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u="sng" dirty="0">
                <a:solidFill>
                  <a:schemeClr val="dk1"/>
                </a:solidFill>
                <a:latin typeface="Times New Roman" panose="02020603050405020304" pitchFamily="18" charset="0"/>
                <a:cs typeface="Times New Roman" panose="02020603050405020304" pitchFamily="18" charset="0"/>
              </a:rPr>
              <a:t>FEMALE</a:t>
            </a:r>
            <a:endParaRPr b="1" u="sng" dirty="0">
              <a:solidFill>
                <a:schemeClr val="dk1"/>
              </a:solidFill>
              <a:latin typeface="Times New Roman" panose="02020603050405020304" pitchFamily="18" charset="0"/>
              <a:cs typeface="Times New Roman" panose="02020603050405020304" pitchFamily="18" charset="0"/>
            </a:endParaRPr>
          </a:p>
          <a:p>
            <a:pPr marL="457200" lvl="0" indent="-307975" algn="l" rtl="0">
              <a:spcBef>
                <a:spcPts val="1200"/>
              </a:spcBef>
              <a:spcAft>
                <a:spcPts val="0"/>
              </a:spcAft>
              <a:buClr>
                <a:schemeClr val="dk1"/>
              </a:buClr>
              <a:buSzPts val="1250"/>
              <a:buChar char="●"/>
            </a:pPr>
            <a:r>
              <a:rPr lang="en" sz="1250" b="1" dirty="0">
                <a:solidFill>
                  <a:schemeClr val="dk1"/>
                </a:solidFill>
                <a:latin typeface="Times New Roman" panose="02020603050405020304" pitchFamily="18" charset="0"/>
                <a:cs typeface="Times New Roman" panose="02020603050405020304" pitchFamily="18" charset="0"/>
              </a:rPr>
              <a:t>1900 Debut:</a:t>
            </a:r>
            <a:r>
              <a:rPr lang="en" sz="1250" dirty="0">
                <a:solidFill>
                  <a:schemeClr val="dk1"/>
                </a:solidFill>
                <a:latin typeface="Times New Roman" panose="02020603050405020304" pitchFamily="18" charset="0"/>
                <a:cs typeface="Times New Roman" panose="02020603050405020304" pitchFamily="18" charset="0"/>
              </a:rPr>
              <a:t> Women first competed in the 1900 Paris Olympics in limited sports like tennis and golf.</a:t>
            </a:r>
            <a:endParaRPr sz="1250" dirty="0">
              <a:solidFill>
                <a:schemeClr val="dk1"/>
              </a:solidFill>
              <a:latin typeface="Times New Roman" panose="02020603050405020304" pitchFamily="18" charset="0"/>
              <a:cs typeface="Times New Roman" panose="02020603050405020304" pitchFamily="18" charset="0"/>
            </a:endParaRPr>
          </a:p>
          <a:p>
            <a:pPr marL="457200" lvl="0" indent="-307975" algn="l" rtl="0">
              <a:spcBef>
                <a:spcPts val="0"/>
              </a:spcBef>
              <a:spcAft>
                <a:spcPts val="0"/>
              </a:spcAft>
              <a:buClr>
                <a:schemeClr val="dk1"/>
              </a:buClr>
              <a:buSzPts val="1250"/>
              <a:buChar char="●"/>
            </a:pPr>
            <a:r>
              <a:rPr lang="en" sz="1250" b="1" dirty="0">
                <a:solidFill>
                  <a:schemeClr val="dk1"/>
                </a:solidFill>
                <a:latin typeface="Times New Roman" panose="02020603050405020304" pitchFamily="18" charset="0"/>
                <a:cs typeface="Times New Roman" panose="02020603050405020304" pitchFamily="18" charset="0"/>
              </a:rPr>
              <a:t>Gradual Expansion:</a:t>
            </a:r>
            <a:r>
              <a:rPr lang="en" sz="1250" dirty="0">
                <a:solidFill>
                  <a:schemeClr val="dk1"/>
                </a:solidFill>
                <a:latin typeface="Times New Roman" panose="02020603050405020304" pitchFamily="18" charset="0"/>
                <a:cs typeface="Times New Roman" panose="02020603050405020304" pitchFamily="18" charset="0"/>
              </a:rPr>
              <a:t> Women's events grew over time, with key milestones like athletics in 1928, basketball in 1976, and boxing in 2012.</a:t>
            </a:r>
            <a:endParaRPr sz="1250" dirty="0">
              <a:solidFill>
                <a:schemeClr val="dk1"/>
              </a:solidFill>
              <a:latin typeface="Times New Roman" panose="02020603050405020304" pitchFamily="18" charset="0"/>
              <a:cs typeface="Times New Roman" panose="02020603050405020304" pitchFamily="18" charset="0"/>
            </a:endParaRPr>
          </a:p>
          <a:p>
            <a:pPr marL="457200" lvl="0" indent="-307975" algn="l" rtl="0">
              <a:spcBef>
                <a:spcPts val="0"/>
              </a:spcBef>
              <a:spcAft>
                <a:spcPts val="0"/>
              </a:spcAft>
              <a:buClr>
                <a:schemeClr val="dk1"/>
              </a:buClr>
              <a:buSzPts val="1250"/>
              <a:buChar char="●"/>
            </a:pPr>
            <a:r>
              <a:rPr lang="en" sz="1250" b="1" dirty="0">
                <a:solidFill>
                  <a:schemeClr val="dk1"/>
                </a:solidFill>
                <a:latin typeface="Times New Roman" panose="02020603050405020304" pitchFamily="18" charset="0"/>
                <a:cs typeface="Times New Roman" panose="02020603050405020304" pitchFamily="18" charset="0"/>
              </a:rPr>
              <a:t>Rising Participation:</a:t>
            </a:r>
            <a:r>
              <a:rPr lang="en" sz="1250" dirty="0">
                <a:solidFill>
                  <a:schemeClr val="dk1"/>
                </a:solidFill>
                <a:latin typeface="Times New Roman" panose="02020603050405020304" pitchFamily="18" charset="0"/>
                <a:cs typeface="Times New Roman" panose="02020603050405020304" pitchFamily="18" charset="0"/>
              </a:rPr>
              <a:t> Female representation rose from 2% in 1900 to nearly 49% in the 2020 Tokyo Olympics.</a:t>
            </a:r>
            <a:endParaRPr sz="1250" dirty="0">
              <a:solidFill>
                <a:schemeClr val="dk1"/>
              </a:solidFill>
              <a:latin typeface="Times New Roman" panose="02020603050405020304" pitchFamily="18" charset="0"/>
              <a:cs typeface="Times New Roman" panose="02020603050405020304" pitchFamily="18" charset="0"/>
            </a:endParaRPr>
          </a:p>
          <a:p>
            <a:pPr marL="457200" lvl="0" indent="-307975" algn="l" rtl="0">
              <a:spcBef>
                <a:spcPts val="0"/>
              </a:spcBef>
              <a:spcAft>
                <a:spcPts val="0"/>
              </a:spcAft>
              <a:buClr>
                <a:schemeClr val="dk1"/>
              </a:buClr>
              <a:buSzPts val="1250"/>
              <a:buChar char="●"/>
            </a:pPr>
            <a:r>
              <a:rPr lang="en" sz="1250" b="1" dirty="0">
                <a:solidFill>
                  <a:schemeClr val="dk1"/>
                </a:solidFill>
                <a:latin typeface="Times New Roman" panose="02020603050405020304" pitchFamily="18" charset="0"/>
                <a:cs typeface="Times New Roman" panose="02020603050405020304" pitchFamily="18" charset="0"/>
              </a:rPr>
              <a:t>More Events:</a:t>
            </a:r>
            <a:r>
              <a:rPr lang="en" sz="1250" dirty="0">
                <a:solidFill>
                  <a:schemeClr val="dk1"/>
                </a:solidFill>
                <a:latin typeface="Times New Roman" panose="02020603050405020304" pitchFamily="18" charset="0"/>
                <a:cs typeface="Times New Roman" panose="02020603050405020304" pitchFamily="18" charset="0"/>
              </a:rPr>
              <a:t> Women's events have significantly increased, with many sports now having equal events for men and women.</a:t>
            </a:r>
            <a:endParaRPr sz="1250" dirty="0">
              <a:solidFill>
                <a:schemeClr val="dk1"/>
              </a:solidFill>
              <a:latin typeface="Times New Roman" panose="02020603050405020304" pitchFamily="18" charset="0"/>
              <a:cs typeface="Times New Roman" panose="02020603050405020304" pitchFamily="18" charset="0"/>
            </a:endParaRPr>
          </a:p>
          <a:p>
            <a:pPr marL="457200" lvl="0" indent="-307975" algn="l" rtl="0">
              <a:spcBef>
                <a:spcPts val="0"/>
              </a:spcBef>
              <a:spcAft>
                <a:spcPts val="0"/>
              </a:spcAft>
              <a:buClr>
                <a:schemeClr val="dk1"/>
              </a:buClr>
              <a:buSzPts val="1250"/>
              <a:buChar char="●"/>
            </a:pPr>
            <a:r>
              <a:rPr lang="en" sz="1250" b="1" dirty="0">
                <a:solidFill>
                  <a:schemeClr val="dk1"/>
                </a:solidFill>
                <a:latin typeface="Times New Roman" panose="02020603050405020304" pitchFamily="18" charset="0"/>
                <a:cs typeface="Times New Roman" panose="02020603050405020304" pitchFamily="18" charset="0"/>
              </a:rPr>
              <a:t>Gender Equality:</a:t>
            </a:r>
            <a:r>
              <a:rPr lang="en" sz="1250" dirty="0">
                <a:solidFill>
                  <a:schemeClr val="dk1"/>
                </a:solidFill>
                <a:latin typeface="Times New Roman" panose="02020603050405020304" pitchFamily="18" charset="0"/>
                <a:cs typeface="Times New Roman" panose="02020603050405020304" pitchFamily="18" charset="0"/>
              </a:rPr>
              <a:t> The IOC promotes gender parity, aiming for 50-50 participation by the 2024 Paris Olympics and introducing mixed-gender events.</a:t>
            </a:r>
            <a:endParaRPr sz="125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Clr>
                <a:schemeClr val="dk1"/>
              </a:buClr>
              <a:buSzPts val="1100"/>
              <a:buFont typeface="Arial"/>
              <a:buNone/>
            </a:pPr>
            <a:endParaRPr sz="1200" b="1"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sz="12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1400"/>
              </a:spcBef>
              <a:spcAft>
                <a:spcPts val="400"/>
              </a:spcAft>
              <a:buClr>
                <a:schemeClr val="dk1"/>
              </a:buClr>
              <a:buSzPts val="1100"/>
              <a:buFont typeface="Arial"/>
              <a:buNone/>
            </a:pPr>
            <a:r>
              <a:rPr lang="en" sz="3000" b="1" dirty="0">
                <a:latin typeface="Times New Roman" panose="02020603050405020304" pitchFamily="18" charset="0"/>
                <a:cs typeface="Times New Roman" panose="02020603050405020304" pitchFamily="18" charset="0"/>
              </a:rPr>
              <a:t>Comparison of INDIA’s performance over time</a:t>
            </a:r>
            <a:endParaRPr sz="3000" dirty="0">
              <a:latin typeface="Times New Roman" panose="02020603050405020304" pitchFamily="18" charset="0"/>
              <a:cs typeface="Times New Roman" panose="02020603050405020304" pitchFamily="18" charset="0"/>
            </a:endParaRPr>
          </a:p>
        </p:txBody>
      </p:sp>
      <p:sp>
        <p:nvSpPr>
          <p:cNvPr id="155" name="Google Shape;155;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Clr>
                <a:schemeClr val="dk1"/>
              </a:buClr>
              <a:buSzPts val="1100"/>
              <a:buFont typeface="Arial"/>
              <a:buNone/>
            </a:pPr>
            <a:endParaRPr b="1">
              <a:solidFill>
                <a:schemeClr val="dk1"/>
              </a:solidFill>
              <a:latin typeface="Times New Roman" panose="02020603050405020304" pitchFamily="18" charset="0"/>
              <a:cs typeface="Times New Roman" panose="02020603050405020304" pitchFamily="18" charset="0"/>
            </a:endParaRPr>
          </a:p>
          <a:p>
            <a:pPr marL="457200" lvl="0" indent="-342900" algn="l" rtl="0">
              <a:spcBef>
                <a:spcPts val="1200"/>
              </a:spcBef>
              <a:spcAft>
                <a:spcPts val="0"/>
              </a:spcAft>
              <a:buClr>
                <a:schemeClr val="dk1"/>
              </a:buClr>
              <a:buSzPts val="1800"/>
              <a:buChar char="●"/>
            </a:pPr>
            <a:r>
              <a:rPr lang="en" b="1">
                <a:solidFill>
                  <a:schemeClr val="dk1"/>
                </a:solidFill>
                <a:latin typeface="Times New Roman" panose="02020603050405020304" pitchFamily="18" charset="0"/>
                <a:cs typeface="Times New Roman" panose="02020603050405020304" pitchFamily="18" charset="0"/>
              </a:rPr>
              <a:t>1990s</a:t>
            </a:r>
            <a:r>
              <a:rPr lang="en">
                <a:solidFill>
                  <a:schemeClr val="dk1"/>
                </a:solidFill>
                <a:latin typeface="Times New Roman" panose="02020603050405020304" pitchFamily="18" charset="0"/>
                <a:cs typeface="Times New Roman" panose="02020603050405020304" pitchFamily="18" charset="0"/>
              </a:rPr>
              <a:t>: India’s Olympic participation was relatively low in medal tally (1 medal in 1996), with limited infrastructure and support.</a:t>
            </a:r>
            <a:endParaRPr>
              <a:solidFill>
                <a:schemeClr val="dk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chemeClr val="dk1"/>
              </a:buClr>
              <a:buSzPts val="1800"/>
              <a:buChar char="●"/>
            </a:pPr>
            <a:r>
              <a:rPr lang="en" b="1">
                <a:solidFill>
                  <a:schemeClr val="dk1"/>
                </a:solidFill>
                <a:latin typeface="Times New Roman" panose="02020603050405020304" pitchFamily="18" charset="0"/>
                <a:cs typeface="Times New Roman" panose="02020603050405020304" pitchFamily="18" charset="0"/>
              </a:rPr>
              <a:t>2000s</a:t>
            </a:r>
            <a:r>
              <a:rPr lang="en">
                <a:solidFill>
                  <a:schemeClr val="dk1"/>
                </a:solidFill>
                <a:latin typeface="Times New Roman" panose="02020603050405020304" pitchFamily="18" charset="0"/>
                <a:cs typeface="Times New Roman" panose="02020603050405020304" pitchFamily="18" charset="0"/>
              </a:rPr>
              <a:t>: Gradual improvement (especially in shooting, wrestling, and boxing), culminating in 3 medals in 2008.</a:t>
            </a:r>
            <a:endParaRPr>
              <a:solidFill>
                <a:schemeClr val="dk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chemeClr val="dk1"/>
              </a:buClr>
              <a:buSzPts val="1800"/>
              <a:buChar char="●"/>
            </a:pPr>
            <a:r>
              <a:rPr lang="en" b="1">
                <a:solidFill>
                  <a:schemeClr val="dk1"/>
                </a:solidFill>
                <a:latin typeface="Times New Roman" panose="02020603050405020304" pitchFamily="18" charset="0"/>
                <a:cs typeface="Times New Roman" panose="02020603050405020304" pitchFamily="18" charset="0"/>
              </a:rPr>
              <a:t>2010s</a:t>
            </a:r>
            <a:r>
              <a:rPr lang="en">
                <a:solidFill>
                  <a:schemeClr val="dk1"/>
                </a:solidFill>
                <a:latin typeface="Times New Roman" panose="02020603050405020304" pitchFamily="18" charset="0"/>
                <a:cs typeface="Times New Roman" panose="02020603050405020304" pitchFamily="18" charset="0"/>
              </a:rPr>
              <a:t>: Major leap forward with 6 medals in London 2012, signaling India’s growing presence in global sports.</a:t>
            </a:r>
            <a:endParaRPr>
              <a:solidFill>
                <a:schemeClr val="dk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chemeClr val="dk1"/>
              </a:buClr>
              <a:buSzPts val="1800"/>
              <a:buChar char="●"/>
            </a:pPr>
            <a:r>
              <a:rPr lang="en" b="1">
                <a:solidFill>
                  <a:schemeClr val="dk1"/>
                </a:solidFill>
                <a:latin typeface="Times New Roman" panose="02020603050405020304" pitchFamily="18" charset="0"/>
                <a:cs typeface="Times New Roman" panose="02020603050405020304" pitchFamily="18" charset="0"/>
              </a:rPr>
              <a:t>2020s</a:t>
            </a:r>
            <a:r>
              <a:rPr lang="en">
                <a:solidFill>
                  <a:schemeClr val="dk1"/>
                </a:solidFill>
                <a:latin typeface="Times New Roman" panose="02020603050405020304" pitchFamily="18" charset="0"/>
                <a:cs typeface="Times New Roman" panose="02020603050405020304" pitchFamily="18" charset="0"/>
              </a:rPr>
              <a:t>: Tokyo 2020 marked India’s best-ever performance with 7 medals, including a historic gold in athletics.</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1200"/>
              </a:spcBef>
              <a:spcAft>
                <a:spcPts val="200"/>
              </a:spcAft>
              <a:buClr>
                <a:schemeClr val="dk1"/>
              </a:buClr>
              <a:buSzPts val="1100"/>
              <a:buFont typeface="Arial"/>
              <a:buNone/>
            </a:pPr>
            <a:r>
              <a:rPr lang="en" sz="3000" b="1" dirty="0">
                <a:latin typeface="Times New Roman" panose="02020603050405020304" pitchFamily="18" charset="0"/>
                <a:cs typeface="Times New Roman" panose="02020603050405020304" pitchFamily="18" charset="0"/>
              </a:rPr>
              <a:t>Key Milestones of Women in Olympics:</a:t>
            </a:r>
            <a:endParaRPr sz="3000" dirty="0">
              <a:latin typeface="Times New Roman" panose="02020603050405020304" pitchFamily="18" charset="0"/>
              <a:cs typeface="Times New Roman" panose="02020603050405020304" pitchFamily="18" charset="0"/>
            </a:endParaRPr>
          </a:p>
        </p:txBody>
      </p:sp>
      <p:sp>
        <p:nvSpPr>
          <p:cNvPr id="161" name="Google Shape;161;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1100"/>
              <a:buFont typeface="Arial"/>
              <a:buNone/>
            </a:pPr>
            <a:endParaRPr b="1">
              <a:solidFill>
                <a:schemeClr val="dk1"/>
              </a:solidFill>
              <a:latin typeface="Times New Roman" panose="02020603050405020304" pitchFamily="18" charset="0"/>
              <a:cs typeface="Times New Roman" panose="02020603050405020304" pitchFamily="18" charset="0"/>
            </a:endParaRPr>
          </a:p>
          <a:p>
            <a:pPr marL="457200" lvl="0" indent="-342900" algn="l" rtl="0">
              <a:spcBef>
                <a:spcPts val="1200"/>
              </a:spcBef>
              <a:spcAft>
                <a:spcPts val="0"/>
              </a:spcAft>
              <a:buClr>
                <a:schemeClr val="dk1"/>
              </a:buClr>
              <a:buSzPts val="1800"/>
              <a:buChar char="●"/>
            </a:pPr>
            <a:r>
              <a:rPr lang="en" b="1">
                <a:solidFill>
                  <a:schemeClr val="dk1"/>
                </a:solidFill>
                <a:latin typeface="Times New Roman" panose="02020603050405020304" pitchFamily="18" charset="0"/>
                <a:cs typeface="Times New Roman" panose="02020603050405020304" pitchFamily="18" charset="0"/>
              </a:rPr>
              <a:t>1928</a:t>
            </a:r>
            <a:r>
              <a:rPr lang="en">
                <a:solidFill>
                  <a:schemeClr val="dk1"/>
                </a:solidFill>
                <a:latin typeface="Times New Roman" panose="02020603050405020304" pitchFamily="18" charset="0"/>
                <a:cs typeface="Times New Roman" panose="02020603050405020304" pitchFamily="18" charset="0"/>
              </a:rPr>
              <a:t>: Women competed in track and field events for the first time at the Amsterdam Games.</a:t>
            </a:r>
            <a:endParaRPr>
              <a:solidFill>
                <a:schemeClr val="dk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chemeClr val="dk1"/>
              </a:buClr>
              <a:buSzPts val="1800"/>
              <a:buChar char="●"/>
            </a:pPr>
            <a:r>
              <a:rPr lang="en" b="1">
                <a:solidFill>
                  <a:schemeClr val="dk1"/>
                </a:solidFill>
                <a:latin typeface="Times New Roman" panose="02020603050405020304" pitchFamily="18" charset="0"/>
                <a:cs typeface="Times New Roman" panose="02020603050405020304" pitchFamily="18" charset="0"/>
              </a:rPr>
              <a:t>1976</a:t>
            </a:r>
            <a:r>
              <a:rPr lang="en">
                <a:solidFill>
                  <a:schemeClr val="dk1"/>
                </a:solidFill>
                <a:latin typeface="Times New Roman" panose="02020603050405020304" pitchFamily="18" charset="0"/>
                <a:cs typeface="Times New Roman" panose="02020603050405020304" pitchFamily="18" charset="0"/>
              </a:rPr>
              <a:t>: Women’s basketball was introduced.</a:t>
            </a:r>
            <a:endParaRPr>
              <a:solidFill>
                <a:schemeClr val="dk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chemeClr val="dk1"/>
              </a:buClr>
              <a:buSzPts val="1800"/>
              <a:buChar char="●"/>
            </a:pPr>
            <a:r>
              <a:rPr lang="en" b="1">
                <a:solidFill>
                  <a:schemeClr val="dk1"/>
                </a:solidFill>
                <a:latin typeface="Times New Roman" panose="02020603050405020304" pitchFamily="18" charset="0"/>
                <a:cs typeface="Times New Roman" panose="02020603050405020304" pitchFamily="18" charset="0"/>
              </a:rPr>
              <a:t>1984</a:t>
            </a:r>
            <a:r>
              <a:rPr lang="en">
                <a:solidFill>
                  <a:schemeClr val="dk1"/>
                </a:solidFill>
                <a:latin typeface="Times New Roman" panose="02020603050405020304" pitchFamily="18" charset="0"/>
                <a:cs typeface="Times New Roman" panose="02020603050405020304" pitchFamily="18" charset="0"/>
              </a:rPr>
              <a:t>: Women’s marathon and shooting events were introduced.</a:t>
            </a:r>
            <a:endParaRPr>
              <a:solidFill>
                <a:schemeClr val="dk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chemeClr val="dk1"/>
              </a:buClr>
              <a:buSzPts val="1800"/>
              <a:buChar char="●"/>
            </a:pPr>
            <a:r>
              <a:rPr lang="en" b="1">
                <a:solidFill>
                  <a:schemeClr val="dk1"/>
                </a:solidFill>
                <a:latin typeface="Times New Roman" panose="02020603050405020304" pitchFamily="18" charset="0"/>
                <a:cs typeface="Times New Roman" panose="02020603050405020304" pitchFamily="18" charset="0"/>
              </a:rPr>
              <a:t>2012</a:t>
            </a:r>
            <a:r>
              <a:rPr lang="en">
                <a:solidFill>
                  <a:schemeClr val="dk1"/>
                </a:solidFill>
                <a:latin typeface="Times New Roman" panose="02020603050405020304" pitchFamily="18" charset="0"/>
                <a:cs typeface="Times New Roman" panose="02020603050405020304" pitchFamily="18" charset="0"/>
              </a:rPr>
              <a:t>: London became the first Olympics where all participating countries had at least one female athlete.</a:t>
            </a:r>
            <a:endParaRPr>
              <a:solidFill>
                <a:schemeClr val="dk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chemeClr val="dk1"/>
              </a:buClr>
              <a:buSzPts val="1800"/>
              <a:buChar char="●"/>
            </a:pPr>
            <a:r>
              <a:rPr lang="en" b="1">
                <a:solidFill>
                  <a:schemeClr val="dk1"/>
                </a:solidFill>
                <a:latin typeface="Times New Roman" panose="02020603050405020304" pitchFamily="18" charset="0"/>
                <a:cs typeface="Times New Roman" panose="02020603050405020304" pitchFamily="18" charset="0"/>
              </a:rPr>
              <a:t>2020</a:t>
            </a:r>
            <a:r>
              <a:rPr lang="en">
                <a:solidFill>
                  <a:schemeClr val="dk1"/>
                </a:solidFill>
                <a:latin typeface="Times New Roman" panose="02020603050405020304" pitchFamily="18" charset="0"/>
                <a:cs typeface="Times New Roman" panose="02020603050405020304" pitchFamily="18" charset="0"/>
              </a:rPr>
              <a:t>: The Tokyo Olympics had the highest level of female participation, nearly achieving gender parity with 48.8% women.</a:t>
            </a:r>
            <a:endParaRPr>
              <a:solidFill>
                <a:schemeClr val="dk1"/>
              </a:solidFill>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2"/>
          <p:cNvSpPr txBox="1">
            <a:spLocks noGrp="1"/>
          </p:cNvSpPr>
          <p:nvPr>
            <p:ph type="title"/>
          </p:nvPr>
        </p:nvSpPr>
        <p:spPr>
          <a:xfrm>
            <a:off x="223450" y="2181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1400"/>
              </a:spcBef>
              <a:spcAft>
                <a:spcPts val="400"/>
              </a:spcAft>
              <a:buClr>
                <a:schemeClr val="dk1"/>
              </a:buClr>
              <a:buSzPts val="1100"/>
              <a:buFont typeface="Arial"/>
              <a:buNone/>
            </a:pPr>
            <a:r>
              <a:rPr lang="en" sz="3000" b="1" dirty="0">
                <a:latin typeface="Times New Roman" panose="02020603050405020304" pitchFamily="18" charset="0"/>
                <a:cs typeface="Times New Roman" panose="02020603050405020304" pitchFamily="18" charset="0"/>
              </a:rPr>
              <a:t>India's Contribution to Women's Participation</a:t>
            </a:r>
            <a:endParaRPr sz="3000" dirty="0">
              <a:latin typeface="Times New Roman" panose="02020603050405020304" pitchFamily="18" charset="0"/>
              <a:cs typeface="Times New Roman" panose="02020603050405020304" pitchFamily="18" charset="0"/>
            </a:endParaRPr>
          </a:p>
        </p:txBody>
      </p:sp>
      <p:sp>
        <p:nvSpPr>
          <p:cNvPr id="167" name="Google Shape;167;p32"/>
          <p:cNvSpPr txBox="1">
            <a:spLocks noGrp="1"/>
          </p:cNvSpPr>
          <p:nvPr>
            <p:ph type="body" idx="1"/>
          </p:nvPr>
        </p:nvSpPr>
        <p:spPr>
          <a:xfrm>
            <a:off x="311700" y="790825"/>
            <a:ext cx="8520600" cy="4120800"/>
          </a:xfrm>
          <a:prstGeom prst="rect">
            <a:avLst/>
          </a:prstGeom>
        </p:spPr>
        <p:txBody>
          <a:bodyPr spcFirstLastPara="1" wrap="square" lIns="91425" tIns="91425" rIns="91425" bIns="91425" anchor="t" anchorCtr="0">
            <a:normAutofit lnSpcReduction="10000"/>
          </a:bodyPr>
          <a:lstStyle/>
          <a:p>
            <a:pPr marL="0" lvl="0" indent="0" algn="l" rtl="0">
              <a:spcBef>
                <a:spcPts val="1400"/>
              </a:spcBef>
              <a:spcAft>
                <a:spcPts val="0"/>
              </a:spcAft>
              <a:buClr>
                <a:schemeClr val="dk1"/>
              </a:buClr>
              <a:buSzPts val="1100"/>
              <a:buFont typeface="Arial"/>
              <a:buNone/>
            </a:pPr>
            <a:endParaRPr sz="1300" b="1"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Clr>
                <a:schemeClr val="dk1"/>
              </a:buClr>
              <a:buSzPts val="1100"/>
              <a:buFont typeface="Arial"/>
              <a:buNone/>
            </a:pPr>
            <a:r>
              <a:rPr lang="en" sz="1700" dirty="0">
                <a:solidFill>
                  <a:schemeClr val="dk1"/>
                </a:solidFill>
                <a:latin typeface="Times New Roman" panose="02020603050405020304" pitchFamily="18" charset="0"/>
                <a:cs typeface="Times New Roman" panose="02020603050405020304" pitchFamily="18" charset="0"/>
              </a:rPr>
              <a:t>In the context of India, women athletes have become prominent contributors to the country’s Olympic successes in recent years. Significant milestones include:</a:t>
            </a:r>
            <a:endParaRPr sz="1700" dirty="0">
              <a:solidFill>
                <a:schemeClr val="dk1"/>
              </a:solidFill>
              <a:latin typeface="Times New Roman" panose="02020603050405020304" pitchFamily="18" charset="0"/>
              <a:cs typeface="Times New Roman" panose="02020603050405020304" pitchFamily="18" charset="0"/>
            </a:endParaRPr>
          </a:p>
          <a:p>
            <a:pPr marL="457200" lvl="0" indent="-336550" algn="l" rtl="0">
              <a:spcBef>
                <a:spcPts val="1200"/>
              </a:spcBef>
              <a:spcAft>
                <a:spcPts val="0"/>
              </a:spcAft>
              <a:buClr>
                <a:schemeClr val="dk1"/>
              </a:buClr>
              <a:buSzPts val="1700"/>
              <a:buChar char="●"/>
            </a:pPr>
            <a:r>
              <a:rPr lang="en" sz="1700" b="1" dirty="0">
                <a:solidFill>
                  <a:schemeClr val="dk1"/>
                </a:solidFill>
                <a:latin typeface="Times New Roman" panose="02020603050405020304" pitchFamily="18" charset="0"/>
                <a:cs typeface="Times New Roman" panose="02020603050405020304" pitchFamily="18" charset="0"/>
              </a:rPr>
              <a:t>Karnam Malleswari</a:t>
            </a:r>
            <a:r>
              <a:rPr lang="en" sz="1700" dirty="0">
                <a:solidFill>
                  <a:schemeClr val="dk1"/>
                </a:solidFill>
                <a:latin typeface="Times New Roman" panose="02020603050405020304" pitchFamily="18" charset="0"/>
                <a:cs typeface="Times New Roman" panose="02020603050405020304" pitchFamily="18" charset="0"/>
              </a:rPr>
              <a:t>: The first Indian woman to win an Olympic medal (bronze in weightlifting, Sydney 2000).</a:t>
            </a:r>
            <a:endParaRPr sz="1700" dirty="0">
              <a:solidFill>
                <a:schemeClr val="dk1"/>
              </a:solidFill>
              <a:latin typeface="Times New Roman" panose="02020603050405020304" pitchFamily="18" charset="0"/>
              <a:cs typeface="Times New Roman" panose="02020603050405020304" pitchFamily="18" charset="0"/>
            </a:endParaRPr>
          </a:p>
          <a:p>
            <a:pPr marL="457200" lvl="0" indent="-336550" algn="l" rtl="0">
              <a:spcBef>
                <a:spcPts val="0"/>
              </a:spcBef>
              <a:spcAft>
                <a:spcPts val="0"/>
              </a:spcAft>
              <a:buClr>
                <a:schemeClr val="dk1"/>
              </a:buClr>
              <a:buSzPts val="1700"/>
              <a:buChar char="●"/>
            </a:pPr>
            <a:r>
              <a:rPr lang="en" sz="1700" b="1" dirty="0">
                <a:solidFill>
                  <a:schemeClr val="dk1"/>
                </a:solidFill>
                <a:latin typeface="Times New Roman" panose="02020603050405020304" pitchFamily="18" charset="0"/>
                <a:cs typeface="Times New Roman" panose="02020603050405020304" pitchFamily="18" charset="0"/>
              </a:rPr>
              <a:t>Mary Kom</a:t>
            </a:r>
            <a:r>
              <a:rPr lang="en" sz="1700" dirty="0">
                <a:solidFill>
                  <a:schemeClr val="dk1"/>
                </a:solidFill>
                <a:latin typeface="Times New Roman" panose="02020603050405020304" pitchFamily="18" charset="0"/>
                <a:cs typeface="Times New Roman" panose="02020603050405020304" pitchFamily="18" charset="0"/>
              </a:rPr>
              <a:t>: A boxing legend and a bronze medalist at the 2012 London Olympics, inspiring a new generation of Indian women boxers.</a:t>
            </a:r>
            <a:endParaRPr sz="1700" dirty="0">
              <a:solidFill>
                <a:schemeClr val="dk1"/>
              </a:solidFill>
              <a:latin typeface="Times New Roman" panose="02020603050405020304" pitchFamily="18" charset="0"/>
              <a:cs typeface="Times New Roman" panose="02020603050405020304" pitchFamily="18" charset="0"/>
            </a:endParaRPr>
          </a:p>
          <a:p>
            <a:pPr marL="457200" lvl="0" indent="-336550" algn="l" rtl="0">
              <a:spcBef>
                <a:spcPts val="0"/>
              </a:spcBef>
              <a:spcAft>
                <a:spcPts val="0"/>
              </a:spcAft>
              <a:buClr>
                <a:schemeClr val="dk1"/>
              </a:buClr>
              <a:buSzPts val="1700"/>
              <a:buChar char="●"/>
            </a:pPr>
            <a:r>
              <a:rPr lang="en" sz="1700" b="1" dirty="0">
                <a:solidFill>
                  <a:schemeClr val="dk1"/>
                </a:solidFill>
                <a:latin typeface="Times New Roman" panose="02020603050405020304" pitchFamily="18" charset="0"/>
                <a:cs typeface="Times New Roman" panose="02020603050405020304" pitchFamily="18" charset="0"/>
              </a:rPr>
              <a:t>P. V. Sindhu</a:t>
            </a:r>
            <a:r>
              <a:rPr lang="en" sz="1700" dirty="0">
                <a:solidFill>
                  <a:schemeClr val="dk1"/>
                </a:solidFill>
                <a:latin typeface="Times New Roman" panose="02020603050405020304" pitchFamily="18" charset="0"/>
                <a:cs typeface="Times New Roman" panose="02020603050405020304" pitchFamily="18" charset="0"/>
              </a:rPr>
              <a:t>: India’s first female silver medalist in badminton (Rio 2016), followed by a bronze in Tokyo 2020.</a:t>
            </a:r>
            <a:endParaRPr sz="1700" dirty="0">
              <a:solidFill>
                <a:schemeClr val="dk1"/>
              </a:solidFill>
              <a:latin typeface="Times New Roman" panose="02020603050405020304" pitchFamily="18" charset="0"/>
              <a:cs typeface="Times New Roman" panose="02020603050405020304" pitchFamily="18" charset="0"/>
            </a:endParaRPr>
          </a:p>
          <a:p>
            <a:pPr marL="457200" lvl="0" indent="-336550" algn="l" rtl="0">
              <a:spcBef>
                <a:spcPts val="0"/>
              </a:spcBef>
              <a:spcAft>
                <a:spcPts val="0"/>
              </a:spcAft>
              <a:buClr>
                <a:schemeClr val="dk1"/>
              </a:buClr>
              <a:buSzPts val="1700"/>
              <a:buChar char="●"/>
            </a:pPr>
            <a:r>
              <a:rPr lang="en" sz="1700" b="1" dirty="0">
                <a:solidFill>
                  <a:schemeClr val="dk1"/>
                </a:solidFill>
                <a:latin typeface="Times New Roman" panose="02020603050405020304" pitchFamily="18" charset="0"/>
                <a:cs typeface="Times New Roman" panose="02020603050405020304" pitchFamily="18" charset="0"/>
              </a:rPr>
              <a:t>Sakshi Malik</a:t>
            </a:r>
            <a:r>
              <a:rPr lang="en" sz="1700" dirty="0">
                <a:solidFill>
                  <a:schemeClr val="dk1"/>
                </a:solidFill>
                <a:latin typeface="Times New Roman" panose="02020603050405020304" pitchFamily="18" charset="0"/>
                <a:cs typeface="Times New Roman" panose="02020603050405020304" pitchFamily="18" charset="0"/>
              </a:rPr>
              <a:t>: India’s first female wrestler to win an Olympic medal (bronze, Rio 2016).</a:t>
            </a:r>
            <a:endParaRPr sz="1700" dirty="0">
              <a:solidFill>
                <a:schemeClr val="dk1"/>
              </a:solidFill>
              <a:latin typeface="Times New Roman" panose="02020603050405020304" pitchFamily="18" charset="0"/>
              <a:cs typeface="Times New Roman" panose="02020603050405020304" pitchFamily="18" charset="0"/>
            </a:endParaRPr>
          </a:p>
          <a:p>
            <a:pPr marL="457200" lvl="0" indent="-336550" algn="l" rtl="0">
              <a:spcBef>
                <a:spcPts val="0"/>
              </a:spcBef>
              <a:spcAft>
                <a:spcPts val="0"/>
              </a:spcAft>
              <a:buClr>
                <a:schemeClr val="dk1"/>
              </a:buClr>
              <a:buSzPts val="1700"/>
              <a:buChar char="●"/>
            </a:pPr>
            <a:r>
              <a:rPr lang="en" sz="1700" b="1" dirty="0">
                <a:solidFill>
                  <a:schemeClr val="dk1"/>
                </a:solidFill>
                <a:latin typeface="Times New Roman" panose="02020603050405020304" pitchFamily="18" charset="0"/>
                <a:cs typeface="Times New Roman" panose="02020603050405020304" pitchFamily="18" charset="0"/>
              </a:rPr>
              <a:t>Mirabai Chanu</a:t>
            </a:r>
            <a:r>
              <a:rPr lang="en" sz="1700" dirty="0">
                <a:solidFill>
                  <a:schemeClr val="dk1"/>
                </a:solidFill>
                <a:latin typeface="Times New Roman" panose="02020603050405020304" pitchFamily="18" charset="0"/>
                <a:cs typeface="Times New Roman" panose="02020603050405020304" pitchFamily="18" charset="0"/>
              </a:rPr>
              <a:t>: Weightlifting silver medalist at Tokyo 2020.</a:t>
            </a:r>
            <a:endParaRPr sz="1700" dirty="0">
              <a:solidFill>
                <a:schemeClr val="dk1"/>
              </a:solidFill>
              <a:latin typeface="Times New Roman" panose="02020603050405020304" pitchFamily="18" charset="0"/>
              <a:cs typeface="Times New Roman" panose="02020603050405020304" pitchFamily="18" charset="0"/>
            </a:endParaRPr>
          </a:p>
          <a:p>
            <a:pPr marL="457200" lvl="0" indent="-336550" algn="l" rtl="0">
              <a:spcBef>
                <a:spcPts val="0"/>
              </a:spcBef>
              <a:spcAft>
                <a:spcPts val="0"/>
              </a:spcAft>
              <a:buClr>
                <a:schemeClr val="dk1"/>
              </a:buClr>
              <a:buSzPts val="1700"/>
              <a:buChar char="●"/>
            </a:pPr>
            <a:r>
              <a:rPr lang="en" sz="1700" b="1" dirty="0">
                <a:solidFill>
                  <a:schemeClr val="dk1"/>
                </a:solidFill>
                <a:latin typeface="Times New Roman" panose="02020603050405020304" pitchFamily="18" charset="0"/>
                <a:cs typeface="Times New Roman" panose="02020603050405020304" pitchFamily="18" charset="0"/>
              </a:rPr>
              <a:t>Manu Bhaker </a:t>
            </a:r>
            <a:r>
              <a:rPr lang="en" dirty="0">
                <a:latin typeface="Times New Roman" panose="02020603050405020304" pitchFamily="18" charset="0"/>
                <a:cs typeface="Times New Roman" panose="02020603050405020304" pitchFamily="18" charset="0"/>
              </a:rPr>
              <a:t>:</a:t>
            </a:r>
            <a:r>
              <a:rPr lang="en" sz="1700" dirty="0">
                <a:solidFill>
                  <a:schemeClr val="dk1"/>
                </a:solidFill>
                <a:latin typeface="Times New Roman" panose="02020603050405020304" pitchFamily="18" charset="0"/>
                <a:cs typeface="Times New Roman" panose="02020603050405020304" pitchFamily="18" charset="0"/>
              </a:rPr>
              <a:t> First Indian woman to win a shooting medal at the Olympics.</a:t>
            </a:r>
            <a:endParaRPr sz="17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3"/>
          <p:cNvSpPr txBox="1">
            <a:spLocks noGrp="1"/>
          </p:cNvSpPr>
          <p:nvPr>
            <p:ph type="title"/>
          </p:nvPr>
        </p:nvSpPr>
        <p:spPr>
          <a:xfrm>
            <a:off x="311700" y="314677"/>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latin typeface="Times New Roman" panose="02020603050405020304" pitchFamily="18" charset="0"/>
                <a:cs typeface="Times New Roman" panose="02020603050405020304" pitchFamily="18" charset="0"/>
              </a:rPr>
              <a:t>India at the 2024 Summer Olympics</a:t>
            </a:r>
            <a:endParaRPr sz="3000" b="1" dirty="0">
              <a:latin typeface="Times New Roman" panose="02020603050405020304" pitchFamily="18" charset="0"/>
              <a:cs typeface="Times New Roman" panose="02020603050405020304" pitchFamily="18" charset="0"/>
            </a:endParaRPr>
          </a:p>
        </p:txBody>
      </p:sp>
      <p:sp>
        <p:nvSpPr>
          <p:cNvPr id="173" name="Google Shape;173;p33"/>
          <p:cNvSpPr txBox="1">
            <a:spLocks noGrp="1"/>
          </p:cNvSpPr>
          <p:nvPr>
            <p:ph type="body" idx="1"/>
          </p:nvPr>
        </p:nvSpPr>
        <p:spPr>
          <a:xfrm>
            <a:off x="311700" y="1174777"/>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solidFill>
                  <a:schemeClr val="dk1"/>
                </a:solidFill>
                <a:latin typeface="Times New Roman" panose="02020603050405020304" pitchFamily="18" charset="0"/>
                <a:cs typeface="Times New Roman" panose="02020603050405020304" pitchFamily="18" charset="0"/>
              </a:rPr>
              <a:t>At the 2024 Summer Olympics in Paris, India had a contingent of 117 athletes, with 70 men and 47 women competing across 16 sports. </a:t>
            </a:r>
            <a:endParaRPr>
              <a:solidFill>
                <a:schemeClr val="dk1"/>
              </a:solidFill>
              <a:latin typeface="Times New Roman" panose="02020603050405020304" pitchFamily="18" charset="0"/>
              <a:cs typeface="Times New Roman" panose="02020603050405020304" pitchFamily="18" charset="0"/>
            </a:endParaRPr>
          </a:p>
          <a:p>
            <a:pPr marL="457200" lvl="0" indent="-334327" algn="l" rtl="0">
              <a:spcBef>
                <a:spcPts val="1200"/>
              </a:spcBef>
              <a:spcAft>
                <a:spcPts val="0"/>
              </a:spcAft>
              <a:buClr>
                <a:schemeClr val="dk1"/>
              </a:buClr>
              <a:buSzPct val="100000"/>
              <a:buChar char="●"/>
            </a:pPr>
            <a:r>
              <a:rPr lang="en">
                <a:solidFill>
                  <a:schemeClr val="dk1"/>
                </a:solidFill>
                <a:latin typeface="Times New Roman" panose="02020603050405020304" pitchFamily="18" charset="0"/>
                <a:cs typeface="Times New Roman" panose="02020603050405020304" pitchFamily="18" charset="0"/>
              </a:rPr>
              <a:t>Manu Bhaker was notable as the first Indian woman to win a shooting medal at the Olympics, earning two bronze medals, one individually in the 10m air pistol and another in the mixed team event. </a:t>
            </a:r>
            <a:endParaRPr>
              <a:solidFill>
                <a:schemeClr val="dk1"/>
              </a:solidFill>
              <a:latin typeface="Times New Roman" panose="02020603050405020304" pitchFamily="18" charset="0"/>
              <a:cs typeface="Times New Roman" panose="02020603050405020304" pitchFamily="18" charset="0"/>
            </a:endParaRPr>
          </a:p>
          <a:p>
            <a:pPr marL="457200" lvl="0" indent="-334327" algn="l" rtl="0">
              <a:spcBef>
                <a:spcPts val="0"/>
              </a:spcBef>
              <a:spcAft>
                <a:spcPts val="0"/>
              </a:spcAft>
              <a:buClr>
                <a:schemeClr val="dk1"/>
              </a:buClr>
              <a:buSzPct val="100000"/>
              <a:buChar char="●"/>
            </a:pPr>
            <a:r>
              <a:rPr lang="en">
                <a:solidFill>
                  <a:schemeClr val="dk1"/>
                </a:solidFill>
                <a:latin typeface="Times New Roman" panose="02020603050405020304" pitchFamily="18" charset="0"/>
                <a:cs typeface="Times New Roman" panose="02020603050405020304" pitchFamily="18" charset="0"/>
              </a:rPr>
              <a:t>Neeraj Chopra, India’s javelin throw sensation, earned a silver medal, becoming the country’s most successful individual Olympian.</a:t>
            </a:r>
            <a:endParaRPr>
              <a:solidFill>
                <a:schemeClr val="dk1"/>
              </a:solidFill>
              <a:latin typeface="Times New Roman" panose="02020603050405020304" pitchFamily="18" charset="0"/>
              <a:cs typeface="Times New Roman" panose="02020603050405020304" pitchFamily="18" charset="0"/>
            </a:endParaRPr>
          </a:p>
          <a:p>
            <a:pPr marL="457200" lvl="0" indent="-334327" algn="l" rtl="0">
              <a:spcBef>
                <a:spcPts val="0"/>
              </a:spcBef>
              <a:spcAft>
                <a:spcPts val="0"/>
              </a:spcAft>
              <a:buClr>
                <a:schemeClr val="dk1"/>
              </a:buClr>
              <a:buSzPct val="100000"/>
              <a:buChar char="●"/>
            </a:pPr>
            <a:r>
              <a:rPr lang="en">
                <a:solidFill>
                  <a:schemeClr val="dk1"/>
                </a:solidFill>
                <a:latin typeface="Times New Roman" panose="02020603050405020304" pitchFamily="18" charset="0"/>
                <a:cs typeface="Times New Roman" panose="02020603050405020304" pitchFamily="18" charset="0"/>
              </a:rPr>
              <a:t>The Indian men's hockey team won a bronze medal, repeating their podium finish from the Tokyo 2020 Olympics.</a:t>
            </a:r>
            <a:endParaRPr>
              <a:solidFill>
                <a:schemeClr val="dk1"/>
              </a:solidFill>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r>
              <a:rPr lang="en">
                <a:solidFill>
                  <a:schemeClr val="dk1"/>
                </a:solidFill>
                <a:latin typeface="Times New Roman" panose="02020603050405020304" pitchFamily="18" charset="0"/>
                <a:cs typeface="Times New Roman" panose="02020603050405020304" pitchFamily="18" charset="0"/>
              </a:rPr>
              <a:t>India's medal tally in Paris 2024 demonstrated growing success in sports like shooting, wrestling, and athletics, though the contingent also faced near-misses, with several athletes finishing just shy of podium positions.</a:t>
            </a:r>
            <a:endParaRPr>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311700" y="37987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1400"/>
              </a:spcBef>
              <a:spcAft>
                <a:spcPts val="400"/>
              </a:spcAft>
              <a:buClr>
                <a:schemeClr val="dk1"/>
              </a:buClr>
              <a:buSzPts val="1100"/>
              <a:buFont typeface="Arial"/>
              <a:buNone/>
            </a:pPr>
            <a:r>
              <a:rPr lang="en" sz="3000" b="1" dirty="0">
                <a:latin typeface="Times New Roman" panose="02020603050405020304" pitchFamily="18" charset="0"/>
                <a:cs typeface="Times New Roman" panose="02020603050405020304" pitchFamily="18" charset="0"/>
              </a:rPr>
              <a:t>Recent Gender Equality Initiatives</a:t>
            </a:r>
            <a:endParaRPr sz="3000" dirty="0">
              <a:latin typeface="Times New Roman" panose="02020603050405020304" pitchFamily="18" charset="0"/>
              <a:cs typeface="Times New Roman" panose="02020603050405020304" pitchFamily="18" charset="0"/>
            </a:endParaRPr>
          </a:p>
        </p:txBody>
      </p:sp>
      <p:sp>
        <p:nvSpPr>
          <p:cNvPr id="179" name="Google Shape;179;p34"/>
          <p:cNvSpPr txBox="1">
            <a:spLocks noGrp="1"/>
          </p:cNvSpPr>
          <p:nvPr>
            <p:ph type="body" idx="1"/>
          </p:nvPr>
        </p:nvSpPr>
        <p:spPr>
          <a:xfrm>
            <a:off x="311700" y="1434789"/>
            <a:ext cx="8520600" cy="3415685"/>
          </a:xfrm>
          <a:prstGeom prst="rect">
            <a:avLst/>
          </a:prstGeom>
        </p:spPr>
        <p:txBody>
          <a:bodyPr spcFirstLastPara="1" wrap="square" lIns="91425" tIns="91425" rIns="91425" bIns="91425" anchor="t" anchorCtr="0">
            <a:normAutofit fontScale="55000" lnSpcReduction="20000"/>
          </a:bodyPr>
          <a:lstStyle/>
          <a:p>
            <a:pPr marL="0" lvl="0" indent="0" algn="l" rtl="0">
              <a:spcBef>
                <a:spcPts val="1400"/>
              </a:spcBef>
              <a:spcAft>
                <a:spcPts val="0"/>
              </a:spcAft>
              <a:buClr>
                <a:schemeClr val="dk1"/>
              </a:buClr>
              <a:buSzPct val="47826"/>
              <a:buFont typeface="Arial"/>
              <a:buNone/>
            </a:pPr>
            <a:endParaRPr sz="2300" b="1"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Clr>
                <a:schemeClr val="dk1"/>
              </a:buClr>
              <a:buSzPct val="40740"/>
              <a:buFont typeface="Arial"/>
              <a:buNone/>
            </a:pPr>
            <a:r>
              <a:rPr lang="en" sz="2700" dirty="0">
                <a:solidFill>
                  <a:schemeClr val="dk1"/>
                </a:solidFill>
                <a:latin typeface="Times New Roman" panose="02020603050405020304" pitchFamily="18" charset="0"/>
                <a:cs typeface="Times New Roman" panose="02020603050405020304" pitchFamily="18" charset="0"/>
              </a:rPr>
              <a:t>The International Olympic Committee (IOC) has made significant strides to promote gender equality:</a:t>
            </a:r>
            <a:endParaRPr sz="2700" dirty="0">
              <a:solidFill>
                <a:schemeClr val="dk1"/>
              </a:solidFill>
              <a:latin typeface="Times New Roman" panose="02020603050405020304" pitchFamily="18" charset="0"/>
              <a:cs typeface="Times New Roman" panose="02020603050405020304" pitchFamily="18" charset="0"/>
            </a:endParaRPr>
          </a:p>
          <a:p>
            <a:pPr marL="457200" lvl="0" indent="-322897" algn="l" rtl="0">
              <a:spcBef>
                <a:spcPts val="1200"/>
              </a:spcBef>
              <a:spcAft>
                <a:spcPts val="0"/>
              </a:spcAft>
              <a:buClr>
                <a:schemeClr val="dk1"/>
              </a:buClr>
              <a:buSzPct val="100000"/>
              <a:buChar char="●"/>
            </a:pPr>
            <a:r>
              <a:rPr lang="en" sz="2700" b="1" dirty="0">
                <a:solidFill>
                  <a:schemeClr val="dk1"/>
                </a:solidFill>
                <a:latin typeface="Times New Roman" panose="02020603050405020304" pitchFamily="18" charset="0"/>
                <a:cs typeface="Times New Roman" panose="02020603050405020304" pitchFamily="18" charset="0"/>
              </a:rPr>
              <a:t>Mixed-Gender Events</a:t>
            </a:r>
            <a:r>
              <a:rPr lang="en" sz="2700" dirty="0">
                <a:solidFill>
                  <a:schemeClr val="dk1"/>
                </a:solidFill>
                <a:latin typeface="Times New Roman" panose="02020603050405020304" pitchFamily="18" charset="0"/>
                <a:cs typeface="Times New Roman" panose="02020603050405020304" pitchFamily="18" charset="0"/>
              </a:rPr>
              <a:t>: The introduction of mixed-gender events in several sports (such as relays in swimming, athletics, triathlon, and shooting) allows men and women to compete together. This has helped balance participation and bring a new dimension to Olympic sports.</a:t>
            </a:r>
            <a:endParaRPr sz="2700" dirty="0">
              <a:solidFill>
                <a:schemeClr val="dk1"/>
              </a:solidFill>
              <a:latin typeface="Times New Roman" panose="02020603050405020304" pitchFamily="18" charset="0"/>
              <a:cs typeface="Times New Roman" panose="02020603050405020304" pitchFamily="18" charset="0"/>
            </a:endParaRPr>
          </a:p>
          <a:p>
            <a:pPr marL="457200" lvl="0" indent="-322897" algn="l" rtl="0">
              <a:spcBef>
                <a:spcPts val="0"/>
              </a:spcBef>
              <a:spcAft>
                <a:spcPts val="0"/>
              </a:spcAft>
              <a:buClr>
                <a:schemeClr val="dk1"/>
              </a:buClr>
              <a:buSzPct val="100000"/>
              <a:buChar char="●"/>
            </a:pPr>
            <a:r>
              <a:rPr lang="en" sz="2700" b="1" dirty="0">
                <a:solidFill>
                  <a:schemeClr val="dk1"/>
                </a:solidFill>
                <a:latin typeface="Times New Roman" panose="02020603050405020304" pitchFamily="18" charset="0"/>
                <a:cs typeface="Times New Roman" panose="02020603050405020304" pitchFamily="18" charset="0"/>
              </a:rPr>
              <a:t>Quota Systems</a:t>
            </a:r>
            <a:r>
              <a:rPr lang="en" sz="2700" dirty="0">
                <a:solidFill>
                  <a:schemeClr val="dk1"/>
                </a:solidFill>
                <a:latin typeface="Times New Roman" panose="02020603050405020304" pitchFamily="18" charset="0"/>
                <a:cs typeface="Times New Roman" panose="02020603050405020304" pitchFamily="18" charset="0"/>
              </a:rPr>
              <a:t>: The IOC has enforced rules to ensure that sports federations achieve gender parity in the number of events offered to men and women. For instance, boxing now has the same number of male and female weight categories.</a:t>
            </a:r>
            <a:endParaRPr sz="2700" dirty="0">
              <a:solidFill>
                <a:schemeClr val="dk1"/>
              </a:solidFill>
              <a:latin typeface="Times New Roman" panose="02020603050405020304" pitchFamily="18" charset="0"/>
              <a:cs typeface="Times New Roman" panose="02020603050405020304" pitchFamily="18" charset="0"/>
            </a:endParaRPr>
          </a:p>
          <a:p>
            <a:pPr marL="457200" lvl="0" indent="-322897" algn="l" rtl="0">
              <a:spcBef>
                <a:spcPts val="0"/>
              </a:spcBef>
              <a:spcAft>
                <a:spcPts val="0"/>
              </a:spcAft>
              <a:buClr>
                <a:schemeClr val="dk1"/>
              </a:buClr>
              <a:buSzPct val="100000"/>
              <a:buChar char="●"/>
            </a:pPr>
            <a:r>
              <a:rPr lang="en" sz="2700" b="1" dirty="0">
                <a:solidFill>
                  <a:schemeClr val="dk1"/>
                </a:solidFill>
                <a:latin typeface="Times New Roman" panose="02020603050405020304" pitchFamily="18" charset="0"/>
                <a:cs typeface="Times New Roman" panose="02020603050405020304" pitchFamily="18" charset="0"/>
              </a:rPr>
              <a:t>Equal Prize Money</a:t>
            </a:r>
            <a:r>
              <a:rPr lang="en" sz="2700" dirty="0">
                <a:solidFill>
                  <a:schemeClr val="dk1"/>
                </a:solidFill>
                <a:latin typeface="Times New Roman" panose="02020603050405020304" pitchFamily="18" charset="0"/>
                <a:cs typeface="Times New Roman" panose="02020603050405020304" pitchFamily="18" charset="0"/>
              </a:rPr>
              <a:t>: Across most sports in the Olympics, prize money and recognition are now equal for male and female athletes, a significant improvement from earlier times when men were often paid more for their victories.</a:t>
            </a:r>
            <a:endParaRPr sz="27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37500"/>
              </a:lnSpc>
              <a:spcBef>
                <a:spcPts val="0"/>
              </a:spcBef>
              <a:spcAft>
                <a:spcPts val="0"/>
              </a:spcAft>
              <a:buClr>
                <a:schemeClr val="dk1"/>
              </a:buClr>
              <a:buSzPct val="26506"/>
              <a:buFont typeface="Arial"/>
              <a:buNone/>
            </a:pPr>
            <a:endParaRPr sz="4150">
              <a:highlight>
                <a:srgbClr val="101418"/>
              </a:highlight>
              <a:latin typeface="Times New Roman" panose="02020603050405020304" pitchFamily="18" charset="0"/>
              <a:ea typeface="Georgia"/>
              <a:cs typeface="Times New Roman" panose="02020603050405020304" pitchFamily="18" charset="0"/>
              <a:sym typeface="Georgia"/>
            </a:endParaRPr>
          </a:p>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85" name="Google Shape;185;p35"/>
          <p:cNvSpPr txBox="1">
            <a:spLocks noGrp="1"/>
          </p:cNvSpPr>
          <p:nvPr>
            <p:ph type="body" idx="1"/>
          </p:nvPr>
        </p:nvSpPr>
        <p:spPr>
          <a:xfrm>
            <a:off x="311700" y="148683"/>
            <a:ext cx="7598232" cy="3947532"/>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Clr>
                <a:schemeClr val="dk1"/>
              </a:buClr>
              <a:buSzPts val="1018"/>
              <a:buFont typeface="Arial"/>
              <a:buNone/>
            </a:pPr>
            <a:r>
              <a:rPr lang="en" sz="2000" b="1" dirty="0">
                <a:solidFill>
                  <a:schemeClr val="dk1"/>
                </a:solidFill>
                <a:latin typeface="Times New Roman" panose="02020603050405020304" pitchFamily="18" charset="0"/>
                <a:cs typeface="Times New Roman" panose="02020603050405020304" pitchFamily="18" charset="0"/>
              </a:rPr>
              <a:t>India’s Olympic medals count by sport from 1900 to 2016:</a:t>
            </a:r>
            <a:endParaRPr sz="2000" b="1" dirty="0">
              <a:solidFill>
                <a:schemeClr val="dk1"/>
              </a:solidFill>
              <a:latin typeface="Times New Roman" panose="02020603050405020304" pitchFamily="18" charset="0"/>
              <a:cs typeface="Times New Roman" panose="02020603050405020304" pitchFamily="18" charset="0"/>
            </a:endParaRPr>
          </a:p>
          <a:p>
            <a:pPr marL="0" lvl="0" indent="0" algn="l" rtl="0">
              <a:lnSpc>
                <a:spcPct val="95000"/>
              </a:lnSpc>
              <a:spcBef>
                <a:spcPts val="1400"/>
              </a:spcBef>
              <a:spcAft>
                <a:spcPts val="0"/>
              </a:spcAft>
              <a:buClr>
                <a:schemeClr val="dk1"/>
              </a:buClr>
              <a:buSzPts val="1018"/>
              <a:buFont typeface="Arial"/>
              <a:buNone/>
            </a:pPr>
            <a:r>
              <a:rPr lang="en" sz="1200" b="1" dirty="0">
                <a:solidFill>
                  <a:schemeClr val="dk1"/>
                </a:solidFill>
                <a:latin typeface="Times New Roman" panose="02020603050405020304" pitchFamily="18" charset="0"/>
                <a:cs typeface="Times New Roman" panose="02020603050405020304" pitchFamily="18" charset="0"/>
              </a:rPr>
              <a:t>1. Field Hockey</a:t>
            </a:r>
            <a:endParaRPr sz="1200" b="1" dirty="0">
              <a:solidFill>
                <a:schemeClr val="dk1"/>
              </a:solidFill>
              <a:latin typeface="Times New Roman" panose="02020603050405020304" pitchFamily="18" charset="0"/>
              <a:cs typeface="Times New Roman" panose="02020603050405020304" pitchFamily="18" charset="0"/>
            </a:endParaRPr>
          </a:p>
          <a:p>
            <a:pPr marL="457200" lvl="0" indent="-311150" algn="l" rtl="0">
              <a:lnSpc>
                <a:spcPct val="95000"/>
              </a:lnSpc>
              <a:spcBef>
                <a:spcPts val="1200"/>
              </a:spcBef>
              <a:spcAft>
                <a:spcPts val="0"/>
              </a:spcAft>
              <a:buClr>
                <a:schemeClr val="dk1"/>
              </a:buClr>
              <a:buSzPts val="1300"/>
              <a:buChar char="●"/>
            </a:pPr>
            <a:r>
              <a:rPr lang="en" sz="1200" b="1" dirty="0">
                <a:solidFill>
                  <a:schemeClr val="dk1"/>
                </a:solidFill>
                <a:latin typeface="Times New Roman" panose="02020603050405020304" pitchFamily="18" charset="0"/>
                <a:cs typeface="Times New Roman" panose="02020603050405020304" pitchFamily="18" charset="0"/>
              </a:rPr>
              <a:t>Total Medals: 11</a:t>
            </a:r>
            <a:r>
              <a:rPr lang="en" sz="1200" dirty="0">
                <a:solidFill>
                  <a:schemeClr val="dk1"/>
                </a:solidFill>
                <a:latin typeface="Times New Roman" panose="02020603050405020304" pitchFamily="18" charset="0"/>
                <a:cs typeface="Times New Roman" panose="02020603050405020304" pitchFamily="18" charset="0"/>
              </a:rPr>
              <a:t> (8 Gold, 1 Silver, 2 Bronze)</a:t>
            </a:r>
            <a:endParaRPr sz="1200" dirty="0">
              <a:solidFill>
                <a:schemeClr val="dk1"/>
              </a:solidFill>
              <a:latin typeface="Times New Roman" panose="02020603050405020304" pitchFamily="18" charset="0"/>
              <a:cs typeface="Times New Roman" panose="02020603050405020304" pitchFamily="18" charset="0"/>
            </a:endParaRPr>
          </a:p>
          <a:p>
            <a:pPr marL="914400" lvl="1" indent="-311150" algn="l" rtl="0">
              <a:lnSpc>
                <a:spcPct val="95000"/>
              </a:lnSpc>
              <a:spcBef>
                <a:spcPts val="0"/>
              </a:spcBef>
              <a:spcAft>
                <a:spcPts val="0"/>
              </a:spcAft>
              <a:buClr>
                <a:schemeClr val="dk1"/>
              </a:buClr>
              <a:buSzPts val="1300"/>
              <a:buChar char="○"/>
            </a:pPr>
            <a:r>
              <a:rPr lang="en" sz="1200" dirty="0">
                <a:solidFill>
                  <a:schemeClr val="dk1"/>
                </a:solidFill>
                <a:latin typeface="Times New Roman" panose="02020603050405020304" pitchFamily="18" charset="0"/>
                <a:cs typeface="Times New Roman" panose="02020603050405020304" pitchFamily="18" charset="0"/>
              </a:rPr>
              <a:t>India dominated men's field hockey from 1928 to 1980, winning 8 gold medals, 1 silver (1960), and 2 bronze (1968, 1972).</a:t>
            </a:r>
            <a:endParaRPr sz="12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95000"/>
              </a:lnSpc>
              <a:spcBef>
                <a:spcPts val="1400"/>
              </a:spcBef>
              <a:spcAft>
                <a:spcPts val="0"/>
              </a:spcAft>
              <a:buClr>
                <a:schemeClr val="dk1"/>
              </a:buClr>
              <a:buSzPts val="1018"/>
              <a:buFont typeface="Arial"/>
              <a:buNone/>
            </a:pPr>
            <a:r>
              <a:rPr lang="en" sz="1200" b="1" dirty="0">
                <a:solidFill>
                  <a:schemeClr val="dk1"/>
                </a:solidFill>
                <a:latin typeface="Times New Roman" panose="02020603050405020304" pitchFamily="18" charset="0"/>
                <a:cs typeface="Times New Roman" panose="02020603050405020304" pitchFamily="18" charset="0"/>
              </a:rPr>
              <a:t>2. Wrestling</a:t>
            </a:r>
            <a:endParaRPr sz="1200" b="1" dirty="0">
              <a:solidFill>
                <a:schemeClr val="dk1"/>
              </a:solidFill>
              <a:latin typeface="Times New Roman" panose="02020603050405020304" pitchFamily="18" charset="0"/>
              <a:cs typeface="Times New Roman" panose="02020603050405020304" pitchFamily="18" charset="0"/>
            </a:endParaRPr>
          </a:p>
          <a:p>
            <a:pPr marL="457200" lvl="0" indent="-311150" algn="l" rtl="0">
              <a:lnSpc>
                <a:spcPct val="95000"/>
              </a:lnSpc>
              <a:spcBef>
                <a:spcPts val="1200"/>
              </a:spcBef>
              <a:spcAft>
                <a:spcPts val="0"/>
              </a:spcAft>
              <a:buClr>
                <a:schemeClr val="dk1"/>
              </a:buClr>
              <a:buSzPts val="1300"/>
              <a:buChar char="●"/>
            </a:pPr>
            <a:r>
              <a:rPr lang="en" sz="1200" b="1" dirty="0">
                <a:solidFill>
                  <a:schemeClr val="dk1"/>
                </a:solidFill>
                <a:latin typeface="Times New Roman" panose="02020603050405020304" pitchFamily="18" charset="0"/>
                <a:cs typeface="Times New Roman" panose="02020603050405020304" pitchFamily="18" charset="0"/>
              </a:rPr>
              <a:t>Total Medals: 5</a:t>
            </a:r>
            <a:r>
              <a:rPr lang="en" sz="1200" dirty="0">
                <a:solidFill>
                  <a:schemeClr val="dk1"/>
                </a:solidFill>
                <a:latin typeface="Times New Roman" panose="02020603050405020304" pitchFamily="18" charset="0"/>
                <a:cs typeface="Times New Roman" panose="02020603050405020304" pitchFamily="18" charset="0"/>
              </a:rPr>
              <a:t> (2 Silver, 3 Bronze)</a:t>
            </a:r>
            <a:endParaRPr sz="1200" dirty="0">
              <a:solidFill>
                <a:schemeClr val="dk1"/>
              </a:solidFill>
              <a:latin typeface="Times New Roman" panose="02020603050405020304" pitchFamily="18" charset="0"/>
              <a:cs typeface="Times New Roman" panose="02020603050405020304" pitchFamily="18" charset="0"/>
            </a:endParaRPr>
          </a:p>
          <a:p>
            <a:pPr marL="914400" lvl="1" indent="-311150" algn="l" rtl="0">
              <a:lnSpc>
                <a:spcPct val="95000"/>
              </a:lnSpc>
              <a:spcBef>
                <a:spcPts val="0"/>
              </a:spcBef>
              <a:spcAft>
                <a:spcPts val="0"/>
              </a:spcAft>
              <a:buClr>
                <a:schemeClr val="dk1"/>
              </a:buClr>
              <a:buSzPts val="1300"/>
              <a:buChar char="○"/>
            </a:pPr>
            <a:r>
              <a:rPr lang="en" sz="1200" b="1" dirty="0">
                <a:solidFill>
                  <a:schemeClr val="dk1"/>
                </a:solidFill>
                <a:latin typeface="Times New Roman" panose="02020603050405020304" pitchFamily="18" charset="0"/>
                <a:cs typeface="Times New Roman" panose="02020603050405020304" pitchFamily="18" charset="0"/>
              </a:rPr>
              <a:t>Silver</a:t>
            </a:r>
            <a:r>
              <a:rPr lang="en" sz="1200" dirty="0">
                <a:solidFill>
                  <a:schemeClr val="dk1"/>
                </a:solidFill>
                <a:latin typeface="Times New Roman" panose="02020603050405020304" pitchFamily="18" charset="0"/>
                <a:cs typeface="Times New Roman" panose="02020603050405020304" pitchFamily="18" charset="0"/>
              </a:rPr>
              <a:t>: Sushil Kumar (2012), Ravi Kumar Dahiya (2016)</a:t>
            </a:r>
            <a:endParaRPr sz="1200" dirty="0">
              <a:solidFill>
                <a:schemeClr val="dk1"/>
              </a:solidFill>
              <a:latin typeface="Times New Roman" panose="02020603050405020304" pitchFamily="18" charset="0"/>
              <a:cs typeface="Times New Roman" panose="02020603050405020304" pitchFamily="18" charset="0"/>
            </a:endParaRPr>
          </a:p>
          <a:p>
            <a:pPr marL="914400" lvl="1" indent="-311150" algn="l" rtl="0">
              <a:lnSpc>
                <a:spcPct val="95000"/>
              </a:lnSpc>
              <a:spcBef>
                <a:spcPts val="0"/>
              </a:spcBef>
              <a:spcAft>
                <a:spcPts val="0"/>
              </a:spcAft>
              <a:buClr>
                <a:schemeClr val="dk1"/>
              </a:buClr>
              <a:buSzPts val="1300"/>
              <a:buChar char="○"/>
            </a:pPr>
            <a:r>
              <a:rPr lang="en" sz="1200" b="1" dirty="0">
                <a:solidFill>
                  <a:schemeClr val="dk1"/>
                </a:solidFill>
                <a:latin typeface="Times New Roman" panose="02020603050405020304" pitchFamily="18" charset="0"/>
                <a:cs typeface="Times New Roman" panose="02020603050405020304" pitchFamily="18" charset="0"/>
              </a:rPr>
              <a:t>Bronze</a:t>
            </a:r>
            <a:r>
              <a:rPr lang="en" sz="1200" dirty="0">
                <a:solidFill>
                  <a:schemeClr val="dk1"/>
                </a:solidFill>
                <a:latin typeface="Times New Roman" panose="02020603050405020304" pitchFamily="18" charset="0"/>
                <a:cs typeface="Times New Roman" panose="02020603050405020304" pitchFamily="18" charset="0"/>
              </a:rPr>
              <a:t>: KD Jadhav (1952), Sushil Kumar (2008), Yogeshwar Dutt (2012)</a:t>
            </a:r>
            <a:endParaRPr sz="12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95000"/>
              </a:lnSpc>
              <a:spcBef>
                <a:spcPts val="1400"/>
              </a:spcBef>
              <a:spcAft>
                <a:spcPts val="0"/>
              </a:spcAft>
              <a:buClr>
                <a:schemeClr val="dk1"/>
              </a:buClr>
              <a:buSzPts val="1018"/>
              <a:buFont typeface="Arial"/>
              <a:buNone/>
            </a:pPr>
            <a:r>
              <a:rPr lang="en" sz="1200" b="1" dirty="0">
                <a:solidFill>
                  <a:schemeClr val="dk1"/>
                </a:solidFill>
                <a:latin typeface="Times New Roman" panose="02020603050405020304" pitchFamily="18" charset="0"/>
                <a:cs typeface="Times New Roman" panose="02020603050405020304" pitchFamily="18" charset="0"/>
              </a:rPr>
              <a:t>3. Shooting</a:t>
            </a:r>
            <a:endParaRPr sz="1200" b="1" dirty="0">
              <a:solidFill>
                <a:schemeClr val="dk1"/>
              </a:solidFill>
              <a:latin typeface="Times New Roman" panose="02020603050405020304" pitchFamily="18" charset="0"/>
              <a:cs typeface="Times New Roman" panose="02020603050405020304" pitchFamily="18" charset="0"/>
            </a:endParaRPr>
          </a:p>
          <a:p>
            <a:pPr marL="457200" lvl="0" indent="-311150" algn="l" rtl="0">
              <a:lnSpc>
                <a:spcPct val="95000"/>
              </a:lnSpc>
              <a:spcBef>
                <a:spcPts val="1200"/>
              </a:spcBef>
              <a:spcAft>
                <a:spcPts val="0"/>
              </a:spcAft>
              <a:buClr>
                <a:schemeClr val="dk1"/>
              </a:buClr>
              <a:buSzPts val="1300"/>
              <a:buChar char="●"/>
            </a:pPr>
            <a:r>
              <a:rPr lang="en" sz="1200" b="1" dirty="0">
                <a:solidFill>
                  <a:schemeClr val="dk1"/>
                </a:solidFill>
                <a:latin typeface="Times New Roman" panose="02020603050405020304" pitchFamily="18" charset="0"/>
                <a:cs typeface="Times New Roman" panose="02020603050405020304" pitchFamily="18" charset="0"/>
              </a:rPr>
              <a:t>Total Medals: 4</a:t>
            </a:r>
            <a:r>
              <a:rPr lang="en" sz="1200" dirty="0">
                <a:solidFill>
                  <a:schemeClr val="dk1"/>
                </a:solidFill>
                <a:latin typeface="Times New Roman" panose="02020603050405020304" pitchFamily="18" charset="0"/>
                <a:cs typeface="Times New Roman" panose="02020603050405020304" pitchFamily="18" charset="0"/>
              </a:rPr>
              <a:t> (1 Gold, 2 Silver, 1 Bronze)</a:t>
            </a:r>
            <a:endParaRPr sz="1200" dirty="0">
              <a:solidFill>
                <a:schemeClr val="dk1"/>
              </a:solidFill>
              <a:latin typeface="Times New Roman" panose="02020603050405020304" pitchFamily="18" charset="0"/>
              <a:cs typeface="Times New Roman" panose="02020603050405020304" pitchFamily="18" charset="0"/>
            </a:endParaRPr>
          </a:p>
          <a:p>
            <a:pPr marL="914400" lvl="1" indent="-311150" algn="l" rtl="0">
              <a:lnSpc>
                <a:spcPct val="95000"/>
              </a:lnSpc>
              <a:spcBef>
                <a:spcPts val="0"/>
              </a:spcBef>
              <a:spcAft>
                <a:spcPts val="0"/>
              </a:spcAft>
              <a:buClr>
                <a:schemeClr val="dk1"/>
              </a:buClr>
              <a:buSzPts val="1300"/>
              <a:buChar char="○"/>
            </a:pPr>
            <a:r>
              <a:rPr lang="en" sz="1200" b="1" dirty="0">
                <a:solidFill>
                  <a:schemeClr val="dk1"/>
                </a:solidFill>
                <a:latin typeface="Times New Roman" panose="02020603050405020304" pitchFamily="18" charset="0"/>
                <a:cs typeface="Times New Roman" panose="02020603050405020304" pitchFamily="18" charset="0"/>
              </a:rPr>
              <a:t>Gold</a:t>
            </a:r>
            <a:r>
              <a:rPr lang="en" sz="1200" dirty="0">
                <a:solidFill>
                  <a:schemeClr val="dk1"/>
                </a:solidFill>
                <a:latin typeface="Times New Roman" panose="02020603050405020304" pitchFamily="18" charset="0"/>
                <a:cs typeface="Times New Roman" panose="02020603050405020304" pitchFamily="18" charset="0"/>
              </a:rPr>
              <a:t>: Abhinav Bindra (2008)</a:t>
            </a:r>
            <a:endParaRPr sz="1200" dirty="0">
              <a:solidFill>
                <a:schemeClr val="dk1"/>
              </a:solidFill>
              <a:latin typeface="Times New Roman" panose="02020603050405020304" pitchFamily="18" charset="0"/>
              <a:cs typeface="Times New Roman" panose="02020603050405020304" pitchFamily="18" charset="0"/>
            </a:endParaRPr>
          </a:p>
          <a:p>
            <a:pPr marL="914400" lvl="1" indent="-311150" algn="l" rtl="0">
              <a:lnSpc>
                <a:spcPct val="95000"/>
              </a:lnSpc>
              <a:spcBef>
                <a:spcPts val="0"/>
              </a:spcBef>
              <a:spcAft>
                <a:spcPts val="0"/>
              </a:spcAft>
              <a:buClr>
                <a:schemeClr val="dk1"/>
              </a:buClr>
              <a:buSzPts val="1300"/>
              <a:buChar char="○"/>
            </a:pPr>
            <a:r>
              <a:rPr lang="en" sz="1200" b="1" dirty="0">
                <a:solidFill>
                  <a:schemeClr val="dk1"/>
                </a:solidFill>
                <a:latin typeface="Times New Roman" panose="02020603050405020304" pitchFamily="18" charset="0"/>
                <a:cs typeface="Times New Roman" panose="02020603050405020304" pitchFamily="18" charset="0"/>
              </a:rPr>
              <a:t>Silver</a:t>
            </a:r>
            <a:r>
              <a:rPr lang="en" sz="1200" dirty="0">
                <a:solidFill>
                  <a:schemeClr val="dk1"/>
                </a:solidFill>
                <a:latin typeface="Times New Roman" panose="02020603050405020304" pitchFamily="18" charset="0"/>
                <a:cs typeface="Times New Roman" panose="02020603050405020304" pitchFamily="18" charset="0"/>
              </a:rPr>
              <a:t>: Rajyavardhan Singh Rathore (2004), Vijay Kumar (2012)</a:t>
            </a:r>
            <a:endParaRPr sz="1200" dirty="0">
              <a:solidFill>
                <a:schemeClr val="dk1"/>
              </a:solidFill>
              <a:latin typeface="Times New Roman" panose="02020603050405020304" pitchFamily="18" charset="0"/>
              <a:cs typeface="Times New Roman" panose="02020603050405020304" pitchFamily="18" charset="0"/>
            </a:endParaRPr>
          </a:p>
          <a:p>
            <a:pPr marL="914400" lvl="1" indent="-311150" algn="l" rtl="0">
              <a:lnSpc>
                <a:spcPct val="95000"/>
              </a:lnSpc>
              <a:spcBef>
                <a:spcPts val="0"/>
              </a:spcBef>
              <a:spcAft>
                <a:spcPts val="0"/>
              </a:spcAft>
              <a:buClr>
                <a:schemeClr val="dk1"/>
              </a:buClr>
              <a:buSzPts val="1300"/>
              <a:buChar char="○"/>
            </a:pPr>
            <a:r>
              <a:rPr lang="en" sz="1200" b="1" dirty="0">
                <a:solidFill>
                  <a:schemeClr val="dk1"/>
                </a:solidFill>
                <a:latin typeface="Times New Roman" panose="02020603050405020304" pitchFamily="18" charset="0"/>
                <a:cs typeface="Times New Roman" panose="02020603050405020304" pitchFamily="18" charset="0"/>
              </a:rPr>
              <a:t>Bronze</a:t>
            </a:r>
            <a:r>
              <a:rPr lang="en" sz="1200" dirty="0">
                <a:solidFill>
                  <a:schemeClr val="dk1"/>
                </a:solidFill>
                <a:latin typeface="Times New Roman" panose="02020603050405020304" pitchFamily="18" charset="0"/>
                <a:cs typeface="Times New Roman" panose="02020603050405020304" pitchFamily="18" charset="0"/>
              </a:rPr>
              <a:t>: Gagan Narang (2012)</a:t>
            </a:r>
            <a:endParaRPr sz="12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95000"/>
              </a:lnSpc>
              <a:spcBef>
                <a:spcPts val="1400"/>
              </a:spcBef>
              <a:spcAft>
                <a:spcPts val="0"/>
              </a:spcAft>
              <a:buClr>
                <a:schemeClr val="dk1"/>
              </a:buClr>
              <a:buSzPts val="1018"/>
              <a:buFont typeface="Arial"/>
              <a:buNone/>
            </a:pPr>
            <a:r>
              <a:rPr lang="en" sz="1300" b="1" dirty="0">
                <a:solidFill>
                  <a:schemeClr val="dk1"/>
                </a:solidFill>
                <a:latin typeface="Times New Roman" panose="02020603050405020304" pitchFamily="18" charset="0"/>
                <a:cs typeface="Times New Roman" panose="02020603050405020304" pitchFamily="18" charset="0"/>
              </a:rPr>
              <a:t>4. </a:t>
            </a:r>
            <a:r>
              <a:rPr lang="en" sz="1100" b="1" dirty="0">
                <a:solidFill>
                  <a:schemeClr val="dk1"/>
                </a:solidFill>
                <a:latin typeface="Times New Roman" panose="02020603050405020304" pitchFamily="18" charset="0"/>
                <a:cs typeface="Times New Roman" panose="02020603050405020304" pitchFamily="18" charset="0"/>
              </a:rPr>
              <a:t>Boxing</a:t>
            </a:r>
            <a:endParaRPr sz="1100" b="1" dirty="0">
              <a:solidFill>
                <a:schemeClr val="dk1"/>
              </a:solidFill>
              <a:latin typeface="Times New Roman" panose="02020603050405020304" pitchFamily="18" charset="0"/>
              <a:cs typeface="Times New Roman" panose="02020603050405020304" pitchFamily="18" charset="0"/>
            </a:endParaRPr>
          </a:p>
          <a:p>
            <a:pPr marL="457200" lvl="0" indent="-311150" algn="l" rtl="0">
              <a:lnSpc>
                <a:spcPct val="95000"/>
              </a:lnSpc>
              <a:spcBef>
                <a:spcPts val="1200"/>
              </a:spcBef>
              <a:spcAft>
                <a:spcPts val="0"/>
              </a:spcAft>
              <a:buClr>
                <a:schemeClr val="dk1"/>
              </a:buClr>
              <a:buSzPts val="1300"/>
              <a:buChar char="●"/>
            </a:pPr>
            <a:r>
              <a:rPr lang="en" sz="1100" b="1" dirty="0">
                <a:solidFill>
                  <a:schemeClr val="dk1"/>
                </a:solidFill>
                <a:latin typeface="Times New Roman" panose="02020603050405020304" pitchFamily="18" charset="0"/>
                <a:cs typeface="Times New Roman" panose="02020603050405020304" pitchFamily="18" charset="0"/>
              </a:rPr>
              <a:t>Total Medals: 2</a:t>
            </a:r>
            <a:r>
              <a:rPr lang="en" sz="1100" dirty="0">
                <a:solidFill>
                  <a:schemeClr val="dk1"/>
                </a:solidFill>
                <a:latin typeface="Times New Roman" panose="02020603050405020304" pitchFamily="18" charset="0"/>
                <a:cs typeface="Times New Roman" panose="02020603050405020304" pitchFamily="18" charset="0"/>
              </a:rPr>
              <a:t> (1 Silver, 1 Bronze)</a:t>
            </a:r>
            <a:endParaRPr sz="1100" dirty="0">
              <a:solidFill>
                <a:schemeClr val="dk1"/>
              </a:solidFill>
              <a:latin typeface="Times New Roman" panose="02020603050405020304" pitchFamily="18" charset="0"/>
              <a:cs typeface="Times New Roman" panose="02020603050405020304" pitchFamily="18" charset="0"/>
            </a:endParaRPr>
          </a:p>
          <a:p>
            <a:pPr marL="914400" lvl="1" indent="-311150" algn="l" rtl="0">
              <a:lnSpc>
                <a:spcPct val="95000"/>
              </a:lnSpc>
              <a:spcBef>
                <a:spcPts val="0"/>
              </a:spcBef>
              <a:spcAft>
                <a:spcPts val="0"/>
              </a:spcAft>
              <a:buClr>
                <a:schemeClr val="dk1"/>
              </a:buClr>
              <a:buSzPts val="1300"/>
              <a:buChar char="○"/>
            </a:pPr>
            <a:r>
              <a:rPr lang="en" sz="1100" b="1" dirty="0">
                <a:solidFill>
                  <a:schemeClr val="dk1"/>
                </a:solidFill>
                <a:latin typeface="Times New Roman" panose="02020603050405020304" pitchFamily="18" charset="0"/>
                <a:cs typeface="Times New Roman" panose="02020603050405020304" pitchFamily="18" charset="0"/>
              </a:rPr>
              <a:t>Silver</a:t>
            </a:r>
            <a:r>
              <a:rPr lang="en" sz="1100" dirty="0">
                <a:solidFill>
                  <a:schemeClr val="dk1"/>
                </a:solidFill>
                <a:latin typeface="Times New Roman" panose="02020603050405020304" pitchFamily="18" charset="0"/>
                <a:cs typeface="Times New Roman" panose="02020603050405020304" pitchFamily="18" charset="0"/>
              </a:rPr>
              <a:t>: Vijender Singh (2008)</a:t>
            </a:r>
            <a:endParaRPr sz="1100" dirty="0">
              <a:solidFill>
                <a:schemeClr val="dk1"/>
              </a:solidFill>
              <a:latin typeface="Times New Roman" panose="02020603050405020304" pitchFamily="18" charset="0"/>
              <a:cs typeface="Times New Roman" panose="02020603050405020304" pitchFamily="18" charset="0"/>
            </a:endParaRPr>
          </a:p>
          <a:p>
            <a:pPr marL="914400" lvl="1" indent="-311150" algn="l" rtl="0">
              <a:lnSpc>
                <a:spcPct val="95000"/>
              </a:lnSpc>
              <a:spcBef>
                <a:spcPts val="0"/>
              </a:spcBef>
              <a:spcAft>
                <a:spcPts val="0"/>
              </a:spcAft>
              <a:buClr>
                <a:schemeClr val="dk1"/>
              </a:buClr>
              <a:buSzPts val="1300"/>
              <a:buChar char="○"/>
            </a:pPr>
            <a:r>
              <a:rPr lang="en" sz="1100" b="1" dirty="0">
                <a:solidFill>
                  <a:schemeClr val="dk1"/>
                </a:solidFill>
                <a:latin typeface="Times New Roman" panose="02020603050405020304" pitchFamily="18" charset="0"/>
                <a:cs typeface="Times New Roman" panose="02020603050405020304" pitchFamily="18" charset="0"/>
              </a:rPr>
              <a:t>Bronze</a:t>
            </a:r>
            <a:r>
              <a:rPr lang="en" sz="1100" dirty="0">
                <a:solidFill>
                  <a:schemeClr val="dk1"/>
                </a:solidFill>
                <a:latin typeface="Times New Roman" panose="02020603050405020304" pitchFamily="18" charset="0"/>
                <a:cs typeface="Times New Roman" panose="02020603050405020304" pitchFamily="18" charset="0"/>
              </a:rPr>
              <a:t>: Mary Kom (2012)</a:t>
            </a:r>
            <a:endParaRPr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6"/>
          <p:cNvSpPr txBox="1">
            <a:spLocks noGrp="1"/>
          </p:cNvSpPr>
          <p:nvPr>
            <p:ph type="body" idx="1"/>
          </p:nvPr>
        </p:nvSpPr>
        <p:spPr>
          <a:xfrm>
            <a:off x="311700" y="130500"/>
            <a:ext cx="8520600" cy="48825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000" b="1" dirty="0">
                <a:solidFill>
                  <a:schemeClr val="dk1"/>
                </a:solidFill>
                <a:latin typeface="Times New Roman" panose="02020603050405020304" pitchFamily="18" charset="0"/>
                <a:cs typeface="Times New Roman" panose="02020603050405020304" pitchFamily="18" charset="0"/>
              </a:rPr>
              <a:t>5. Badminton</a:t>
            </a:r>
            <a:endParaRPr sz="1000" b="1" dirty="0">
              <a:solidFill>
                <a:schemeClr val="dk1"/>
              </a:solidFill>
              <a:latin typeface="Times New Roman" panose="02020603050405020304" pitchFamily="18" charset="0"/>
              <a:cs typeface="Times New Roman" panose="02020603050405020304" pitchFamily="18" charset="0"/>
            </a:endParaRPr>
          </a:p>
          <a:p>
            <a:pPr marL="457200" lvl="0" indent="-295275" algn="l" rtl="0">
              <a:spcBef>
                <a:spcPts val="1200"/>
              </a:spcBef>
              <a:spcAft>
                <a:spcPts val="0"/>
              </a:spcAft>
              <a:buClr>
                <a:schemeClr val="dk1"/>
              </a:buClr>
              <a:buSzPts val="1050"/>
              <a:buChar char="●"/>
            </a:pPr>
            <a:r>
              <a:rPr lang="en" sz="1000" b="1" dirty="0">
                <a:solidFill>
                  <a:schemeClr val="dk1"/>
                </a:solidFill>
                <a:latin typeface="Times New Roman" panose="02020603050405020304" pitchFamily="18" charset="0"/>
                <a:cs typeface="Times New Roman" panose="02020603050405020304" pitchFamily="18" charset="0"/>
              </a:rPr>
              <a:t>Total Medals: 2</a:t>
            </a:r>
            <a:r>
              <a:rPr lang="en" sz="1000" dirty="0">
                <a:solidFill>
                  <a:schemeClr val="dk1"/>
                </a:solidFill>
                <a:latin typeface="Times New Roman" panose="02020603050405020304" pitchFamily="18" charset="0"/>
                <a:cs typeface="Times New Roman" panose="02020603050405020304" pitchFamily="18" charset="0"/>
              </a:rPr>
              <a:t> (1 Silver, 1 Bronze)</a:t>
            </a:r>
            <a:endParaRPr sz="1000" dirty="0">
              <a:solidFill>
                <a:schemeClr val="dk1"/>
              </a:solidFill>
              <a:latin typeface="Times New Roman" panose="02020603050405020304" pitchFamily="18" charset="0"/>
              <a:cs typeface="Times New Roman" panose="02020603050405020304" pitchFamily="18" charset="0"/>
            </a:endParaRPr>
          </a:p>
          <a:p>
            <a:pPr marL="914400" lvl="1" indent="-295275" algn="l" rtl="0">
              <a:spcBef>
                <a:spcPts val="0"/>
              </a:spcBef>
              <a:spcAft>
                <a:spcPts val="0"/>
              </a:spcAft>
              <a:buClr>
                <a:schemeClr val="dk1"/>
              </a:buClr>
              <a:buSzPts val="1050"/>
              <a:buChar char="○"/>
            </a:pPr>
            <a:r>
              <a:rPr lang="en" sz="1000" b="1" dirty="0">
                <a:solidFill>
                  <a:schemeClr val="dk1"/>
                </a:solidFill>
                <a:latin typeface="Times New Roman" panose="02020603050405020304" pitchFamily="18" charset="0"/>
                <a:cs typeface="Times New Roman" panose="02020603050405020304" pitchFamily="18" charset="0"/>
              </a:rPr>
              <a:t>Silver</a:t>
            </a:r>
            <a:r>
              <a:rPr lang="en" sz="1000" dirty="0">
                <a:solidFill>
                  <a:schemeClr val="dk1"/>
                </a:solidFill>
                <a:latin typeface="Times New Roman" panose="02020603050405020304" pitchFamily="18" charset="0"/>
                <a:cs typeface="Times New Roman" panose="02020603050405020304" pitchFamily="18" charset="0"/>
              </a:rPr>
              <a:t>: P.V. Sindhu (2016)</a:t>
            </a:r>
            <a:endParaRPr sz="1000" dirty="0">
              <a:solidFill>
                <a:schemeClr val="dk1"/>
              </a:solidFill>
              <a:latin typeface="Times New Roman" panose="02020603050405020304" pitchFamily="18" charset="0"/>
              <a:cs typeface="Times New Roman" panose="02020603050405020304" pitchFamily="18" charset="0"/>
            </a:endParaRPr>
          </a:p>
          <a:p>
            <a:pPr marL="914400" lvl="1" indent="-295275" algn="l" rtl="0">
              <a:spcBef>
                <a:spcPts val="0"/>
              </a:spcBef>
              <a:spcAft>
                <a:spcPts val="0"/>
              </a:spcAft>
              <a:buClr>
                <a:schemeClr val="dk1"/>
              </a:buClr>
              <a:buSzPts val="1050"/>
              <a:buChar char="○"/>
            </a:pPr>
            <a:r>
              <a:rPr lang="en" sz="1000" b="1" dirty="0">
                <a:solidFill>
                  <a:schemeClr val="dk1"/>
                </a:solidFill>
                <a:latin typeface="Times New Roman" panose="02020603050405020304" pitchFamily="18" charset="0"/>
                <a:cs typeface="Times New Roman" panose="02020603050405020304" pitchFamily="18" charset="0"/>
              </a:rPr>
              <a:t>Bronze</a:t>
            </a:r>
            <a:r>
              <a:rPr lang="en" sz="1000" dirty="0">
                <a:solidFill>
                  <a:schemeClr val="dk1"/>
                </a:solidFill>
                <a:latin typeface="Times New Roman" panose="02020603050405020304" pitchFamily="18" charset="0"/>
                <a:cs typeface="Times New Roman" panose="02020603050405020304" pitchFamily="18" charset="0"/>
              </a:rPr>
              <a:t>: Saina Nehwal (2012)</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400"/>
              </a:spcBef>
              <a:spcAft>
                <a:spcPts val="0"/>
              </a:spcAft>
              <a:buClr>
                <a:schemeClr val="dk1"/>
              </a:buClr>
              <a:buSzPts val="1100"/>
              <a:buFont typeface="Arial"/>
              <a:buNone/>
            </a:pPr>
            <a:r>
              <a:rPr lang="en" sz="1000" b="1" dirty="0">
                <a:solidFill>
                  <a:schemeClr val="dk1"/>
                </a:solidFill>
                <a:latin typeface="Times New Roman" panose="02020603050405020304" pitchFamily="18" charset="0"/>
                <a:cs typeface="Times New Roman" panose="02020603050405020304" pitchFamily="18" charset="0"/>
              </a:rPr>
              <a:t>6. Weightlifting</a:t>
            </a:r>
            <a:endParaRPr sz="1000" b="1" dirty="0">
              <a:solidFill>
                <a:schemeClr val="dk1"/>
              </a:solidFill>
              <a:latin typeface="Times New Roman" panose="02020603050405020304" pitchFamily="18" charset="0"/>
              <a:cs typeface="Times New Roman" panose="02020603050405020304" pitchFamily="18" charset="0"/>
            </a:endParaRPr>
          </a:p>
          <a:p>
            <a:pPr marL="457200" lvl="0" indent="-295275" algn="l" rtl="0">
              <a:spcBef>
                <a:spcPts val="1200"/>
              </a:spcBef>
              <a:spcAft>
                <a:spcPts val="0"/>
              </a:spcAft>
              <a:buClr>
                <a:schemeClr val="dk1"/>
              </a:buClr>
              <a:buSzPts val="1050"/>
              <a:buChar char="●"/>
            </a:pPr>
            <a:r>
              <a:rPr lang="en" sz="1000" b="1" dirty="0">
                <a:solidFill>
                  <a:schemeClr val="dk1"/>
                </a:solidFill>
                <a:latin typeface="Times New Roman" panose="02020603050405020304" pitchFamily="18" charset="0"/>
                <a:cs typeface="Times New Roman" panose="02020603050405020304" pitchFamily="18" charset="0"/>
              </a:rPr>
              <a:t>Total Medals: 1</a:t>
            </a:r>
            <a:r>
              <a:rPr lang="en" sz="1000" dirty="0">
                <a:solidFill>
                  <a:schemeClr val="dk1"/>
                </a:solidFill>
                <a:latin typeface="Times New Roman" panose="02020603050405020304" pitchFamily="18" charset="0"/>
                <a:cs typeface="Times New Roman" panose="02020603050405020304" pitchFamily="18" charset="0"/>
              </a:rPr>
              <a:t> (1 Bronze)</a:t>
            </a:r>
            <a:endParaRPr sz="1000" dirty="0">
              <a:solidFill>
                <a:schemeClr val="dk1"/>
              </a:solidFill>
              <a:latin typeface="Times New Roman" panose="02020603050405020304" pitchFamily="18" charset="0"/>
              <a:cs typeface="Times New Roman" panose="02020603050405020304" pitchFamily="18" charset="0"/>
            </a:endParaRPr>
          </a:p>
          <a:p>
            <a:pPr marL="914400" lvl="1" indent="-295275" algn="l" rtl="0">
              <a:spcBef>
                <a:spcPts val="0"/>
              </a:spcBef>
              <a:spcAft>
                <a:spcPts val="0"/>
              </a:spcAft>
              <a:buClr>
                <a:schemeClr val="dk1"/>
              </a:buClr>
              <a:buSzPts val="1050"/>
              <a:buChar char="○"/>
            </a:pPr>
            <a:r>
              <a:rPr lang="en" sz="1000" b="1" dirty="0">
                <a:solidFill>
                  <a:schemeClr val="dk1"/>
                </a:solidFill>
                <a:latin typeface="Times New Roman" panose="02020603050405020304" pitchFamily="18" charset="0"/>
                <a:cs typeface="Times New Roman" panose="02020603050405020304" pitchFamily="18" charset="0"/>
              </a:rPr>
              <a:t>Bronze</a:t>
            </a:r>
            <a:r>
              <a:rPr lang="en" sz="1000" dirty="0">
                <a:solidFill>
                  <a:schemeClr val="dk1"/>
                </a:solidFill>
                <a:latin typeface="Times New Roman" panose="02020603050405020304" pitchFamily="18" charset="0"/>
                <a:cs typeface="Times New Roman" panose="02020603050405020304" pitchFamily="18" charset="0"/>
              </a:rPr>
              <a:t>: Karnam Malleswari (2000)</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400"/>
              </a:spcBef>
              <a:spcAft>
                <a:spcPts val="0"/>
              </a:spcAft>
              <a:buClr>
                <a:schemeClr val="dk1"/>
              </a:buClr>
              <a:buSzPts val="1100"/>
              <a:buFont typeface="Arial"/>
              <a:buNone/>
            </a:pPr>
            <a:r>
              <a:rPr lang="en" sz="1000" b="1" dirty="0">
                <a:solidFill>
                  <a:schemeClr val="dk1"/>
                </a:solidFill>
                <a:latin typeface="Times New Roman" panose="02020603050405020304" pitchFamily="18" charset="0"/>
                <a:cs typeface="Times New Roman" panose="02020603050405020304" pitchFamily="18" charset="0"/>
              </a:rPr>
              <a:t>7. Athletics</a:t>
            </a:r>
            <a:endParaRPr sz="1000" b="1" dirty="0">
              <a:solidFill>
                <a:schemeClr val="dk1"/>
              </a:solidFill>
              <a:latin typeface="Times New Roman" panose="02020603050405020304" pitchFamily="18" charset="0"/>
              <a:cs typeface="Times New Roman" panose="02020603050405020304" pitchFamily="18" charset="0"/>
            </a:endParaRPr>
          </a:p>
          <a:p>
            <a:pPr marL="457200" lvl="0" indent="-295275" algn="l" rtl="0">
              <a:spcBef>
                <a:spcPts val="1200"/>
              </a:spcBef>
              <a:spcAft>
                <a:spcPts val="0"/>
              </a:spcAft>
              <a:buClr>
                <a:schemeClr val="dk1"/>
              </a:buClr>
              <a:buSzPts val="1050"/>
              <a:buChar char="●"/>
            </a:pPr>
            <a:r>
              <a:rPr lang="en" sz="1000" b="1" dirty="0">
                <a:solidFill>
                  <a:schemeClr val="dk1"/>
                </a:solidFill>
                <a:latin typeface="Times New Roman" panose="02020603050405020304" pitchFamily="18" charset="0"/>
                <a:cs typeface="Times New Roman" panose="02020603050405020304" pitchFamily="18" charset="0"/>
              </a:rPr>
              <a:t>Total Medals: 0</a:t>
            </a:r>
            <a:r>
              <a:rPr lang="en" sz="1000" dirty="0">
                <a:solidFill>
                  <a:schemeClr val="dk1"/>
                </a:solidFill>
                <a:latin typeface="Times New Roman" panose="02020603050405020304" pitchFamily="18" charset="0"/>
                <a:cs typeface="Times New Roman" panose="02020603050405020304" pitchFamily="18" charset="0"/>
              </a:rPr>
              <a:t> (Best finish before 2016: 4th by Milkha Singh in 1960)</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400"/>
              </a:spcBef>
              <a:spcAft>
                <a:spcPts val="0"/>
              </a:spcAft>
              <a:buClr>
                <a:schemeClr val="dk1"/>
              </a:buClr>
              <a:buSzPts val="1100"/>
              <a:buFont typeface="Arial"/>
              <a:buNone/>
            </a:pPr>
            <a:r>
              <a:rPr lang="en" sz="1000" b="1" dirty="0">
                <a:solidFill>
                  <a:schemeClr val="dk1"/>
                </a:solidFill>
                <a:latin typeface="Times New Roman" panose="02020603050405020304" pitchFamily="18" charset="0"/>
                <a:cs typeface="Times New Roman" panose="02020603050405020304" pitchFamily="18" charset="0"/>
              </a:rPr>
              <a:t>8. Tennis</a:t>
            </a:r>
            <a:endParaRPr sz="1000" b="1" dirty="0">
              <a:solidFill>
                <a:schemeClr val="dk1"/>
              </a:solidFill>
              <a:latin typeface="Times New Roman" panose="02020603050405020304" pitchFamily="18" charset="0"/>
              <a:cs typeface="Times New Roman" panose="02020603050405020304" pitchFamily="18" charset="0"/>
            </a:endParaRPr>
          </a:p>
          <a:p>
            <a:pPr marL="457200" lvl="0" indent="-295275" algn="l" rtl="0">
              <a:spcBef>
                <a:spcPts val="1200"/>
              </a:spcBef>
              <a:spcAft>
                <a:spcPts val="0"/>
              </a:spcAft>
              <a:buClr>
                <a:schemeClr val="dk1"/>
              </a:buClr>
              <a:buSzPts val="1050"/>
              <a:buChar char="●"/>
            </a:pPr>
            <a:r>
              <a:rPr lang="en" sz="1000" b="1" dirty="0">
                <a:solidFill>
                  <a:schemeClr val="dk1"/>
                </a:solidFill>
                <a:latin typeface="Times New Roman" panose="02020603050405020304" pitchFamily="18" charset="0"/>
                <a:cs typeface="Times New Roman" panose="02020603050405020304" pitchFamily="18" charset="0"/>
              </a:rPr>
              <a:t>Total Medals: 1</a:t>
            </a:r>
            <a:r>
              <a:rPr lang="en" sz="1000" dirty="0">
                <a:solidFill>
                  <a:schemeClr val="dk1"/>
                </a:solidFill>
                <a:latin typeface="Times New Roman" panose="02020603050405020304" pitchFamily="18" charset="0"/>
                <a:cs typeface="Times New Roman" panose="02020603050405020304" pitchFamily="18" charset="0"/>
              </a:rPr>
              <a:t> (1 Bronze)</a:t>
            </a:r>
            <a:endParaRPr sz="1000" dirty="0">
              <a:solidFill>
                <a:schemeClr val="dk1"/>
              </a:solidFill>
              <a:latin typeface="Times New Roman" panose="02020603050405020304" pitchFamily="18" charset="0"/>
              <a:cs typeface="Times New Roman" panose="02020603050405020304" pitchFamily="18" charset="0"/>
            </a:endParaRPr>
          </a:p>
          <a:p>
            <a:pPr marL="914400" lvl="1" indent="-295275" algn="l" rtl="0">
              <a:spcBef>
                <a:spcPts val="0"/>
              </a:spcBef>
              <a:spcAft>
                <a:spcPts val="0"/>
              </a:spcAft>
              <a:buClr>
                <a:schemeClr val="dk1"/>
              </a:buClr>
              <a:buSzPts val="1050"/>
              <a:buChar char="○"/>
            </a:pPr>
            <a:r>
              <a:rPr lang="en" sz="1000" b="1" dirty="0">
                <a:solidFill>
                  <a:schemeClr val="dk1"/>
                </a:solidFill>
                <a:latin typeface="Times New Roman" panose="02020603050405020304" pitchFamily="18" charset="0"/>
                <a:cs typeface="Times New Roman" panose="02020603050405020304" pitchFamily="18" charset="0"/>
              </a:rPr>
              <a:t>Bronze</a:t>
            </a:r>
            <a:r>
              <a:rPr lang="en" sz="1000" dirty="0">
                <a:solidFill>
                  <a:schemeClr val="dk1"/>
                </a:solidFill>
                <a:latin typeface="Times New Roman" panose="02020603050405020304" pitchFamily="18" charset="0"/>
                <a:cs typeface="Times New Roman" panose="02020603050405020304" pitchFamily="18" charset="0"/>
              </a:rPr>
              <a:t>: Leander Paes (1996)</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400"/>
              </a:spcBef>
              <a:spcAft>
                <a:spcPts val="0"/>
              </a:spcAft>
              <a:buClr>
                <a:schemeClr val="dk1"/>
              </a:buClr>
              <a:buSzPts val="1100"/>
              <a:buFont typeface="Arial"/>
              <a:buNone/>
            </a:pPr>
            <a:r>
              <a:rPr lang="en" sz="1000" b="1" dirty="0">
                <a:solidFill>
                  <a:schemeClr val="dk1"/>
                </a:solidFill>
                <a:latin typeface="Times New Roman" panose="02020603050405020304" pitchFamily="18" charset="0"/>
                <a:cs typeface="Times New Roman" panose="02020603050405020304" pitchFamily="18" charset="0"/>
              </a:rPr>
              <a:t>9. Shooting (pre-2000)</a:t>
            </a:r>
            <a:endParaRPr sz="1000" b="1" dirty="0">
              <a:solidFill>
                <a:schemeClr val="dk1"/>
              </a:solidFill>
              <a:latin typeface="Times New Roman" panose="02020603050405020304" pitchFamily="18" charset="0"/>
              <a:cs typeface="Times New Roman" panose="02020603050405020304" pitchFamily="18" charset="0"/>
            </a:endParaRPr>
          </a:p>
          <a:p>
            <a:pPr marL="457200" lvl="0" indent="-295275" algn="l" rtl="0">
              <a:spcBef>
                <a:spcPts val="1200"/>
              </a:spcBef>
              <a:spcAft>
                <a:spcPts val="0"/>
              </a:spcAft>
              <a:buClr>
                <a:schemeClr val="dk1"/>
              </a:buClr>
              <a:buSzPts val="1050"/>
              <a:buChar char="●"/>
            </a:pPr>
            <a:r>
              <a:rPr lang="en" sz="1000" b="1" dirty="0">
                <a:solidFill>
                  <a:schemeClr val="dk1"/>
                </a:solidFill>
                <a:latin typeface="Times New Roman" panose="02020603050405020304" pitchFamily="18" charset="0"/>
                <a:cs typeface="Times New Roman" panose="02020603050405020304" pitchFamily="18" charset="0"/>
              </a:rPr>
              <a:t>Total Medals: 0</a:t>
            </a:r>
            <a:r>
              <a:rPr lang="en" sz="1000" dirty="0">
                <a:solidFill>
                  <a:schemeClr val="dk1"/>
                </a:solidFill>
                <a:latin typeface="Times New Roman" panose="02020603050405020304" pitchFamily="18" charset="0"/>
                <a:cs typeface="Times New Roman" panose="02020603050405020304" pitchFamily="18" charset="0"/>
              </a:rPr>
              <a:t> (Before 2000, India did not win any shooting medals)</a:t>
            </a:r>
            <a:endParaRPr sz="10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400"/>
              </a:spcBef>
              <a:spcAft>
                <a:spcPts val="0"/>
              </a:spcAft>
              <a:buClr>
                <a:schemeClr val="dk1"/>
              </a:buClr>
              <a:buSzPts val="1100"/>
              <a:buFont typeface="Arial"/>
              <a:buNone/>
            </a:pPr>
            <a:r>
              <a:rPr lang="en" sz="1000" b="1" dirty="0">
                <a:solidFill>
                  <a:schemeClr val="dk1"/>
                </a:solidFill>
                <a:latin typeface="Times New Roman" panose="02020603050405020304" pitchFamily="18" charset="0"/>
                <a:cs typeface="Times New Roman" panose="02020603050405020304" pitchFamily="18" charset="0"/>
              </a:rPr>
              <a:t>10. Overall Tally (1900–2016)</a:t>
            </a:r>
            <a:endParaRPr sz="1000" b="1" dirty="0">
              <a:solidFill>
                <a:schemeClr val="dk1"/>
              </a:solidFill>
              <a:latin typeface="Times New Roman" panose="02020603050405020304" pitchFamily="18" charset="0"/>
              <a:cs typeface="Times New Roman" panose="02020603050405020304" pitchFamily="18" charset="0"/>
            </a:endParaRPr>
          </a:p>
          <a:p>
            <a:pPr marL="457200" lvl="0" indent="-295275" algn="l" rtl="0">
              <a:spcBef>
                <a:spcPts val="1200"/>
              </a:spcBef>
              <a:spcAft>
                <a:spcPts val="0"/>
              </a:spcAft>
              <a:buClr>
                <a:schemeClr val="dk1"/>
              </a:buClr>
              <a:buSzPts val="1050"/>
              <a:buChar char="●"/>
            </a:pPr>
            <a:r>
              <a:rPr lang="en" sz="1000" b="1" dirty="0">
                <a:solidFill>
                  <a:schemeClr val="dk1"/>
                </a:solidFill>
                <a:latin typeface="Times New Roman" panose="02020603050405020304" pitchFamily="18" charset="0"/>
                <a:cs typeface="Times New Roman" panose="02020603050405020304" pitchFamily="18" charset="0"/>
              </a:rPr>
              <a:t>Total Medals: 28</a:t>
            </a:r>
            <a:r>
              <a:rPr lang="en" sz="1000" dirty="0">
                <a:solidFill>
                  <a:schemeClr val="dk1"/>
                </a:solidFill>
                <a:latin typeface="Times New Roman" panose="02020603050405020304" pitchFamily="18" charset="0"/>
                <a:cs typeface="Times New Roman" panose="02020603050405020304" pitchFamily="18" charset="0"/>
              </a:rPr>
              <a:t> (9 Gold, 7 Silver, 12 Bronze)</a:t>
            </a:r>
            <a:endParaRPr sz="1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latin typeface="Times New Roman" panose="02020603050405020304" pitchFamily="18" charset="0"/>
                <a:cs typeface="Times New Roman" panose="02020603050405020304" pitchFamily="18" charset="0"/>
              </a:rPr>
              <a:t>What is Microsoft Power BI </a:t>
            </a:r>
            <a:endParaRPr sz="3000" b="1" dirty="0">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311700" y="1568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latin typeface="Times New Roman" panose="02020603050405020304" pitchFamily="18" charset="0"/>
                <a:cs typeface="Times New Roman" panose="02020603050405020304" pitchFamily="18" charset="0"/>
              </a:rPr>
              <a:t>Microsoft Power BI</a:t>
            </a:r>
            <a:r>
              <a:rPr lang="en">
                <a:solidFill>
                  <a:schemeClr val="dk1"/>
                </a:solidFill>
                <a:latin typeface="Times New Roman" panose="02020603050405020304" pitchFamily="18" charset="0"/>
                <a:cs typeface="Times New Roman" panose="02020603050405020304" pitchFamily="18" charset="0"/>
              </a:rPr>
              <a:t> is a business analytics tool that helps users visualize data, create interactive dashboards, and generate reports for data-driven decision-making.</a:t>
            </a:r>
            <a:endParaRPr>
              <a:solidFill>
                <a:schemeClr val="dk1"/>
              </a:solidFill>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r>
              <a:rPr lang="en">
                <a:solidFill>
                  <a:schemeClr val="dk1"/>
                </a:solidFill>
                <a:latin typeface="Times New Roman" panose="02020603050405020304" pitchFamily="18" charset="0"/>
                <a:cs typeface="Times New Roman" panose="02020603050405020304" pitchFamily="18" charset="0"/>
              </a:rPr>
              <a:t> It connects to various data sources, supports real-time analytics, and allows users to clean, transform, and model data easily. With AI-powered features, mobile access, and seamless integration with other Microsoft products like Excel and Azure, Power BI enables self-service analytics and secure sharing of insights, fostering collaboration and improving business performance.</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7"/>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800" dirty="0">
                <a:latin typeface="Times New Roman" panose="02020603050405020304" pitchFamily="18" charset="0"/>
                <a:cs typeface="Times New Roman" panose="02020603050405020304" pitchFamily="18" charset="0"/>
              </a:rPr>
              <a:t>Thank You</a:t>
            </a:r>
            <a:endParaRPr sz="4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latin typeface="Times New Roman" panose="02020603050405020304" pitchFamily="18" charset="0"/>
                <a:cs typeface="Times New Roman" panose="02020603050405020304" pitchFamily="18" charset="0"/>
              </a:rPr>
              <a:t>Why we use Power BI? </a:t>
            </a:r>
            <a:endParaRPr sz="3000" b="1" dirty="0">
              <a:latin typeface="Times New Roman" panose="02020603050405020304" pitchFamily="18" charset="0"/>
              <a:cs typeface="Times New Roman" panose="02020603050405020304" pitchFamily="18" charset="0"/>
            </a:endParaRPr>
          </a:p>
        </p:txBody>
      </p:sp>
      <p:sp>
        <p:nvSpPr>
          <p:cNvPr id="75" name="Google Shape;75;p16"/>
          <p:cNvSpPr txBox="1">
            <a:spLocks noGrp="1"/>
          </p:cNvSpPr>
          <p:nvPr>
            <p:ph type="body" idx="1"/>
          </p:nvPr>
        </p:nvSpPr>
        <p:spPr>
          <a:xfrm>
            <a:off x="311700" y="187102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b="1" dirty="0">
                <a:solidFill>
                  <a:schemeClr val="dk1"/>
                </a:solidFill>
                <a:latin typeface="Times New Roman" panose="02020603050405020304" pitchFamily="18" charset="0"/>
                <a:cs typeface="Times New Roman" panose="02020603050405020304" pitchFamily="18" charset="0"/>
              </a:rPr>
              <a:t>Visualize Data:</a:t>
            </a:r>
            <a:r>
              <a:rPr lang="en" dirty="0">
                <a:solidFill>
                  <a:schemeClr val="dk1"/>
                </a:solidFill>
                <a:latin typeface="Times New Roman" panose="02020603050405020304" pitchFamily="18" charset="0"/>
                <a:cs typeface="Times New Roman" panose="02020603050405020304" pitchFamily="18" charset="0"/>
              </a:rPr>
              <a:t> Create interactive, easy-to-understand reports and dashboards.</a:t>
            </a:r>
            <a:endParaRPr dirty="0">
              <a:solidFill>
                <a:schemeClr val="dk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chemeClr val="dk1"/>
              </a:buClr>
              <a:buSzPts val="1800"/>
              <a:buChar char="●"/>
            </a:pPr>
            <a:r>
              <a:rPr lang="en" b="1" dirty="0">
                <a:solidFill>
                  <a:schemeClr val="dk1"/>
                </a:solidFill>
                <a:latin typeface="Times New Roman" panose="02020603050405020304" pitchFamily="18" charset="0"/>
                <a:cs typeface="Times New Roman" panose="02020603050405020304" pitchFamily="18" charset="0"/>
              </a:rPr>
              <a:t>Gain Insights:</a:t>
            </a:r>
            <a:r>
              <a:rPr lang="en" dirty="0">
                <a:solidFill>
                  <a:schemeClr val="dk1"/>
                </a:solidFill>
                <a:latin typeface="Times New Roman" panose="02020603050405020304" pitchFamily="18" charset="0"/>
                <a:cs typeface="Times New Roman" panose="02020603050405020304" pitchFamily="18" charset="0"/>
              </a:rPr>
              <a:t> Make data-driven decisions with real-time analytics.</a:t>
            </a:r>
            <a:endParaRPr dirty="0">
              <a:solidFill>
                <a:schemeClr val="dk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chemeClr val="dk1"/>
              </a:buClr>
              <a:buSzPts val="1800"/>
              <a:buChar char="●"/>
            </a:pPr>
            <a:r>
              <a:rPr lang="en" b="1" dirty="0">
                <a:solidFill>
                  <a:schemeClr val="dk1"/>
                </a:solidFill>
                <a:latin typeface="Times New Roman" panose="02020603050405020304" pitchFamily="18" charset="0"/>
                <a:cs typeface="Times New Roman" panose="02020603050405020304" pitchFamily="18" charset="0"/>
              </a:rPr>
              <a:t>Integrate Data:</a:t>
            </a:r>
            <a:r>
              <a:rPr lang="en" dirty="0">
                <a:solidFill>
                  <a:schemeClr val="dk1"/>
                </a:solidFill>
                <a:latin typeface="Times New Roman" panose="02020603050405020304" pitchFamily="18" charset="0"/>
                <a:cs typeface="Times New Roman" panose="02020603050405020304" pitchFamily="18" charset="0"/>
              </a:rPr>
              <a:t> Connect to various data sources in one platform.</a:t>
            </a:r>
            <a:endParaRPr dirty="0">
              <a:solidFill>
                <a:schemeClr val="dk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chemeClr val="dk1"/>
              </a:buClr>
              <a:buSzPts val="1800"/>
              <a:buChar char="●"/>
            </a:pPr>
            <a:r>
              <a:rPr lang="en" b="1" dirty="0">
                <a:solidFill>
                  <a:schemeClr val="dk1"/>
                </a:solidFill>
                <a:latin typeface="Times New Roman" panose="02020603050405020304" pitchFamily="18" charset="0"/>
                <a:cs typeface="Times New Roman" panose="02020603050405020304" pitchFamily="18" charset="0"/>
              </a:rPr>
              <a:t>User-Friendly:</a:t>
            </a:r>
            <a:r>
              <a:rPr lang="en" dirty="0">
                <a:solidFill>
                  <a:schemeClr val="dk1"/>
                </a:solidFill>
                <a:latin typeface="Times New Roman" panose="02020603050405020304" pitchFamily="18" charset="0"/>
                <a:cs typeface="Times New Roman" panose="02020603050405020304" pitchFamily="18" charset="0"/>
              </a:rPr>
              <a:t> Simple interface suitable for all users.</a:t>
            </a:r>
            <a:endParaRPr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b="1"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608577"/>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latin typeface="Times New Roman" panose="02020603050405020304" pitchFamily="18" charset="0"/>
                <a:cs typeface="Times New Roman" panose="02020603050405020304" pitchFamily="18" charset="0"/>
              </a:rPr>
              <a:t>Components Power BI? </a:t>
            </a:r>
            <a:endParaRPr sz="3000" b="1" dirty="0">
              <a:latin typeface="Times New Roman" panose="02020603050405020304" pitchFamily="18" charset="0"/>
              <a:cs typeface="Times New Roman" panose="02020603050405020304" pitchFamily="18" charset="0"/>
            </a:endParaRPr>
          </a:p>
        </p:txBody>
      </p:sp>
      <p:sp>
        <p:nvSpPr>
          <p:cNvPr id="81" name="Google Shape;81;p17"/>
          <p:cNvSpPr txBox="1">
            <a:spLocks noGrp="1"/>
          </p:cNvSpPr>
          <p:nvPr>
            <p:ph type="body" idx="1"/>
          </p:nvPr>
        </p:nvSpPr>
        <p:spPr>
          <a:xfrm>
            <a:off x="311700" y="1640566"/>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1"/>
              </a:buClr>
              <a:buSzPts val="1800"/>
              <a:buChar char="●"/>
            </a:pPr>
            <a:r>
              <a:rPr lang="en" b="1" dirty="0">
                <a:solidFill>
                  <a:schemeClr val="dk1"/>
                </a:solidFill>
                <a:latin typeface="Times New Roman" panose="02020603050405020304" pitchFamily="18" charset="0"/>
                <a:cs typeface="Times New Roman" panose="02020603050405020304" pitchFamily="18" charset="0"/>
              </a:rPr>
              <a:t>Power BI Desktop:</a:t>
            </a:r>
            <a:r>
              <a:rPr lang="en" dirty="0">
                <a:solidFill>
                  <a:schemeClr val="dk1"/>
                </a:solidFill>
                <a:latin typeface="Times New Roman" panose="02020603050405020304" pitchFamily="18" charset="0"/>
                <a:cs typeface="Times New Roman" panose="02020603050405020304" pitchFamily="18" charset="0"/>
              </a:rPr>
              <a:t> Create and design reports and dashboards.</a:t>
            </a:r>
            <a:endParaRPr dirty="0">
              <a:solidFill>
                <a:schemeClr val="dk1"/>
              </a:solidFill>
              <a:latin typeface="Times New Roman" panose="02020603050405020304" pitchFamily="18" charset="0"/>
              <a:cs typeface="Times New Roman" panose="02020603050405020304" pitchFamily="18" charset="0"/>
            </a:endParaRPr>
          </a:p>
          <a:p>
            <a:pPr marL="457200" lvl="0" indent="-342900" algn="l" rtl="0">
              <a:lnSpc>
                <a:spcPct val="150000"/>
              </a:lnSpc>
              <a:spcBef>
                <a:spcPts val="0"/>
              </a:spcBef>
              <a:spcAft>
                <a:spcPts val="0"/>
              </a:spcAft>
              <a:buClr>
                <a:schemeClr val="dk1"/>
              </a:buClr>
              <a:buSzPts val="1800"/>
              <a:buChar char="●"/>
            </a:pPr>
            <a:r>
              <a:rPr lang="en" b="1" dirty="0">
                <a:solidFill>
                  <a:schemeClr val="dk1"/>
                </a:solidFill>
                <a:latin typeface="Times New Roman" panose="02020603050405020304" pitchFamily="18" charset="0"/>
                <a:cs typeface="Times New Roman" panose="02020603050405020304" pitchFamily="18" charset="0"/>
              </a:rPr>
              <a:t>Power BI Service:</a:t>
            </a:r>
            <a:r>
              <a:rPr lang="en" dirty="0">
                <a:solidFill>
                  <a:schemeClr val="dk1"/>
                </a:solidFill>
                <a:latin typeface="Times New Roman" panose="02020603050405020304" pitchFamily="18" charset="0"/>
                <a:cs typeface="Times New Roman" panose="02020603050405020304" pitchFamily="18" charset="0"/>
              </a:rPr>
              <a:t> Cloud platform for sharing and collaboration.</a:t>
            </a:r>
            <a:endParaRPr dirty="0">
              <a:solidFill>
                <a:schemeClr val="dk1"/>
              </a:solidFill>
              <a:latin typeface="Times New Roman" panose="02020603050405020304" pitchFamily="18" charset="0"/>
              <a:cs typeface="Times New Roman" panose="02020603050405020304" pitchFamily="18" charset="0"/>
            </a:endParaRPr>
          </a:p>
          <a:p>
            <a:pPr marL="457200" lvl="0" indent="-342900" algn="l" rtl="0">
              <a:lnSpc>
                <a:spcPct val="150000"/>
              </a:lnSpc>
              <a:spcBef>
                <a:spcPts val="0"/>
              </a:spcBef>
              <a:spcAft>
                <a:spcPts val="0"/>
              </a:spcAft>
              <a:buClr>
                <a:schemeClr val="dk1"/>
              </a:buClr>
              <a:buSzPts val="1800"/>
              <a:buChar char="●"/>
            </a:pPr>
            <a:r>
              <a:rPr lang="en" b="1" dirty="0">
                <a:solidFill>
                  <a:schemeClr val="dk1"/>
                </a:solidFill>
                <a:latin typeface="Times New Roman" panose="02020603050405020304" pitchFamily="18" charset="0"/>
                <a:cs typeface="Times New Roman" panose="02020603050405020304" pitchFamily="18" charset="0"/>
              </a:rPr>
              <a:t>Power BI Mobile:</a:t>
            </a:r>
            <a:r>
              <a:rPr lang="en" dirty="0">
                <a:solidFill>
                  <a:schemeClr val="dk1"/>
                </a:solidFill>
                <a:latin typeface="Times New Roman" panose="02020603050405020304" pitchFamily="18" charset="0"/>
                <a:cs typeface="Times New Roman" panose="02020603050405020304" pitchFamily="18" charset="0"/>
              </a:rPr>
              <a:t> Access reports on mobile devices.</a:t>
            </a:r>
            <a:endParaRPr dirty="0">
              <a:solidFill>
                <a:schemeClr val="dk1"/>
              </a:solidFill>
              <a:latin typeface="Times New Roman" panose="02020603050405020304" pitchFamily="18" charset="0"/>
              <a:cs typeface="Times New Roman" panose="02020603050405020304" pitchFamily="18" charset="0"/>
            </a:endParaRPr>
          </a:p>
          <a:p>
            <a:pPr marL="457200" lvl="0" indent="-342900" algn="l" rtl="0">
              <a:lnSpc>
                <a:spcPct val="150000"/>
              </a:lnSpc>
              <a:spcBef>
                <a:spcPts val="0"/>
              </a:spcBef>
              <a:spcAft>
                <a:spcPts val="0"/>
              </a:spcAft>
              <a:buClr>
                <a:schemeClr val="dk1"/>
              </a:buClr>
              <a:buSzPts val="1800"/>
              <a:buChar char="●"/>
            </a:pPr>
            <a:r>
              <a:rPr lang="en" b="1" dirty="0">
                <a:solidFill>
                  <a:schemeClr val="dk1"/>
                </a:solidFill>
                <a:latin typeface="Times New Roman" panose="02020603050405020304" pitchFamily="18" charset="0"/>
                <a:cs typeface="Times New Roman" panose="02020603050405020304" pitchFamily="18" charset="0"/>
              </a:rPr>
              <a:t>Power BI Gateway:</a:t>
            </a:r>
            <a:r>
              <a:rPr lang="en" dirty="0">
                <a:solidFill>
                  <a:schemeClr val="dk1"/>
                </a:solidFill>
                <a:latin typeface="Times New Roman" panose="02020603050405020304" pitchFamily="18" charset="0"/>
                <a:cs typeface="Times New Roman" panose="02020603050405020304" pitchFamily="18" charset="0"/>
              </a:rPr>
              <a:t> Connects on-premises data to Power BI for real-time access.</a:t>
            </a:r>
            <a:endParaRPr dirty="0">
              <a:solidFill>
                <a:schemeClr val="dk1"/>
              </a:solidFill>
              <a:latin typeface="Times New Roman" panose="02020603050405020304" pitchFamily="18" charset="0"/>
              <a:cs typeface="Times New Roman" panose="02020603050405020304" pitchFamily="18" charset="0"/>
            </a:endParaRPr>
          </a:p>
          <a:p>
            <a:pPr marL="457200" lvl="0" indent="-342900" algn="l" rtl="0">
              <a:lnSpc>
                <a:spcPct val="150000"/>
              </a:lnSpc>
              <a:spcBef>
                <a:spcPts val="0"/>
              </a:spcBef>
              <a:spcAft>
                <a:spcPts val="0"/>
              </a:spcAft>
              <a:buClr>
                <a:schemeClr val="dk1"/>
              </a:buClr>
              <a:buSzPts val="1800"/>
              <a:buChar char="●"/>
            </a:pPr>
            <a:r>
              <a:rPr lang="en" b="1" dirty="0">
                <a:solidFill>
                  <a:schemeClr val="dk1"/>
                </a:solidFill>
                <a:latin typeface="Times New Roman" panose="02020603050405020304" pitchFamily="18" charset="0"/>
                <a:cs typeface="Times New Roman" panose="02020603050405020304" pitchFamily="18" charset="0"/>
              </a:rPr>
              <a:t>Power Query:</a:t>
            </a:r>
            <a:r>
              <a:rPr lang="en" dirty="0">
                <a:solidFill>
                  <a:schemeClr val="dk1"/>
                </a:solidFill>
                <a:latin typeface="Times New Roman" panose="02020603050405020304" pitchFamily="18" charset="0"/>
                <a:cs typeface="Times New Roman" panose="02020603050405020304" pitchFamily="18" charset="0"/>
              </a:rPr>
              <a:t> Tool for data connection and transformation.</a:t>
            </a:r>
            <a:endParaRPr b="1"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b="1"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latin typeface="Times New Roman" panose="02020603050405020304" pitchFamily="18" charset="0"/>
                <a:cs typeface="Times New Roman" panose="02020603050405020304" pitchFamily="18" charset="0"/>
              </a:rPr>
              <a:t>What is Power Query</a:t>
            </a:r>
            <a:endParaRPr sz="3000" b="1" dirty="0">
              <a:latin typeface="Times New Roman" panose="02020603050405020304" pitchFamily="18" charset="0"/>
              <a:cs typeface="Times New Roman" panose="02020603050405020304" pitchFamily="18" charset="0"/>
            </a:endParaRPr>
          </a:p>
        </p:txBody>
      </p:sp>
      <p:sp>
        <p:nvSpPr>
          <p:cNvPr id="87" name="Google Shape;87;p18"/>
          <p:cNvSpPr txBox="1">
            <a:spLocks noGrp="1"/>
          </p:cNvSpPr>
          <p:nvPr>
            <p:ph type="body" idx="1"/>
          </p:nvPr>
        </p:nvSpPr>
        <p:spPr>
          <a:xfrm>
            <a:off x="311700" y="1908850"/>
            <a:ext cx="8520600" cy="28011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chemeClr val="dk1"/>
              </a:buClr>
              <a:buSzPts val="1800"/>
              <a:buChar char="●"/>
            </a:pPr>
            <a:r>
              <a:rPr lang="en" b="1" dirty="0">
                <a:solidFill>
                  <a:schemeClr val="dk1"/>
                </a:solidFill>
                <a:latin typeface="Times New Roman" panose="02020603050405020304" pitchFamily="18" charset="0"/>
                <a:cs typeface="Times New Roman" panose="02020603050405020304" pitchFamily="18" charset="0"/>
              </a:rPr>
              <a:t>Power Query is a data transformation and data preparation engine.</a:t>
            </a:r>
            <a:endParaRPr b="1" dirty="0">
              <a:solidFill>
                <a:schemeClr val="dk1"/>
              </a:solidFill>
              <a:latin typeface="Times New Roman" panose="02020603050405020304" pitchFamily="18" charset="0"/>
              <a:cs typeface="Times New Roman" panose="02020603050405020304" pitchFamily="18" charset="0"/>
            </a:endParaRPr>
          </a:p>
          <a:p>
            <a:pPr marL="457200" lvl="0" indent="-342900" algn="l" rtl="0">
              <a:lnSpc>
                <a:spcPct val="150000"/>
              </a:lnSpc>
              <a:spcBef>
                <a:spcPts val="0"/>
              </a:spcBef>
              <a:spcAft>
                <a:spcPts val="0"/>
              </a:spcAft>
              <a:buClr>
                <a:schemeClr val="dk1"/>
              </a:buClr>
              <a:buSzPts val="1800"/>
              <a:buChar char="●"/>
            </a:pPr>
            <a:r>
              <a:rPr lang="en" b="1" dirty="0">
                <a:solidFill>
                  <a:schemeClr val="dk1"/>
                </a:solidFill>
                <a:latin typeface="Times New Roman" panose="02020603050405020304" pitchFamily="18" charset="0"/>
                <a:cs typeface="Times New Roman" panose="02020603050405020304" pitchFamily="18" charset="0"/>
              </a:rPr>
              <a:t>Power Query</a:t>
            </a:r>
            <a:r>
              <a:rPr lang="en" dirty="0">
                <a:solidFill>
                  <a:schemeClr val="dk1"/>
                </a:solidFill>
                <a:latin typeface="Times New Roman" panose="02020603050405020304" pitchFamily="18" charset="0"/>
                <a:cs typeface="Times New Roman" panose="02020603050405020304" pitchFamily="18" charset="0"/>
              </a:rPr>
              <a:t> is an ETL tool [ Extract Transfer Load ].</a:t>
            </a:r>
            <a:endParaRPr dirty="0">
              <a:solidFill>
                <a:schemeClr val="dk1"/>
              </a:solidFill>
              <a:latin typeface="Times New Roman" panose="02020603050405020304" pitchFamily="18" charset="0"/>
              <a:cs typeface="Times New Roman" panose="02020603050405020304" pitchFamily="18" charset="0"/>
            </a:endParaRPr>
          </a:p>
          <a:p>
            <a:pPr marL="457200" lvl="0" indent="-342900" algn="l" rtl="0">
              <a:lnSpc>
                <a:spcPct val="150000"/>
              </a:lnSpc>
              <a:spcBef>
                <a:spcPts val="0"/>
              </a:spcBef>
              <a:spcAft>
                <a:spcPts val="0"/>
              </a:spcAft>
              <a:buClr>
                <a:schemeClr val="dk1"/>
              </a:buClr>
              <a:buSzPts val="1800"/>
              <a:buChar char="●"/>
            </a:pPr>
            <a:r>
              <a:rPr lang="en" dirty="0">
                <a:solidFill>
                  <a:schemeClr val="dk1"/>
                </a:solidFill>
                <a:latin typeface="Times New Roman" panose="02020603050405020304" pitchFamily="18" charset="0"/>
                <a:cs typeface="Times New Roman" panose="02020603050405020304" pitchFamily="18" charset="0"/>
              </a:rPr>
              <a:t>A </a:t>
            </a:r>
            <a:r>
              <a:rPr lang="en" b="1" dirty="0">
                <a:solidFill>
                  <a:schemeClr val="dk1"/>
                </a:solidFill>
                <a:latin typeface="Times New Roman" panose="02020603050405020304" pitchFamily="18" charset="0"/>
                <a:cs typeface="Times New Roman" panose="02020603050405020304" pitchFamily="18" charset="0"/>
              </a:rPr>
              <a:t>Power Query </a:t>
            </a:r>
            <a:r>
              <a:rPr lang="en" dirty="0">
                <a:solidFill>
                  <a:schemeClr val="dk1"/>
                </a:solidFill>
                <a:latin typeface="Times New Roman" panose="02020603050405020304" pitchFamily="18" charset="0"/>
                <a:cs typeface="Times New Roman" panose="02020603050405020304" pitchFamily="18" charset="0"/>
              </a:rPr>
              <a:t>helps you to clean , Summarize and filter data in a table.</a:t>
            </a:r>
            <a:endParaRPr dirty="0">
              <a:solidFill>
                <a:schemeClr val="dk1"/>
              </a:solidFill>
              <a:latin typeface="Times New Roman" panose="02020603050405020304" pitchFamily="18" charset="0"/>
              <a:cs typeface="Times New Roman" panose="02020603050405020304" pitchFamily="18" charset="0"/>
            </a:endParaRPr>
          </a:p>
          <a:p>
            <a:pPr marL="457200" lvl="0" indent="-342900" algn="l" rtl="0">
              <a:lnSpc>
                <a:spcPct val="150000"/>
              </a:lnSpc>
              <a:spcBef>
                <a:spcPts val="0"/>
              </a:spcBef>
              <a:spcAft>
                <a:spcPts val="0"/>
              </a:spcAft>
              <a:buClr>
                <a:schemeClr val="dk1"/>
              </a:buClr>
              <a:buSzPts val="1800"/>
              <a:buChar char="●"/>
            </a:pPr>
            <a:r>
              <a:rPr lang="en" dirty="0">
                <a:solidFill>
                  <a:schemeClr val="dk1"/>
                </a:solidFill>
                <a:latin typeface="Times New Roman" panose="02020603050405020304" pitchFamily="18" charset="0"/>
                <a:cs typeface="Times New Roman" panose="02020603050405020304" pitchFamily="18" charset="0"/>
              </a:rPr>
              <a:t>Perform Calculations.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245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Times New Roman" panose="02020603050405020304" pitchFamily="18" charset="0"/>
                <a:cs typeface="Times New Roman" panose="02020603050405020304" pitchFamily="18" charset="0"/>
              </a:rPr>
              <a:t>Advantage and Disadvantage of Power BI</a:t>
            </a:r>
            <a:endParaRPr sz="3000" b="1">
              <a:latin typeface="Times New Roman" panose="02020603050405020304" pitchFamily="18" charset="0"/>
              <a:cs typeface="Times New Roman" panose="02020603050405020304" pitchFamily="18" charset="0"/>
            </a:endParaRPr>
          </a:p>
        </p:txBody>
      </p:sp>
      <p:sp>
        <p:nvSpPr>
          <p:cNvPr id="93" name="Google Shape;93;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u="sng" dirty="0">
                <a:solidFill>
                  <a:schemeClr val="dk1"/>
                </a:solidFill>
                <a:latin typeface="Times New Roman" panose="02020603050405020304" pitchFamily="18" charset="0"/>
                <a:cs typeface="Times New Roman" panose="02020603050405020304" pitchFamily="18" charset="0"/>
              </a:rPr>
              <a:t>Advantages</a:t>
            </a:r>
            <a:endParaRPr sz="2000" b="1" u="sng" dirty="0">
              <a:solidFill>
                <a:schemeClr val="dk1"/>
              </a:solidFill>
              <a:latin typeface="Times New Roman" panose="02020603050405020304" pitchFamily="18" charset="0"/>
              <a:cs typeface="Times New Roman" panose="02020603050405020304" pitchFamily="18" charset="0"/>
            </a:endParaRPr>
          </a:p>
          <a:p>
            <a:pPr marL="0" lvl="0" indent="0" algn="ctr" rtl="0">
              <a:spcBef>
                <a:spcPts val="1200"/>
              </a:spcBef>
              <a:spcAft>
                <a:spcPts val="0"/>
              </a:spcAft>
              <a:buNone/>
            </a:pPr>
            <a:endParaRPr sz="1800" b="1" dirty="0">
              <a:solidFill>
                <a:schemeClr val="dk1"/>
              </a:solidFill>
              <a:latin typeface="Times New Roman" panose="02020603050405020304" pitchFamily="18" charset="0"/>
              <a:cs typeface="Times New Roman" panose="02020603050405020304" pitchFamily="18" charset="0"/>
            </a:endParaRPr>
          </a:p>
          <a:p>
            <a:pPr marL="457200" lvl="0" indent="-342900" algn="l" rtl="0">
              <a:spcBef>
                <a:spcPts val="1200"/>
              </a:spcBef>
              <a:spcAft>
                <a:spcPts val="0"/>
              </a:spcAft>
              <a:buClr>
                <a:schemeClr val="dk1"/>
              </a:buClr>
              <a:buSzPts val="1800"/>
              <a:buChar char="●"/>
            </a:pPr>
            <a:r>
              <a:rPr lang="en" sz="1800" dirty="0">
                <a:solidFill>
                  <a:schemeClr val="dk1"/>
                </a:solidFill>
                <a:latin typeface="Times New Roman" panose="02020603050405020304" pitchFamily="18" charset="0"/>
                <a:cs typeface="Times New Roman" panose="02020603050405020304" pitchFamily="18" charset="0"/>
              </a:rPr>
              <a:t>User-friendly and intuitive interface.</a:t>
            </a:r>
            <a:endParaRPr sz="1800" dirty="0">
              <a:solidFill>
                <a:schemeClr val="dk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chemeClr val="dk1"/>
              </a:buClr>
              <a:buSzPts val="1800"/>
              <a:buChar char="●"/>
            </a:pPr>
            <a:r>
              <a:rPr lang="en" sz="1800" dirty="0">
                <a:solidFill>
                  <a:schemeClr val="dk1"/>
                </a:solidFill>
                <a:latin typeface="Times New Roman" panose="02020603050405020304" pitchFamily="18" charset="0"/>
                <a:cs typeface="Times New Roman" panose="02020603050405020304" pitchFamily="18" charset="0"/>
              </a:rPr>
              <a:t>Seamless integration with Microsoft products.</a:t>
            </a:r>
            <a:endParaRPr sz="1800" dirty="0">
              <a:solidFill>
                <a:schemeClr val="dk1"/>
              </a:solidFill>
              <a:highlight>
                <a:schemeClr val="dk1"/>
              </a:highlight>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chemeClr val="dk1"/>
              </a:buClr>
              <a:buSzPts val="1800"/>
              <a:buChar char="●"/>
            </a:pPr>
            <a:r>
              <a:rPr lang="en" sz="1800" dirty="0">
                <a:solidFill>
                  <a:schemeClr val="dk1"/>
                </a:solidFill>
                <a:latin typeface="Times New Roman" panose="02020603050405020304" pitchFamily="18" charset="0"/>
                <a:cs typeface="Times New Roman" panose="02020603050405020304" pitchFamily="18" charset="0"/>
              </a:rPr>
              <a:t>Supports a wide range of data sources.</a:t>
            </a:r>
            <a:endParaRPr sz="1800" dirty="0">
              <a:solidFill>
                <a:schemeClr val="dk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chemeClr val="dk1"/>
              </a:buClr>
              <a:buSzPts val="1800"/>
              <a:buChar char="●"/>
            </a:pPr>
            <a:r>
              <a:rPr lang="en" sz="1800" dirty="0">
                <a:solidFill>
                  <a:schemeClr val="dk1"/>
                </a:solidFill>
                <a:latin typeface="Times New Roman" panose="02020603050405020304" pitchFamily="18" charset="0"/>
                <a:cs typeface="Times New Roman" panose="02020603050405020304" pitchFamily="18" charset="0"/>
              </a:rPr>
              <a:t>Offers custom and built-in visualizations.</a:t>
            </a:r>
            <a:endParaRPr sz="1800" dirty="0">
              <a:solidFill>
                <a:schemeClr val="dk1"/>
              </a:solidFill>
              <a:latin typeface="Times New Roman" panose="02020603050405020304" pitchFamily="18" charset="0"/>
              <a:cs typeface="Times New Roman" panose="02020603050405020304" pitchFamily="18" charset="0"/>
            </a:endParaRPr>
          </a:p>
          <a:p>
            <a:pPr marL="457200" lvl="0" indent="0" algn="l" rtl="0">
              <a:spcBef>
                <a:spcPts val="1200"/>
              </a:spcBef>
              <a:spcAft>
                <a:spcPts val="1200"/>
              </a:spcAft>
              <a:buNone/>
            </a:pPr>
            <a:endParaRPr sz="1800" b="1" dirty="0">
              <a:solidFill>
                <a:schemeClr val="dk1"/>
              </a:solidFill>
              <a:latin typeface="Times New Roman" panose="02020603050405020304" pitchFamily="18" charset="0"/>
              <a:cs typeface="Times New Roman" panose="02020603050405020304" pitchFamily="18" charset="0"/>
            </a:endParaRPr>
          </a:p>
        </p:txBody>
      </p:sp>
      <p:sp>
        <p:nvSpPr>
          <p:cNvPr id="94" name="Google Shape;94;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u="sng" dirty="0">
                <a:solidFill>
                  <a:schemeClr val="dk1"/>
                </a:solidFill>
                <a:latin typeface="Times New Roman" panose="02020603050405020304" pitchFamily="18" charset="0"/>
                <a:cs typeface="Times New Roman" panose="02020603050405020304" pitchFamily="18" charset="0"/>
              </a:rPr>
              <a:t>Disadvantages</a:t>
            </a:r>
            <a:endParaRPr sz="2000" b="1" u="sng" dirty="0">
              <a:solidFill>
                <a:schemeClr val="dk1"/>
              </a:solidFill>
              <a:latin typeface="Times New Roman" panose="02020603050405020304" pitchFamily="18" charset="0"/>
              <a:cs typeface="Times New Roman" panose="02020603050405020304" pitchFamily="18" charset="0"/>
            </a:endParaRPr>
          </a:p>
          <a:p>
            <a:pPr marL="0" lvl="0" indent="0" algn="ctr" rtl="0">
              <a:spcBef>
                <a:spcPts val="1200"/>
              </a:spcBef>
              <a:spcAft>
                <a:spcPts val="0"/>
              </a:spcAft>
              <a:buNone/>
            </a:pPr>
            <a:endParaRPr sz="1800" b="1" dirty="0">
              <a:solidFill>
                <a:schemeClr val="dk1"/>
              </a:solidFill>
              <a:latin typeface="Times New Roman" panose="02020603050405020304" pitchFamily="18" charset="0"/>
              <a:cs typeface="Times New Roman" panose="02020603050405020304" pitchFamily="18" charset="0"/>
            </a:endParaRPr>
          </a:p>
          <a:p>
            <a:pPr marL="457200" lvl="0" indent="-342900" algn="l" rtl="0">
              <a:spcBef>
                <a:spcPts val="1200"/>
              </a:spcBef>
              <a:spcAft>
                <a:spcPts val="0"/>
              </a:spcAft>
              <a:buClr>
                <a:schemeClr val="dk1"/>
              </a:buClr>
              <a:buSzPts val="1800"/>
              <a:buChar char="●"/>
            </a:pPr>
            <a:r>
              <a:rPr lang="en" sz="1800" dirty="0">
                <a:solidFill>
                  <a:schemeClr val="dk1"/>
                </a:solidFill>
                <a:latin typeface="Times New Roman" panose="02020603050405020304" pitchFamily="18" charset="0"/>
                <a:cs typeface="Times New Roman" panose="02020603050405020304" pitchFamily="18" charset="0"/>
              </a:rPr>
              <a:t>Free version has limitations on data and features.</a:t>
            </a:r>
            <a:endParaRPr sz="1800" dirty="0">
              <a:solidFill>
                <a:schemeClr val="dk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chemeClr val="dk1"/>
              </a:buClr>
              <a:buSzPts val="1800"/>
              <a:buChar char="●"/>
            </a:pPr>
            <a:r>
              <a:rPr lang="en" sz="1800" dirty="0">
                <a:solidFill>
                  <a:schemeClr val="dk1"/>
                </a:solidFill>
                <a:latin typeface="Times New Roman" panose="02020603050405020304" pitchFamily="18" charset="0"/>
                <a:cs typeface="Times New Roman" panose="02020603050405020304" pitchFamily="18" charset="0"/>
              </a:rPr>
              <a:t>Performance issues with very large datasets.</a:t>
            </a:r>
            <a:endParaRPr sz="1800" dirty="0">
              <a:solidFill>
                <a:schemeClr val="dk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chemeClr val="dk1"/>
              </a:buClr>
              <a:buSzPts val="1800"/>
              <a:buChar char="●"/>
            </a:pPr>
            <a:r>
              <a:rPr lang="en" sz="1800" dirty="0">
                <a:solidFill>
                  <a:schemeClr val="dk1"/>
                </a:solidFill>
                <a:latin typeface="Times New Roman" panose="02020603050405020304" pitchFamily="18" charset="0"/>
                <a:cs typeface="Times New Roman" panose="02020603050405020304" pitchFamily="18" charset="0"/>
              </a:rPr>
              <a:t>Complex licensing and pricing structure.</a:t>
            </a:r>
            <a:endParaRPr sz="1800" dirty="0">
              <a:solidFill>
                <a:schemeClr val="dk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chemeClr val="dk1"/>
              </a:buClr>
              <a:buSzPts val="1800"/>
              <a:buChar char="●"/>
            </a:pPr>
            <a:r>
              <a:rPr lang="en" sz="1800" dirty="0">
                <a:solidFill>
                  <a:schemeClr val="dk1"/>
                </a:solidFill>
                <a:latin typeface="Times New Roman" panose="02020603050405020304" pitchFamily="18" charset="0"/>
                <a:cs typeface="Times New Roman" panose="02020603050405020304" pitchFamily="18" charset="0"/>
              </a:rPr>
              <a:t>Dependence on internet connectivity.</a:t>
            </a:r>
            <a:endParaRPr sz="18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1632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latin typeface="Times New Roman" panose="02020603050405020304" pitchFamily="18" charset="0"/>
                <a:cs typeface="Times New Roman" panose="02020603050405020304" pitchFamily="18" charset="0"/>
              </a:rPr>
              <a:t>Features Of Power BI </a:t>
            </a:r>
            <a:endParaRPr sz="3000" b="1" dirty="0">
              <a:latin typeface="Times New Roman" panose="02020603050405020304" pitchFamily="18" charset="0"/>
              <a:cs typeface="Times New Roman" panose="02020603050405020304" pitchFamily="18" charset="0"/>
            </a:endParaRPr>
          </a:p>
        </p:txBody>
      </p:sp>
      <p:sp>
        <p:nvSpPr>
          <p:cNvPr id="100" name="Google Shape;100;p20"/>
          <p:cNvSpPr txBox="1">
            <a:spLocks noGrp="1"/>
          </p:cNvSpPr>
          <p:nvPr>
            <p:ph type="body" idx="1"/>
          </p:nvPr>
        </p:nvSpPr>
        <p:spPr>
          <a:xfrm>
            <a:off x="311700" y="1040398"/>
            <a:ext cx="8520600" cy="3845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en" b="1" dirty="0">
                <a:solidFill>
                  <a:schemeClr val="dk1"/>
                </a:solidFill>
                <a:latin typeface="Times New Roman" panose="02020603050405020304" pitchFamily="18" charset="0"/>
                <a:cs typeface="Times New Roman" panose="02020603050405020304" pitchFamily="18" charset="0"/>
              </a:rPr>
              <a:t>Interactive Dashboards:</a:t>
            </a:r>
            <a:r>
              <a:rPr lang="en" dirty="0">
                <a:solidFill>
                  <a:schemeClr val="dk1"/>
                </a:solidFill>
                <a:latin typeface="Times New Roman" panose="02020603050405020304" pitchFamily="18" charset="0"/>
                <a:cs typeface="Times New Roman" panose="02020603050405020304" pitchFamily="18" charset="0"/>
              </a:rPr>
              <a:t> Create dynamic, visually appealing reports and dashboards.</a:t>
            </a:r>
            <a:endParaRPr dirty="0">
              <a:solidFill>
                <a:schemeClr val="dk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chemeClr val="dk1"/>
              </a:buClr>
              <a:buSzPts val="1800"/>
              <a:buChar char="●"/>
            </a:pPr>
            <a:r>
              <a:rPr lang="en" b="1" dirty="0">
                <a:solidFill>
                  <a:schemeClr val="dk1"/>
                </a:solidFill>
                <a:latin typeface="Times New Roman" panose="02020603050405020304" pitchFamily="18" charset="0"/>
                <a:cs typeface="Times New Roman" panose="02020603050405020304" pitchFamily="18" charset="0"/>
              </a:rPr>
              <a:t>Data Connectivity:</a:t>
            </a:r>
            <a:r>
              <a:rPr lang="en" dirty="0">
                <a:solidFill>
                  <a:schemeClr val="dk1"/>
                </a:solidFill>
                <a:latin typeface="Times New Roman" panose="02020603050405020304" pitchFamily="18" charset="0"/>
                <a:cs typeface="Times New Roman" panose="02020603050405020304" pitchFamily="18" charset="0"/>
              </a:rPr>
              <a:t> Connects to multiple data sources, including Excel, databases, and cloud services.</a:t>
            </a:r>
            <a:endParaRPr dirty="0">
              <a:solidFill>
                <a:schemeClr val="dk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chemeClr val="dk1"/>
              </a:buClr>
              <a:buSzPts val="1800"/>
              <a:buChar char="●"/>
            </a:pPr>
            <a:r>
              <a:rPr lang="en" b="1" dirty="0">
                <a:solidFill>
                  <a:schemeClr val="dk1"/>
                </a:solidFill>
                <a:latin typeface="Times New Roman" panose="02020603050405020304" pitchFamily="18" charset="0"/>
                <a:cs typeface="Times New Roman" panose="02020603050405020304" pitchFamily="18" charset="0"/>
              </a:rPr>
              <a:t>Data Transformation:</a:t>
            </a:r>
            <a:r>
              <a:rPr lang="en" dirty="0">
                <a:solidFill>
                  <a:schemeClr val="dk1"/>
                </a:solidFill>
                <a:latin typeface="Times New Roman" panose="02020603050405020304" pitchFamily="18" charset="0"/>
                <a:cs typeface="Times New Roman" panose="02020603050405020304" pitchFamily="18" charset="0"/>
              </a:rPr>
              <a:t> Provides tools for cleaning, shaping, and modeling data.</a:t>
            </a:r>
            <a:endParaRPr dirty="0">
              <a:solidFill>
                <a:schemeClr val="dk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chemeClr val="dk1"/>
              </a:buClr>
              <a:buSzPts val="1800"/>
              <a:buChar char="●"/>
            </a:pPr>
            <a:r>
              <a:rPr lang="en" b="1" dirty="0">
                <a:solidFill>
                  <a:schemeClr val="dk1"/>
                </a:solidFill>
                <a:latin typeface="Times New Roman" panose="02020603050405020304" pitchFamily="18" charset="0"/>
                <a:cs typeface="Times New Roman" panose="02020603050405020304" pitchFamily="18" charset="0"/>
              </a:rPr>
              <a:t>AI Integration:</a:t>
            </a:r>
            <a:r>
              <a:rPr lang="en" dirty="0">
                <a:solidFill>
                  <a:schemeClr val="dk1"/>
                </a:solidFill>
                <a:latin typeface="Times New Roman" panose="02020603050405020304" pitchFamily="18" charset="0"/>
                <a:cs typeface="Times New Roman" panose="02020603050405020304" pitchFamily="18" charset="0"/>
              </a:rPr>
              <a:t> Offers AI features like natural language queries and machine learning models.</a:t>
            </a:r>
            <a:endParaRPr dirty="0">
              <a:solidFill>
                <a:schemeClr val="dk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chemeClr val="dk1"/>
              </a:buClr>
              <a:buSzPts val="1800"/>
              <a:buChar char="●"/>
            </a:pPr>
            <a:r>
              <a:rPr lang="en" b="1" dirty="0">
                <a:solidFill>
                  <a:schemeClr val="dk1"/>
                </a:solidFill>
                <a:latin typeface="Times New Roman" panose="02020603050405020304" pitchFamily="18" charset="0"/>
                <a:cs typeface="Times New Roman" panose="02020603050405020304" pitchFamily="18" charset="0"/>
              </a:rPr>
              <a:t>Collaboration and Sharing:</a:t>
            </a:r>
            <a:r>
              <a:rPr lang="en" dirty="0">
                <a:solidFill>
                  <a:schemeClr val="dk1"/>
                </a:solidFill>
                <a:latin typeface="Times New Roman" panose="02020603050405020304" pitchFamily="18" charset="0"/>
                <a:cs typeface="Times New Roman" panose="02020603050405020304" pitchFamily="18" charset="0"/>
              </a:rPr>
              <a:t> Securely share reports and collaborate using Power BI Service.</a:t>
            </a:r>
            <a:endParaRPr dirty="0">
              <a:solidFill>
                <a:schemeClr val="dk1"/>
              </a:solidFill>
              <a:latin typeface="Times New Roman" panose="02020603050405020304" pitchFamily="18" charset="0"/>
              <a:cs typeface="Times New Roman" panose="02020603050405020304" pitchFamily="18" charset="0"/>
            </a:endParaRPr>
          </a:p>
          <a:p>
            <a:pPr marL="457200" lvl="0" indent="-342900" algn="l" rtl="0">
              <a:spcBef>
                <a:spcPts val="0"/>
              </a:spcBef>
              <a:spcAft>
                <a:spcPts val="0"/>
              </a:spcAft>
              <a:buClr>
                <a:schemeClr val="dk1"/>
              </a:buClr>
              <a:buSzPts val="1800"/>
              <a:buChar char="●"/>
            </a:pPr>
            <a:r>
              <a:rPr lang="en" b="1" dirty="0">
                <a:solidFill>
                  <a:schemeClr val="dk1"/>
                </a:solidFill>
                <a:latin typeface="Times New Roman" panose="02020603050405020304" pitchFamily="18" charset="0"/>
                <a:cs typeface="Times New Roman" panose="02020603050405020304" pitchFamily="18" charset="0"/>
              </a:rPr>
              <a:t>Microsoft Integration:</a:t>
            </a:r>
            <a:r>
              <a:rPr lang="en" dirty="0">
                <a:solidFill>
                  <a:schemeClr val="dk1"/>
                </a:solidFill>
                <a:latin typeface="Times New Roman" panose="02020603050405020304" pitchFamily="18" charset="0"/>
                <a:cs typeface="Times New Roman" panose="02020603050405020304" pitchFamily="18" charset="0"/>
              </a:rPr>
              <a:t> Integrates seamlessly with Excel, Azure, Teams, and other Microsoft tools.</a:t>
            </a:r>
            <a:endParaRPr dirty="0">
              <a:solidFill>
                <a:schemeClr val="dk1"/>
              </a:solidFill>
              <a:latin typeface="Times New Roman" panose="02020603050405020304" pitchFamily="18" charset="0"/>
              <a:cs typeface="Times New Roman" panose="02020603050405020304" pitchFamily="18" charset="0"/>
            </a:endParaRPr>
          </a:p>
          <a:p>
            <a:pPr marL="457200" lvl="0" indent="0" algn="l" rtl="0">
              <a:spcBef>
                <a:spcPts val="1200"/>
              </a:spcBef>
              <a:spcAft>
                <a:spcPts val="0"/>
              </a:spcAft>
              <a:buNone/>
            </a:pPr>
            <a:endParaRPr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b="1"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2882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Introduction to Power Bi Interface</a:t>
            </a:r>
            <a:endParaRPr b="1" dirty="0">
              <a:latin typeface="Times New Roman" panose="02020603050405020304" pitchFamily="18" charset="0"/>
              <a:cs typeface="Times New Roman" panose="02020603050405020304" pitchFamily="18" charset="0"/>
            </a:endParaRPr>
          </a:p>
        </p:txBody>
      </p:sp>
      <p:pic>
        <p:nvPicPr>
          <p:cNvPr id="2" name="Google Shape;107;p21"/>
          <p:cNvPicPr preferRelativeResize="0"/>
          <p:nvPr/>
        </p:nvPicPr>
        <p:blipFill>
          <a:blip r:embed="rId3">
            <a:alphaModFix/>
          </a:blip>
          <a:stretch>
            <a:fillRect/>
          </a:stretch>
        </p:blipFill>
        <p:spPr>
          <a:xfrm>
            <a:off x="579863" y="860975"/>
            <a:ext cx="7872761" cy="39942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1644</Words>
  <Application>Microsoft Office PowerPoint</Application>
  <PresentationFormat>On-screen Show (16:9)</PresentationFormat>
  <Paragraphs>132</Paragraphs>
  <Slides>30</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Times New Roman</vt:lpstr>
      <vt:lpstr>Simple Light</vt:lpstr>
      <vt:lpstr>Olympic Performance Trends and Medal Analysis Using Power BI</vt:lpstr>
      <vt:lpstr>What Is Business Intelligence </vt:lpstr>
      <vt:lpstr>What is Microsoft Power BI </vt:lpstr>
      <vt:lpstr>Why we use Power BI? </vt:lpstr>
      <vt:lpstr>Components Power BI? </vt:lpstr>
      <vt:lpstr>What is Power Query</vt:lpstr>
      <vt:lpstr>Advantage and Disadvantage of Power BI</vt:lpstr>
      <vt:lpstr>Features Of Power BI </vt:lpstr>
      <vt:lpstr>Introduction to Power Bi Interface</vt:lpstr>
      <vt:lpstr>PowerPoint Presentation</vt:lpstr>
      <vt:lpstr>PowerPoint Presentation</vt:lpstr>
      <vt:lpstr>PowerPoint Presentation</vt:lpstr>
      <vt:lpstr>PowerPoint Presentation</vt:lpstr>
      <vt:lpstr>PowerPoint Presentation</vt:lpstr>
      <vt:lpstr>Analysis of Olympic Dashboard</vt:lpstr>
      <vt:lpstr>PowerPoint Presentation</vt:lpstr>
      <vt:lpstr>PowerPoint Presentation</vt:lpstr>
      <vt:lpstr>PowerPoint Presentation</vt:lpstr>
      <vt:lpstr>PowerPoint Presentation</vt:lpstr>
      <vt:lpstr>PowerPoint Presentation</vt:lpstr>
      <vt:lpstr>PowerPoint Presentation</vt:lpstr>
      <vt:lpstr>Male and Female participation in the Olympics:</vt:lpstr>
      <vt:lpstr>Comparison of INDIA’s performance over time</vt:lpstr>
      <vt:lpstr>Key Milestones of Women in Olympics:</vt:lpstr>
      <vt:lpstr>India's Contribution to Women's Participation</vt:lpstr>
      <vt:lpstr>India at the 2024 Summer Olympics</vt:lpstr>
      <vt:lpstr>Recent Gender Equality Initiatives</vt:lpstr>
      <vt:lpstr>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Kartika Kannojiya</cp:lastModifiedBy>
  <cp:revision>3</cp:revision>
  <dcterms:modified xsi:type="dcterms:W3CDTF">2025-03-09T08:38:34Z</dcterms:modified>
</cp:coreProperties>
</file>