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8247FD-D434-45D5-BEA6-83C75CBAF558}">
  <a:tblStyle styleId="{2B8247FD-D434-45D5-BEA6-83C75CBAF5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00885c7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00885c7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00885c70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00885c70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00885c70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00885c70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00885c70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00885c70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bf577246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bf577246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bf577246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bf577246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90b6a50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90b6a50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bf577246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bf577246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9.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000"/>
              <a:t>Anomaly Detection</a:t>
            </a:r>
            <a:endParaRPr b="1" sz="5000"/>
          </a:p>
        </p:txBody>
      </p:sp>
      <p:sp>
        <p:nvSpPr>
          <p:cNvPr id="129" name="Google Shape;129;p13"/>
          <p:cNvSpPr txBox="1"/>
          <p:nvPr>
            <p:ph idx="1" type="subTitle"/>
          </p:nvPr>
        </p:nvSpPr>
        <p:spPr>
          <a:xfrm>
            <a:off x="6622675" y="3249700"/>
            <a:ext cx="2209500" cy="99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Made by - </a:t>
            </a:r>
            <a:endParaRPr/>
          </a:p>
          <a:p>
            <a:pPr indent="0" lvl="0" marL="0" rtl="0" algn="ctr">
              <a:spcBef>
                <a:spcPts val="0"/>
              </a:spcBef>
              <a:spcAft>
                <a:spcPts val="0"/>
              </a:spcAft>
              <a:buNone/>
            </a:pPr>
            <a:r>
              <a:rPr lang="en-GB"/>
              <a:t>Soumyo Dey</a:t>
            </a:r>
            <a:endParaRPr/>
          </a:p>
          <a:p>
            <a:pPr indent="0" lvl="0" marL="0" rtl="0" algn="ctr">
              <a:spcBef>
                <a:spcPts val="0"/>
              </a:spcBef>
              <a:spcAft>
                <a:spcPts val="0"/>
              </a:spcAft>
              <a:buNone/>
            </a:pPr>
            <a:r>
              <a:rPr lang="en-GB"/>
              <a:t>Kartik Aggarwal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68575" y="327000"/>
            <a:ext cx="35676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Problem Definition</a:t>
            </a:r>
            <a:endParaRPr b="1"/>
          </a:p>
        </p:txBody>
      </p:sp>
      <p:sp>
        <p:nvSpPr>
          <p:cNvPr id="135" name="Google Shape;135;p14"/>
          <p:cNvSpPr txBox="1"/>
          <p:nvPr>
            <p:ph idx="1" type="body"/>
          </p:nvPr>
        </p:nvSpPr>
        <p:spPr>
          <a:xfrm>
            <a:off x="598100" y="1089550"/>
            <a:ext cx="2683500" cy="349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700"/>
              <a:t>A company that creates and works on virtual machines in the cloud, such as AWS (EC2), is bound to encounter anomalies. To see if the cloud services are working perfectly or not, someone has to monitor them, detect these anomalies, and address them to prevent any future system failure. </a:t>
            </a:r>
            <a:endParaRPr sz="1700"/>
          </a:p>
        </p:txBody>
      </p:sp>
      <p:sp>
        <p:nvSpPr>
          <p:cNvPr id="136" name="Google Shape;136;p14"/>
          <p:cNvSpPr txBox="1"/>
          <p:nvPr/>
        </p:nvSpPr>
        <p:spPr>
          <a:xfrm>
            <a:off x="4276325" y="327000"/>
            <a:ext cx="4344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1"/>
                </a:solidFill>
                <a:latin typeface="Nunito"/>
                <a:ea typeface="Nunito"/>
                <a:cs typeface="Nunito"/>
                <a:sym typeface="Nunito"/>
              </a:rPr>
              <a:t>Dataset</a:t>
            </a:r>
            <a:endParaRPr b="1" sz="30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7" name="Google Shape;137;p14"/>
          <p:cNvSpPr txBox="1"/>
          <p:nvPr/>
        </p:nvSpPr>
        <p:spPr>
          <a:xfrm>
            <a:off x="4374125" y="991550"/>
            <a:ext cx="414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a:solidFill>
                  <a:srgbClr val="252525"/>
                </a:solidFill>
                <a:latin typeface="Calibri"/>
                <a:ea typeface="Calibri"/>
                <a:cs typeface="Calibri"/>
                <a:sym typeface="Calibri"/>
              </a:rPr>
              <a:t>We got our dataset from Numenta Anomaly Benchmark (NAB). It consists of 50 real world and artificial time series streaming data.</a:t>
            </a:r>
            <a:endParaRPr>
              <a:latin typeface="Calibri"/>
              <a:ea typeface="Calibri"/>
              <a:cs typeface="Calibri"/>
              <a:sym typeface="Calibri"/>
            </a:endParaRPr>
          </a:p>
        </p:txBody>
      </p:sp>
      <p:pic>
        <p:nvPicPr>
          <p:cNvPr id="138" name="Google Shape;138;p14"/>
          <p:cNvPicPr preferRelativeResize="0"/>
          <p:nvPr/>
        </p:nvPicPr>
        <p:blipFill>
          <a:blip r:embed="rId3">
            <a:alphaModFix/>
          </a:blip>
          <a:stretch>
            <a:fillRect/>
          </a:stretch>
        </p:blipFill>
        <p:spPr>
          <a:xfrm>
            <a:off x="5067325" y="1887350"/>
            <a:ext cx="2346525" cy="2899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3138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Data Flow</a:t>
            </a:r>
            <a:endParaRPr b="1"/>
          </a:p>
        </p:txBody>
      </p:sp>
      <p:grpSp>
        <p:nvGrpSpPr>
          <p:cNvPr id="144" name="Google Shape;144;p15"/>
          <p:cNvGrpSpPr/>
          <p:nvPr/>
        </p:nvGrpSpPr>
        <p:grpSpPr>
          <a:xfrm>
            <a:off x="8875" y="1189877"/>
            <a:ext cx="2214600" cy="3217636"/>
            <a:chOff x="0" y="1189989"/>
            <a:chExt cx="2214600" cy="3217636"/>
          </a:xfrm>
        </p:grpSpPr>
        <p:sp>
          <p:nvSpPr>
            <p:cNvPr id="145" name="Google Shape;145;p15"/>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Python</a:t>
              </a:r>
              <a:endParaRPr>
                <a:solidFill>
                  <a:srgbClr val="FFFFFF"/>
                </a:solidFill>
                <a:latin typeface="Roboto"/>
                <a:ea typeface="Roboto"/>
                <a:cs typeface="Roboto"/>
                <a:sym typeface="Roboto"/>
              </a:endParaRPr>
            </a:p>
          </p:txBody>
        </p:sp>
        <p:sp>
          <p:nvSpPr>
            <p:cNvPr id="146" name="Google Shape;146;p15"/>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latin typeface="Roboto"/>
                  <a:ea typeface="Roboto"/>
                  <a:cs typeface="Roboto"/>
                  <a:sym typeface="Roboto"/>
                </a:rPr>
                <a:t>As our current data is static, we are selecting only 2 weeks of CPU utilization values for every 5 seconds and sending this data to Kafka.</a:t>
              </a:r>
              <a:endParaRPr sz="1100">
                <a:latin typeface="Roboto"/>
                <a:ea typeface="Roboto"/>
                <a:cs typeface="Roboto"/>
                <a:sym typeface="Roboto"/>
              </a:endParaRPr>
            </a:p>
          </p:txBody>
        </p:sp>
      </p:grpSp>
      <p:grpSp>
        <p:nvGrpSpPr>
          <p:cNvPr id="147" name="Google Shape;147;p15"/>
          <p:cNvGrpSpPr/>
          <p:nvPr/>
        </p:nvGrpSpPr>
        <p:grpSpPr>
          <a:xfrm>
            <a:off x="1838325" y="1189775"/>
            <a:ext cx="2064000" cy="2932850"/>
            <a:chOff x="1838325" y="1189775"/>
            <a:chExt cx="2064000" cy="2932850"/>
          </a:xfrm>
        </p:grpSpPr>
        <p:sp>
          <p:nvSpPr>
            <p:cNvPr id="148" name="Google Shape;148;p15"/>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Apache Kafka</a:t>
              </a:r>
              <a:endParaRPr>
                <a:solidFill>
                  <a:srgbClr val="FFFFFF"/>
                </a:solidFill>
                <a:latin typeface="Roboto"/>
                <a:ea typeface="Roboto"/>
                <a:cs typeface="Roboto"/>
                <a:sym typeface="Roboto"/>
              </a:endParaRPr>
            </a:p>
          </p:txBody>
        </p:sp>
        <p:sp>
          <p:nvSpPr>
            <p:cNvPr id="149" name="Google Shape;149;p15"/>
            <p:cNvSpPr txBox="1"/>
            <p:nvPr/>
          </p:nvSpPr>
          <p:spPr>
            <a:xfrm>
              <a:off x="2017250" y="2057125"/>
              <a:ext cx="1624500" cy="2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solidFill>
                    <a:srgbClr val="252525"/>
                  </a:solidFill>
                </a:rPr>
                <a:t>Kafka is used as a data transportation mechanism.The source system(Python) pushes data to Kafka, and then the target system(NiFi) sources the data from Kafka.</a:t>
              </a:r>
              <a:endParaRPr sz="1100">
                <a:solidFill>
                  <a:srgbClr val="252525"/>
                </a:solidFill>
              </a:endParaRPr>
            </a:p>
            <a:p>
              <a:pPr indent="0" lvl="0" marL="0" rtl="0" algn="l">
                <a:lnSpc>
                  <a:spcPct val="115000"/>
                </a:lnSpc>
                <a:spcBef>
                  <a:spcPts val="1200"/>
                </a:spcBef>
                <a:spcAft>
                  <a:spcPts val="0"/>
                </a:spcAft>
                <a:buNone/>
              </a:pPr>
              <a:r>
                <a:t/>
              </a:r>
              <a:endParaRPr sz="1100">
                <a:latin typeface="Roboto"/>
                <a:ea typeface="Roboto"/>
                <a:cs typeface="Roboto"/>
                <a:sym typeface="Roboto"/>
              </a:endParaRPr>
            </a:p>
          </p:txBody>
        </p:sp>
      </p:grpSp>
      <p:grpSp>
        <p:nvGrpSpPr>
          <p:cNvPr id="150" name="Google Shape;150;p15"/>
          <p:cNvGrpSpPr/>
          <p:nvPr/>
        </p:nvGrpSpPr>
        <p:grpSpPr>
          <a:xfrm>
            <a:off x="3516750" y="1189775"/>
            <a:ext cx="2064000" cy="3217850"/>
            <a:chOff x="3516750" y="1189775"/>
            <a:chExt cx="2064000" cy="3217850"/>
          </a:xfrm>
        </p:grpSpPr>
        <p:sp>
          <p:nvSpPr>
            <p:cNvPr id="151" name="Google Shape;151;p15"/>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Apache NiFi</a:t>
              </a:r>
              <a:endParaRPr>
                <a:solidFill>
                  <a:srgbClr val="FFFFFF"/>
                </a:solidFill>
                <a:latin typeface="Roboto"/>
                <a:ea typeface="Roboto"/>
                <a:cs typeface="Roboto"/>
                <a:sym typeface="Roboto"/>
              </a:endParaRPr>
            </a:p>
          </p:txBody>
        </p:sp>
        <p:sp>
          <p:nvSpPr>
            <p:cNvPr id="152" name="Google Shape;152;p15"/>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252525"/>
                  </a:solidFill>
                </a:rPr>
                <a:t>Apache NiFi is an ETL tool</a:t>
              </a:r>
              <a:r>
                <a:rPr lang="en-GB" sz="1100"/>
                <a:t> with flow-based programming that comes with a web UI built to provide an easy way (drag and drop) to handle data flow in real-time. It also supports powerful and scalable means of data routing and transformation.</a:t>
              </a:r>
              <a:endParaRPr sz="1100">
                <a:latin typeface="Roboto"/>
                <a:ea typeface="Roboto"/>
                <a:cs typeface="Roboto"/>
                <a:sym typeface="Roboto"/>
              </a:endParaRPr>
            </a:p>
          </p:txBody>
        </p:sp>
      </p:grpSp>
      <p:grpSp>
        <p:nvGrpSpPr>
          <p:cNvPr id="153" name="Google Shape;153;p15"/>
          <p:cNvGrpSpPr/>
          <p:nvPr/>
        </p:nvGrpSpPr>
        <p:grpSpPr>
          <a:xfrm>
            <a:off x="6874025" y="1189775"/>
            <a:ext cx="2064000" cy="3217850"/>
            <a:chOff x="6874025" y="1189775"/>
            <a:chExt cx="2064000" cy="3217850"/>
          </a:xfrm>
        </p:grpSpPr>
        <p:sp>
          <p:nvSpPr>
            <p:cNvPr id="154" name="Google Shape;154;p15"/>
            <p:cNvSpPr/>
            <p:nvPr/>
          </p:nvSpPr>
          <p:spPr>
            <a:xfrm>
              <a:off x="6874025" y="1189775"/>
              <a:ext cx="20640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Python</a:t>
              </a:r>
              <a:endParaRPr>
                <a:solidFill>
                  <a:srgbClr val="FFFFFF"/>
                </a:solidFill>
                <a:latin typeface="Roboto"/>
                <a:ea typeface="Roboto"/>
                <a:cs typeface="Roboto"/>
                <a:sym typeface="Roboto"/>
              </a:endParaRPr>
            </a:p>
          </p:txBody>
        </p:sp>
        <p:sp>
          <p:nvSpPr>
            <p:cNvPr id="155" name="Google Shape;155;p15"/>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latin typeface="Roboto"/>
                  <a:ea typeface="Roboto"/>
                  <a:cs typeface="Roboto"/>
                  <a:sym typeface="Roboto"/>
                </a:rPr>
                <a:t>Finally python is used to extract data from the </a:t>
              </a:r>
              <a:r>
                <a:rPr lang="en-GB" sz="1100">
                  <a:latin typeface="Roboto"/>
                  <a:ea typeface="Roboto"/>
                  <a:cs typeface="Roboto"/>
                  <a:sym typeface="Roboto"/>
                </a:rPr>
                <a:t>Mysql</a:t>
              </a:r>
              <a:r>
                <a:rPr lang="en-GB" sz="1100">
                  <a:latin typeface="Roboto"/>
                  <a:ea typeface="Roboto"/>
                  <a:cs typeface="Roboto"/>
                  <a:sym typeface="Roboto"/>
                </a:rPr>
                <a:t> </a:t>
              </a:r>
              <a:r>
                <a:rPr lang="en-GB" sz="1100">
                  <a:latin typeface="Roboto"/>
                  <a:ea typeface="Roboto"/>
                  <a:cs typeface="Roboto"/>
                  <a:sym typeface="Roboto"/>
                </a:rPr>
                <a:t>database</a:t>
              </a:r>
              <a:r>
                <a:rPr lang="en-GB" sz="1100">
                  <a:latin typeface="Roboto"/>
                  <a:ea typeface="Roboto"/>
                  <a:cs typeface="Roboto"/>
                  <a:sym typeface="Roboto"/>
                </a:rPr>
                <a:t> and perform EDA and apply different algorithms to find the </a:t>
              </a:r>
              <a:r>
                <a:rPr lang="en-GB" sz="1100">
                  <a:latin typeface="Roboto"/>
                  <a:ea typeface="Roboto"/>
                  <a:cs typeface="Roboto"/>
                  <a:sym typeface="Roboto"/>
                </a:rPr>
                <a:t>anomalies</a:t>
              </a:r>
              <a:r>
                <a:rPr lang="en-GB" sz="1100">
                  <a:latin typeface="Roboto"/>
                  <a:ea typeface="Roboto"/>
                  <a:cs typeface="Roboto"/>
                  <a:sym typeface="Roboto"/>
                </a:rPr>
                <a:t>.</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56" name="Google Shape;156;p15"/>
          <p:cNvGrpSpPr/>
          <p:nvPr/>
        </p:nvGrpSpPr>
        <p:grpSpPr>
          <a:xfrm>
            <a:off x="5195350" y="1189775"/>
            <a:ext cx="2064000" cy="3217850"/>
            <a:chOff x="5195350" y="1189775"/>
            <a:chExt cx="2064000" cy="3217850"/>
          </a:xfrm>
        </p:grpSpPr>
        <p:sp>
          <p:nvSpPr>
            <p:cNvPr id="157" name="Google Shape;157;p15"/>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MySQL</a:t>
              </a:r>
              <a:endParaRPr>
                <a:solidFill>
                  <a:srgbClr val="FFFFFF"/>
                </a:solidFill>
                <a:latin typeface="Roboto"/>
                <a:ea typeface="Roboto"/>
                <a:cs typeface="Roboto"/>
                <a:sym typeface="Roboto"/>
              </a:endParaRPr>
            </a:p>
          </p:txBody>
        </p:sp>
        <p:sp>
          <p:nvSpPr>
            <p:cNvPr id="158" name="Google Shape;158;p15"/>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latin typeface="Roboto"/>
                  <a:ea typeface="Roboto"/>
                  <a:cs typeface="Roboto"/>
                  <a:sym typeface="Roboto"/>
                </a:rPr>
                <a:t>Mysql</a:t>
              </a:r>
              <a:r>
                <a:rPr lang="en-GB" sz="1100">
                  <a:latin typeface="Roboto"/>
                  <a:ea typeface="Roboto"/>
                  <a:cs typeface="Roboto"/>
                  <a:sym typeface="Roboto"/>
                </a:rPr>
                <a:t> is used to the data in the database</a:t>
              </a:r>
              <a:endParaRPr sz="11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60075" y="261800"/>
            <a:ext cx="9918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a:t>EDA</a:t>
            </a:r>
            <a:endParaRPr b="1"/>
          </a:p>
        </p:txBody>
      </p:sp>
      <p:pic>
        <p:nvPicPr>
          <p:cNvPr id="164" name="Google Shape;164;p16"/>
          <p:cNvPicPr preferRelativeResize="0"/>
          <p:nvPr/>
        </p:nvPicPr>
        <p:blipFill rotWithShape="1">
          <a:blip r:embed="rId3">
            <a:alphaModFix/>
          </a:blip>
          <a:srcRect b="0" l="0" r="3864" t="13028"/>
          <a:stretch/>
        </p:blipFill>
        <p:spPr>
          <a:xfrm>
            <a:off x="1538775" y="261800"/>
            <a:ext cx="7294424" cy="1676575"/>
          </a:xfrm>
          <a:prstGeom prst="rect">
            <a:avLst/>
          </a:prstGeom>
          <a:noFill/>
          <a:ln>
            <a:noFill/>
          </a:ln>
        </p:spPr>
      </p:pic>
      <p:sp>
        <p:nvSpPr>
          <p:cNvPr id="165" name="Google Shape;165;p16"/>
          <p:cNvSpPr txBox="1"/>
          <p:nvPr/>
        </p:nvSpPr>
        <p:spPr>
          <a:xfrm>
            <a:off x="306800" y="1000400"/>
            <a:ext cx="1299900" cy="393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GB" sz="1100">
                <a:solidFill>
                  <a:srgbClr val="212121"/>
                </a:solidFill>
                <a:highlight>
                  <a:srgbClr val="FFFFFF"/>
                </a:highlight>
                <a:latin typeface="Roboto"/>
                <a:ea typeface="Roboto"/>
                <a:cs typeface="Roboto"/>
                <a:sym typeface="Roboto"/>
              </a:rPr>
              <a:t>We can't really find any particular obvious outliers from the figure</a:t>
            </a:r>
            <a:endParaRPr sz="1100">
              <a:solidFill>
                <a:srgbClr val="212121"/>
              </a:solidFill>
              <a:highlight>
                <a:schemeClr val="dk1"/>
              </a:highlight>
              <a:latin typeface="Roboto"/>
              <a:ea typeface="Roboto"/>
              <a:cs typeface="Roboto"/>
              <a:sym typeface="Roboto"/>
            </a:endParaRPr>
          </a:p>
          <a:p>
            <a:pPr indent="0" lvl="0" marL="0" rtl="0" algn="ctr">
              <a:lnSpc>
                <a:spcPct val="115000"/>
              </a:lnSpc>
              <a:spcBef>
                <a:spcPts val="1200"/>
              </a:spcBef>
              <a:spcAft>
                <a:spcPts val="0"/>
              </a:spcAft>
              <a:buNone/>
            </a:pPr>
            <a:r>
              <a:t/>
            </a:r>
            <a:endParaRPr sz="1100">
              <a:solidFill>
                <a:srgbClr val="212121"/>
              </a:solidFill>
              <a:highlight>
                <a:schemeClr val="dk1"/>
              </a:highlight>
              <a:latin typeface="Roboto"/>
              <a:ea typeface="Roboto"/>
              <a:cs typeface="Roboto"/>
              <a:sym typeface="Roboto"/>
            </a:endParaRPr>
          </a:p>
          <a:p>
            <a:pPr indent="0" lvl="0" marL="0" rtl="0" algn="ctr">
              <a:lnSpc>
                <a:spcPct val="115000"/>
              </a:lnSpc>
              <a:spcBef>
                <a:spcPts val="1200"/>
              </a:spcBef>
              <a:spcAft>
                <a:spcPts val="0"/>
              </a:spcAft>
              <a:buNone/>
            </a:pPr>
            <a:r>
              <a:rPr lang="en-GB" sz="1100">
                <a:solidFill>
                  <a:srgbClr val="212121"/>
                </a:solidFill>
                <a:highlight>
                  <a:schemeClr val="dk1"/>
                </a:highlight>
                <a:latin typeface="Roboto"/>
                <a:ea typeface="Roboto"/>
                <a:cs typeface="Roboto"/>
                <a:sym typeface="Roboto"/>
              </a:rPr>
              <a:t>Some obvious outliers appear</a:t>
            </a:r>
            <a:endParaRPr sz="1100">
              <a:solidFill>
                <a:srgbClr val="212121"/>
              </a:solidFill>
              <a:highlight>
                <a:srgbClr val="FFFFFF"/>
              </a:highlight>
              <a:latin typeface="Roboto"/>
              <a:ea typeface="Roboto"/>
              <a:cs typeface="Roboto"/>
              <a:sym typeface="Roboto"/>
            </a:endParaRPr>
          </a:p>
          <a:p>
            <a:pPr indent="0" lvl="0" marL="0" rtl="0" algn="ctr">
              <a:lnSpc>
                <a:spcPct val="95000"/>
              </a:lnSpc>
              <a:spcBef>
                <a:spcPts val="1200"/>
              </a:spcBef>
              <a:spcAft>
                <a:spcPts val="0"/>
              </a:spcAft>
              <a:buNone/>
            </a:pPr>
            <a:r>
              <a:t/>
            </a:r>
            <a:endParaRPr sz="1100">
              <a:solidFill>
                <a:schemeClr val="dk2"/>
              </a:solidFill>
              <a:latin typeface="Roboto"/>
              <a:ea typeface="Roboto"/>
              <a:cs typeface="Roboto"/>
              <a:sym typeface="Roboto"/>
            </a:endParaRPr>
          </a:p>
          <a:p>
            <a:pPr indent="0" lvl="0" marL="0" rtl="0" algn="ctr">
              <a:lnSpc>
                <a:spcPct val="95000"/>
              </a:lnSpc>
              <a:spcBef>
                <a:spcPts val="1200"/>
              </a:spcBef>
              <a:spcAft>
                <a:spcPts val="1200"/>
              </a:spcAft>
              <a:buNone/>
            </a:pPr>
            <a:r>
              <a:rPr lang="en-GB" sz="1100">
                <a:solidFill>
                  <a:schemeClr val="dk2"/>
                </a:solidFill>
                <a:latin typeface="Roboto"/>
                <a:ea typeface="Roboto"/>
                <a:cs typeface="Roboto"/>
                <a:sym typeface="Roboto"/>
              </a:rPr>
              <a:t>After we plot a histogram, we can be see that the data are mostly distributed within 1.616-2.016. Out of 4032 values 3821 values lie in the range</a:t>
            </a:r>
            <a:endParaRPr sz="1100">
              <a:solidFill>
                <a:srgbClr val="212121"/>
              </a:solidFill>
              <a:highlight>
                <a:srgbClr val="FFFFFF"/>
              </a:highlight>
              <a:latin typeface="Roboto"/>
              <a:ea typeface="Roboto"/>
              <a:cs typeface="Roboto"/>
              <a:sym typeface="Roboto"/>
            </a:endParaRPr>
          </a:p>
        </p:txBody>
      </p:sp>
      <p:pic>
        <p:nvPicPr>
          <p:cNvPr id="166" name="Google Shape;166;p16"/>
          <p:cNvPicPr preferRelativeResize="0"/>
          <p:nvPr/>
        </p:nvPicPr>
        <p:blipFill rotWithShape="1">
          <a:blip r:embed="rId4">
            <a:alphaModFix/>
          </a:blip>
          <a:srcRect b="4970" l="2448" r="4786" t="7982"/>
          <a:stretch/>
        </p:blipFill>
        <p:spPr>
          <a:xfrm>
            <a:off x="2465475" y="1938375"/>
            <a:ext cx="6206198" cy="1583400"/>
          </a:xfrm>
          <a:prstGeom prst="rect">
            <a:avLst/>
          </a:prstGeom>
          <a:noFill/>
          <a:ln>
            <a:noFill/>
          </a:ln>
        </p:spPr>
      </p:pic>
      <p:pic>
        <p:nvPicPr>
          <p:cNvPr id="167" name="Google Shape;167;p16"/>
          <p:cNvPicPr preferRelativeResize="0"/>
          <p:nvPr/>
        </p:nvPicPr>
        <p:blipFill rotWithShape="1">
          <a:blip r:embed="rId5">
            <a:alphaModFix/>
          </a:blip>
          <a:srcRect b="4233" l="2048" r="10416" t="8832"/>
          <a:stretch/>
        </p:blipFill>
        <p:spPr>
          <a:xfrm>
            <a:off x="2873550" y="3521775"/>
            <a:ext cx="5653602" cy="14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572625" y="281850"/>
            <a:ext cx="1510200" cy="6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300"/>
              <a:t>One class SVM</a:t>
            </a:r>
            <a:endParaRPr b="1" sz="2300"/>
          </a:p>
        </p:txBody>
      </p:sp>
      <p:sp>
        <p:nvSpPr>
          <p:cNvPr id="173" name="Google Shape;173;p17"/>
          <p:cNvSpPr txBox="1"/>
          <p:nvPr>
            <p:ph idx="1" type="body"/>
          </p:nvPr>
        </p:nvSpPr>
        <p:spPr>
          <a:xfrm>
            <a:off x="269075" y="1040700"/>
            <a:ext cx="2400600" cy="110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One class svm works on novelty detection. It uses a hyperplane to separate the anomalies from the normal data points.</a:t>
            </a:r>
            <a:endParaRPr/>
          </a:p>
        </p:txBody>
      </p:sp>
      <p:pic>
        <p:nvPicPr>
          <p:cNvPr id="174" name="Google Shape;174;p17"/>
          <p:cNvPicPr preferRelativeResize="0"/>
          <p:nvPr/>
        </p:nvPicPr>
        <p:blipFill rotWithShape="1">
          <a:blip r:embed="rId3">
            <a:alphaModFix/>
          </a:blip>
          <a:srcRect b="0" l="0" r="10386" t="14214"/>
          <a:stretch/>
        </p:blipFill>
        <p:spPr>
          <a:xfrm>
            <a:off x="2635500" y="221050"/>
            <a:ext cx="6214698" cy="1615300"/>
          </a:xfrm>
          <a:prstGeom prst="rect">
            <a:avLst/>
          </a:prstGeom>
          <a:noFill/>
          <a:ln>
            <a:noFill/>
          </a:ln>
        </p:spPr>
      </p:pic>
      <p:sp>
        <p:nvSpPr>
          <p:cNvPr id="175" name="Google Shape;175;p17"/>
          <p:cNvSpPr txBox="1"/>
          <p:nvPr/>
        </p:nvSpPr>
        <p:spPr>
          <a:xfrm>
            <a:off x="2788550" y="1798825"/>
            <a:ext cx="606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Calibri"/>
                <a:ea typeface="Calibri"/>
                <a:cs typeface="Calibri"/>
                <a:sym typeface="Calibri"/>
              </a:rPr>
              <a:t>It can be seen that there are many outliers, which are not what we expected, so we </a:t>
            </a:r>
            <a:r>
              <a:rPr lang="en-GB" sz="1000">
                <a:latin typeface="Calibri"/>
                <a:ea typeface="Calibri"/>
                <a:cs typeface="Calibri"/>
                <a:sym typeface="Calibri"/>
              </a:rPr>
              <a:t>adjust</a:t>
            </a:r>
            <a:r>
              <a:rPr lang="en-GB" sz="1000">
                <a:latin typeface="Calibri"/>
                <a:ea typeface="Calibri"/>
                <a:cs typeface="Calibri"/>
                <a:sym typeface="Calibri"/>
              </a:rPr>
              <a:t> the nu value and modify the parameters to fit the results.</a:t>
            </a:r>
            <a:endParaRPr sz="1000">
              <a:latin typeface="Calibri"/>
              <a:ea typeface="Calibri"/>
              <a:cs typeface="Calibri"/>
              <a:sym typeface="Calibri"/>
            </a:endParaRPr>
          </a:p>
        </p:txBody>
      </p:sp>
      <p:pic>
        <p:nvPicPr>
          <p:cNvPr id="176" name="Google Shape;176;p17"/>
          <p:cNvPicPr preferRelativeResize="0"/>
          <p:nvPr/>
        </p:nvPicPr>
        <p:blipFill rotWithShape="1">
          <a:blip r:embed="rId4">
            <a:alphaModFix/>
          </a:blip>
          <a:srcRect b="3069" l="3068" r="12385" t="15510"/>
          <a:stretch/>
        </p:blipFill>
        <p:spPr>
          <a:xfrm>
            <a:off x="269075" y="2226138"/>
            <a:ext cx="4069002" cy="1940967"/>
          </a:xfrm>
          <a:prstGeom prst="rect">
            <a:avLst/>
          </a:prstGeom>
          <a:noFill/>
          <a:ln>
            <a:noFill/>
          </a:ln>
        </p:spPr>
      </p:pic>
      <p:pic>
        <p:nvPicPr>
          <p:cNvPr id="177" name="Google Shape;177;p17"/>
          <p:cNvPicPr preferRelativeResize="0"/>
          <p:nvPr/>
        </p:nvPicPr>
        <p:blipFill rotWithShape="1">
          <a:blip r:embed="rId5">
            <a:alphaModFix/>
          </a:blip>
          <a:srcRect b="2826" l="3069" r="10938" t="17562"/>
          <a:stretch/>
        </p:blipFill>
        <p:spPr>
          <a:xfrm>
            <a:off x="4617800" y="2252950"/>
            <a:ext cx="4069002" cy="1887349"/>
          </a:xfrm>
          <a:prstGeom prst="rect">
            <a:avLst/>
          </a:prstGeom>
          <a:noFill/>
          <a:ln>
            <a:noFill/>
          </a:ln>
        </p:spPr>
      </p:pic>
      <p:sp>
        <p:nvSpPr>
          <p:cNvPr id="178" name="Google Shape;178;p17"/>
          <p:cNvSpPr txBox="1"/>
          <p:nvPr/>
        </p:nvSpPr>
        <p:spPr>
          <a:xfrm>
            <a:off x="518625" y="4123925"/>
            <a:ext cx="3734400" cy="8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900">
                <a:solidFill>
                  <a:schemeClr val="dk2"/>
                </a:solidFill>
                <a:latin typeface="Calibri"/>
                <a:ea typeface="Calibri"/>
                <a:cs typeface="Calibri"/>
                <a:sym typeface="Calibri"/>
              </a:rPr>
              <a:t>After reducing the nu value, we can clearly see that we are getting close to the desired outliers. But to get the exact value of nu we use IQR which is a statistical method to calculate outliers. Once we get the best value of nu, we simply use that for one class SVM.</a:t>
            </a:r>
            <a:endParaRPr sz="1000">
              <a:latin typeface="Calibri"/>
              <a:ea typeface="Calibri"/>
              <a:cs typeface="Calibri"/>
              <a:sym typeface="Calibri"/>
            </a:endParaRPr>
          </a:p>
        </p:txBody>
      </p:sp>
      <p:sp>
        <p:nvSpPr>
          <p:cNvPr id="179" name="Google Shape;179;p17"/>
          <p:cNvSpPr txBox="1"/>
          <p:nvPr/>
        </p:nvSpPr>
        <p:spPr>
          <a:xfrm>
            <a:off x="4572000" y="4193925"/>
            <a:ext cx="4327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dk2"/>
                </a:solidFill>
                <a:latin typeface="Calibri"/>
                <a:ea typeface="Calibri"/>
                <a:cs typeface="Calibri"/>
                <a:sym typeface="Calibri"/>
              </a:rPr>
              <a:t>Finally we get the best output for anomaly detection by one class svm and calculate its em value.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215550" y="161425"/>
            <a:ext cx="1935300" cy="71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Isolation Forest</a:t>
            </a:r>
            <a:endParaRPr b="1"/>
          </a:p>
        </p:txBody>
      </p:sp>
      <p:sp>
        <p:nvSpPr>
          <p:cNvPr id="185" name="Google Shape;185;p18"/>
          <p:cNvSpPr txBox="1"/>
          <p:nvPr>
            <p:ph idx="1" type="body"/>
          </p:nvPr>
        </p:nvSpPr>
        <p:spPr>
          <a:xfrm>
            <a:off x="2371950" y="330575"/>
            <a:ext cx="6291300" cy="757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1200"/>
              </a:spcAft>
              <a:buNone/>
            </a:pPr>
            <a:r>
              <a:rPr lang="en-GB" sz="2300">
                <a:solidFill>
                  <a:srgbClr val="222222"/>
                </a:solidFill>
                <a:highlight>
                  <a:srgbClr val="FFFFFF"/>
                </a:highlight>
                <a:latin typeface="Arial"/>
                <a:ea typeface="Arial"/>
                <a:cs typeface="Arial"/>
                <a:sym typeface="Arial"/>
              </a:rPr>
              <a:t>In an Isolation Forest, randomly sub-sampled data is processed in a tree structure based on randomly selected features. The samples that travel deeper into the tree are less likely to be anomalies as they required more cuts to isolate them. Similarly, the samples which end up in shorter branches indicate anomalies as it was easier for the tree to separate them from other observations.</a:t>
            </a:r>
            <a:endParaRPr sz="2250"/>
          </a:p>
        </p:txBody>
      </p:sp>
      <p:pic>
        <p:nvPicPr>
          <p:cNvPr id="186" name="Google Shape;186;p18"/>
          <p:cNvPicPr preferRelativeResize="0"/>
          <p:nvPr/>
        </p:nvPicPr>
        <p:blipFill rotWithShape="1">
          <a:blip r:embed="rId3">
            <a:alphaModFix/>
          </a:blip>
          <a:srcRect b="0" l="2205" r="11994" t="16100"/>
          <a:stretch/>
        </p:blipFill>
        <p:spPr>
          <a:xfrm>
            <a:off x="3043600" y="1088075"/>
            <a:ext cx="5730075" cy="1734075"/>
          </a:xfrm>
          <a:prstGeom prst="rect">
            <a:avLst/>
          </a:prstGeom>
          <a:noFill/>
          <a:ln>
            <a:noFill/>
          </a:ln>
        </p:spPr>
      </p:pic>
      <p:sp>
        <p:nvSpPr>
          <p:cNvPr id="187" name="Google Shape;187;p18"/>
          <p:cNvSpPr txBox="1"/>
          <p:nvPr/>
        </p:nvSpPr>
        <p:spPr>
          <a:xfrm>
            <a:off x="459100" y="1540575"/>
            <a:ext cx="255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We change the contamination factor to get a better result</a:t>
            </a:r>
            <a:endParaRPr>
              <a:latin typeface="Calibri"/>
              <a:ea typeface="Calibri"/>
              <a:cs typeface="Calibri"/>
              <a:sym typeface="Calibri"/>
            </a:endParaRPr>
          </a:p>
        </p:txBody>
      </p:sp>
      <p:pic>
        <p:nvPicPr>
          <p:cNvPr id="188" name="Google Shape;188;p18"/>
          <p:cNvPicPr preferRelativeResize="0"/>
          <p:nvPr/>
        </p:nvPicPr>
        <p:blipFill rotWithShape="1">
          <a:blip r:embed="rId4">
            <a:alphaModFix/>
          </a:blip>
          <a:srcRect b="2463" l="2357" r="11294" t="12884"/>
          <a:stretch/>
        </p:blipFill>
        <p:spPr>
          <a:xfrm>
            <a:off x="3098813" y="2822150"/>
            <a:ext cx="5619650" cy="2091400"/>
          </a:xfrm>
          <a:prstGeom prst="rect">
            <a:avLst/>
          </a:prstGeom>
          <a:noFill/>
          <a:ln>
            <a:noFill/>
          </a:ln>
        </p:spPr>
      </p:pic>
      <p:sp>
        <p:nvSpPr>
          <p:cNvPr id="189" name="Google Shape;189;p18"/>
          <p:cNvSpPr txBox="1"/>
          <p:nvPr/>
        </p:nvSpPr>
        <p:spPr>
          <a:xfrm>
            <a:off x="459100" y="2984075"/>
            <a:ext cx="2304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300">
                <a:solidFill>
                  <a:schemeClr val="dk2"/>
                </a:solidFill>
                <a:latin typeface="Calibri"/>
                <a:ea typeface="Calibri"/>
                <a:cs typeface="Calibri"/>
                <a:sym typeface="Calibri"/>
              </a:rPr>
              <a:t>We can see we get a way better output. We again calculate the EM score for isolation forest.</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207025" y="196100"/>
            <a:ext cx="20799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600"/>
              <a:t>Local Outlier Factor</a:t>
            </a:r>
            <a:endParaRPr b="1" sz="1600"/>
          </a:p>
        </p:txBody>
      </p:sp>
      <p:sp>
        <p:nvSpPr>
          <p:cNvPr id="195" name="Google Shape;195;p19"/>
          <p:cNvSpPr txBox="1"/>
          <p:nvPr>
            <p:ph idx="1" type="body"/>
          </p:nvPr>
        </p:nvSpPr>
        <p:spPr>
          <a:xfrm>
            <a:off x="2218925" y="214100"/>
            <a:ext cx="6786000" cy="490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sz="1200">
                <a:solidFill>
                  <a:srgbClr val="202124"/>
                </a:solidFill>
                <a:highlight>
                  <a:srgbClr val="FFFFFF"/>
                </a:highlight>
                <a:latin typeface="Roboto"/>
                <a:ea typeface="Roboto"/>
                <a:cs typeface="Roboto"/>
                <a:sym typeface="Roboto"/>
              </a:rPr>
              <a:t>The Local Outlier Factor computes the local density deviation of a given data point with respect to its neighbors. It considers as outliers the samples that have a substantially lower density than their neighbors</a:t>
            </a:r>
            <a:endParaRPr/>
          </a:p>
        </p:txBody>
      </p:sp>
      <p:pic>
        <p:nvPicPr>
          <p:cNvPr id="196" name="Google Shape;196;p19"/>
          <p:cNvPicPr preferRelativeResize="0"/>
          <p:nvPr/>
        </p:nvPicPr>
        <p:blipFill rotWithShape="1">
          <a:blip r:embed="rId3">
            <a:alphaModFix/>
          </a:blip>
          <a:srcRect b="0" l="0" r="12026" t="14712"/>
          <a:stretch/>
        </p:blipFill>
        <p:spPr>
          <a:xfrm>
            <a:off x="576225" y="658875"/>
            <a:ext cx="7991527" cy="1708824"/>
          </a:xfrm>
          <a:prstGeom prst="rect">
            <a:avLst/>
          </a:prstGeom>
          <a:noFill/>
          <a:ln>
            <a:noFill/>
          </a:ln>
        </p:spPr>
      </p:pic>
      <p:sp>
        <p:nvSpPr>
          <p:cNvPr id="197" name="Google Shape;197;p19"/>
          <p:cNvSpPr txBox="1"/>
          <p:nvPr/>
        </p:nvSpPr>
        <p:spPr>
          <a:xfrm>
            <a:off x="207025" y="2448475"/>
            <a:ext cx="1249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solidFill>
                  <a:schemeClr val="lt1"/>
                </a:solidFill>
                <a:latin typeface="Nunito"/>
                <a:ea typeface="Nunito"/>
                <a:cs typeface="Nunito"/>
                <a:sym typeface="Nunito"/>
              </a:rPr>
              <a:t>GMM</a:t>
            </a:r>
            <a:endParaRPr sz="400">
              <a:latin typeface="Calibri"/>
              <a:ea typeface="Calibri"/>
              <a:cs typeface="Calibri"/>
              <a:sym typeface="Calibri"/>
            </a:endParaRPr>
          </a:p>
        </p:txBody>
      </p:sp>
      <p:sp>
        <p:nvSpPr>
          <p:cNvPr id="198" name="Google Shape;198;p19"/>
          <p:cNvSpPr txBox="1"/>
          <p:nvPr/>
        </p:nvSpPr>
        <p:spPr>
          <a:xfrm>
            <a:off x="1360275" y="2448475"/>
            <a:ext cx="75069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900">
                <a:solidFill>
                  <a:schemeClr val="dk2"/>
                </a:solidFill>
                <a:latin typeface="Calibri"/>
                <a:ea typeface="Calibri"/>
                <a:cs typeface="Calibri"/>
                <a:sym typeface="Calibri"/>
              </a:rPr>
              <a:t>The algorithm finds its distance from every distribution &amp; hence the probability of that point belonging to each cluster. Therefore if for a particular cluster, if the probability is very low that’s an indication of the data point being an anomaly.</a:t>
            </a:r>
            <a:endParaRPr>
              <a:latin typeface="Calibri"/>
              <a:ea typeface="Calibri"/>
              <a:cs typeface="Calibri"/>
              <a:sym typeface="Calibri"/>
            </a:endParaRPr>
          </a:p>
        </p:txBody>
      </p:sp>
      <p:pic>
        <p:nvPicPr>
          <p:cNvPr id="199" name="Google Shape;199;p19"/>
          <p:cNvPicPr preferRelativeResize="0"/>
          <p:nvPr/>
        </p:nvPicPr>
        <p:blipFill rotWithShape="1">
          <a:blip r:embed="rId4">
            <a:alphaModFix/>
          </a:blip>
          <a:srcRect b="0" l="2014" r="10778" t="16366"/>
          <a:stretch/>
        </p:blipFill>
        <p:spPr>
          <a:xfrm>
            <a:off x="459075" y="2941075"/>
            <a:ext cx="8108675" cy="1930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252725" y="268125"/>
            <a:ext cx="16293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400"/>
              <a:t>Result</a:t>
            </a:r>
            <a:endParaRPr b="1" sz="2400"/>
          </a:p>
        </p:txBody>
      </p:sp>
      <p:graphicFrame>
        <p:nvGraphicFramePr>
          <p:cNvPr id="205" name="Google Shape;205;p20"/>
          <p:cNvGraphicFramePr/>
          <p:nvPr/>
        </p:nvGraphicFramePr>
        <p:xfrm>
          <a:off x="334550" y="880000"/>
          <a:ext cx="3000000" cy="3000000"/>
        </p:xfrm>
        <a:graphic>
          <a:graphicData uri="http://schemas.openxmlformats.org/drawingml/2006/table">
            <a:tbl>
              <a:tblPr>
                <a:noFill/>
                <a:tableStyleId>{2B8247FD-D434-45D5-BEA6-83C75CBAF558}</a:tableStyleId>
              </a:tblPr>
              <a:tblGrid>
                <a:gridCol w="1732825"/>
                <a:gridCol w="1732825"/>
              </a:tblGrid>
              <a:tr h="546600">
                <a:tc>
                  <a:txBody>
                    <a:bodyPr/>
                    <a:lstStyle/>
                    <a:p>
                      <a:pPr indent="0" lvl="0" marL="0" rtl="0" algn="ctr">
                        <a:spcBef>
                          <a:spcPts val="0"/>
                        </a:spcBef>
                        <a:spcAft>
                          <a:spcPts val="0"/>
                        </a:spcAft>
                        <a:buNone/>
                      </a:pPr>
                      <a:r>
                        <a:rPr b="1" lang="en-GB" sz="1200"/>
                        <a:t>Algorithm</a:t>
                      </a:r>
                      <a:endParaRPr b="1" sz="1200"/>
                    </a:p>
                  </a:txBody>
                  <a:tcPr marT="91425" marB="91425" marR="91425" marL="91425"/>
                </a:tc>
                <a:tc>
                  <a:txBody>
                    <a:bodyPr/>
                    <a:lstStyle/>
                    <a:p>
                      <a:pPr indent="0" lvl="0" marL="0" rtl="0" algn="ctr">
                        <a:spcBef>
                          <a:spcPts val="0"/>
                        </a:spcBef>
                        <a:spcAft>
                          <a:spcPts val="0"/>
                        </a:spcAft>
                        <a:buNone/>
                      </a:pPr>
                      <a:r>
                        <a:rPr b="1" lang="en-GB" sz="1200"/>
                        <a:t>EM - Value</a:t>
                      </a:r>
                      <a:endParaRPr b="1" sz="1200"/>
                    </a:p>
                  </a:txBody>
                  <a:tcPr marT="91425" marB="91425" marR="91425" marL="91425"/>
                </a:tc>
              </a:tr>
              <a:tr h="444100">
                <a:tc>
                  <a:txBody>
                    <a:bodyPr/>
                    <a:lstStyle/>
                    <a:p>
                      <a:pPr indent="0" lvl="0" marL="0" rtl="0" algn="ctr">
                        <a:spcBef>
                          <a:spcPts val="0"/>
                        </a:spcBef>
                        <a:spcAft>
                          <a:spcPts val="0"/>
                        </a:spcAft>
                        <a:buNone/>
                      </a:pPr>
                      <a:r>
                        <a:rPr lang="en-GB" sz="1200"/>
                        <a:t>One Class SVM</a:t>
                      </a:r>
                      <a:endParaRPr sz="1200"/>
                    </a:p>
                  </a:txBody>
                  <a:tcPr marT="91425" marB="91425" marR="91425" marL="91425"/>
                </a:tc>
                <a:tc>
                  <a:txBody>
                    <a:bodyPr/>
                    <a:lstStyle/>
                    <a:p>
                      <a:pPr indent="0" lvl="0" marL="0" rtl="0" algn="ctr">
                        <a:spcBef>
                          <a:spcPts val="0"/>
                        </a:spcBef>
                        <a:spcAft>
                          <a:spcPts val="0"/>
                        </a:spcAft>
                        <a:buNone/>
                      </a:pPr>
                      <a:r>
                        <a:rPr lang="en-GB" sz="1200"/>
                        <a:t>0.011641</a:t>
                      </a:r>
                      <a:endParaRPr sz="1200"/>
                    </a:p>
                  </a:txBody>
                  <a:tcPr marT="91425" marB="91425" marR="91425" marL="91425"/>
                </a:tc>
              </a:tr>
              <a:tr h="444100">
                <a:tc>
                  <a:txBody>
                    <a:bodyPr/>
                    <a:lstStyle/>
                    <a:p>
                      <a:pPr indent="0" lvl="0" marL="0" rtl="0" algn="ctr">
                        <a:spcBef>
                          <a:spcPts val="0"/>
                        </a:spcBef>
                        <a:spcAft>
                          <a:spcPts val="0"/>
                        </a:spcAft>
                        <a:buNone/>
                      </a:pPr>
                      <a:r>
                        <a:rPr lang="en-GB" sz="1200"/>
                        <a:t>Isolation Forest</a:t>
                      </a:r>
                      <a:endParaRPr sz="1200"/>
                    </a:p>
                  </a:txBody>
                  <a:tcPr marT="91425" marB="91425" marR="91425" marL="91425"/>
                </a:tc>
                <a:tc>
                  <a:txBody>
                    <a:bodyPr/>
                    <a:lstStyle/>
                    <a:p>
                      <a:pPr indent="0" lvl="0" marL="0" rtl="0" algn="ctr">
                        <a:spcBef>
                          <a:spcPts val="0"/>
                        </a:spcBef>
                        <a:spcAft>
                          <a:spcPts val="0"/>
                        </a:spcAft>
                        <a:buNone/>
                      </a:pPr>
                      <a:r>
                        <a:rPr lang="en-GB" sz="1200"/>
                        <a:t>0.101893</a:t>
                      </a:r>
                      <a:endParaRPr sz="1200"/>
                    </a:p>
                  </a:txBody>
                  <a:tcPr marT="91425" marB="91425" marR="91425" marL="91425"/>
                </a:tc>
              </a:tr>
              <a:tr h="444100">
                <a:tc>
                  <a:txBody>
                    <a:bodyPr/>
                    <a:lstStyle/>
                    <a:p>
                      <a:pPr indent="0" lvl="0" marL="0" rtl="0" algn="ctr">
                        <a:spcBef>
                          <a:spcPts val="0"/>
                        </a:spcBef>
                        <a:spcAft>
                          <a:spcPts val="0"/>
                        </a:spcAft>
                        <a:buNone/>
                      </a:pPr>
                      <a:r>
                        <a:rPr lang="en-GB" sz="1200"/>
                        <a:t>Local Outlier Factor(LOF)</a:t>
                      </a:r>
                      <a:endParaRPr sz="1200"/>
                    </a:p>
                  </a:txBody>
                  <a:tcPr marT="91425" marB="91425" marR="91425" marL="91425"/>
                </a:tc>
                <a:tc>
                  <a:txBody>
                    <a:bodyPr/>
                    <a:lstStyle/>
                    <a:p>
                      <a:pPr indent="0" lvl="0" marL="0" rtl="0" algn="ctr">
                        <a:spcBef>
                          <a:spcPts val="0"/>
                        </a:spcBef>
                        <a:spcAft>
                          <a:spcPts val="0"/>
                        </a:spcAft>
                        <a:buNone/>
                      </a:pPr>
                      <a:r>
                        <a:rPr lang="en-GB" sz="1200"/>
                        <a:t>0.072206</a:t>
                      </a:r>
                      <a:endParaRPr sz="1200"/>
                    </a:p>
                  </a:txBody>
                  <a:tcPr marT="91425" marB="91425" marR="91425" marL="91425"/>
                </a:tc>
              </a:tr>
              <a:tr h="683250">
                <a:tc>
                  <a:txBody>
                    <a:bodyPr/>
                    <a:lstStyle/>
                    <a:p>
                      <a:pPr indent="0" lvl="0" marL="0" rtl="0" algn="ctr">
                        <a:spcBef>
                          <a:spcPts val="0"/>
                        </a:spcBef>
                        <a:spcAft>
                          <a:spcPts val="0"/>
                        </a:spcAft>
                        <a:buNone/>
                      </a:pPr>
                      <a:r>
                        <a:rPr lang="en-GB" sz="1200"/>
                        <a:t>Gaussian Mixture Model(GMM)</a:t>
                      </a:r>
                      <a:endParaRPr sz="1200"/>
                    </a:p>
                  </a:txBody>
                  <a:tcPr marT="91425" marB="91425" marR="91425" marL="91425"/>
                </a:tc>
                <a:tc>
                  <a:txBody>
                    <a:bodyPr/>
                    <a:lstStyle/>
                    <a:p>
                      <a:pPr indent="0" lvl="0" marL="0" rtl="0" algn="ctr">
                        <a:spcBef>
                          <a:spcPts val="0"/>
                        </a:spcBef>
                        <a:spcAft>
                          <a:spcPts val="0"/>
                        </a:spcAft>
                        <a:buNone/>
                      </a:pPr>
                      <a:r>
                        <a:rPr lang="en-GB" sz="1200"/>
                        <a:t>0.020273</a:t>
                      </a:r>
                      <a:endParaRPr sz="1200"/>
                    </a:p>
                  </a:txBody>
                  <a:tcPr marT="91425" marB="91425" marR="91425" marL="91425"/>
                </a:tc>
              </a:tr>
            </a:tbl>
          </a:graphicData>
        </a:graphic>
      </p:graphicFrame>
      <p:sp>
        <p:nvSpPr>
          <p:cNvPr id="206" name="Google Shape;206;p20"/>
          <p:cNvSpPr txBox="1"/>
          <p:nvPr/>
        </p:nvSpPr>
        <p:spPr>
          <a:xfrm>
            <a:off x="444325" y="3731100"/>
            <a:ext cx="296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In our case Isolation forest works best followed by LOF. One Class SVM is the worst performing algorithm.</a:t>
            </a:r>
            <a:endParaRPr>
              <a:latin typeface="Calibri"/>
              <a:ea typeface="Calibri"/>
              <a:cs typeface="Calibri"/>
              <a:sym typeface="Calibri"/>
            </a:endParaRPr>
          </a:p>
        </p:txBody>
      </p:sp>
      <p:sp>
        <p:nvSpPr>
          <p:cNvPr id="207" name="Google Shape;207;p20"/>
          <p:cNvSpPr txBox="1"/>
          <p:nvPr/>
        </p:nvSpPr>
        <p:spPr>
          <a:xfrm>
            <a:off x="4097825" y="356325"/>
            <a:ext cx="458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lt1"/>
                </a:solidFill>
                <a:latin typeface="Nunito"/>
                <a:ea typeface="Nunito"/>
                <a:cs typeface="Nunito"/>
                <a:sym typeface="Nunito"/>
              </a:rPr>
              <a:t>Future Work</a:t>
            </a:r>
            <a:endParaRPr sz="800">
              <a:latin typeface="Calibri"/>
              <a:ea typeface="Calibri"/>
              <a:cs typeface="Calibri"/>
              <a:sym typeface="Calibri"/>
            </a:endParaRPr>
          </a:p>
        </p:txBody>
      </p:sp>
      <p:sp>
        <p:nvSpPr>
          <p:cNvPr id="208" name="Google Shape;208;p20"/>
          <p:cNvSpPr txBox="1"/>
          <p:nvPr/>
        </p:nvSpPr>
        <p:spPr>
          <a:xfrm>
            <a:off x="4199825" y="1122225"/>
            <a:ext cx="44805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In future we can automate this whole process as we now know the best algorithm that works best on this type of data.</a:t>
            </a:r>
            <a:endParaRPr sz="16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The data would be live streaming data that we can directly access through the database.</a:t>
            </a:r>
            <a:endParaRPr sz="1600">
              <a:solidFill>
                <a:schemeClr val="dk2"/>
              </a:solidFill>
              <a:latin typeface="Calibri"/>
              <a:ea typeface="Calibri"/>
              <a:cs typeface="Calibri"/>
              <a:sym typeface="Calibri"/>
            </a:endParaRPr>
          </a:p>
          <a:p>
            <a:pPr indent="-330200" lvl="0" marL="457200" rtl="0" algn="l">
              <a:lnSpc>
                <a:spcPct val="115000"/>
              </a:lnSpc>
              <a:spcBef>
                <a:spcPts val="0"/>
              </a:spcBef>
              <a:spcAft>
                <a:spcPts val="0"/>
              </a:spcAft>
              <a:buClr>
                <a:schemeClr val="dk2"/>
              </a:buClr>
              <a:buSzPts val="1600"/>
              <a:buFont typeface="Calibri"/>
              <a:buChar char="●"/>
            </a:pPr>
            <a:r>
              <a:rPr lang="en-GB" sz="1600">
                <a:solidFill>
                  <a:schemeClr val="dk2"/>
                </a:solidFill>
                <a:latin typeface="Calibri"/>
                <a:ea typeface="Calibri"/>
                <a:cs typeface="Calibri"/>
                <a:sym typeface="Calibri"/>
              </a:rPr>
              <a:t>This model won’t just be used for CPU utilization but for all kinds of AWS metrics.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nvSpPr>
        <p:spPr>
          <a:xfrm>
            <a:off x="1421350" y="2034300"/>
            <a:ext cx="62094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400">
                <a:solidFill>
                  <a:schemeClr val="lt1"/>
                </a:solidFill>
                <a:latin typeface="Nunito"/>
                <a:ea typeface="Nunito"/>
                <a:cs typeface="Nunito"/>
                <a:sym typeface="Nunito"/>
              </a:rPr>
              <a:t>Thank you</a:t>
            </a:r>
            <a:br>
              <a:rPr lang="en-GB">
                <a:solidFill>
                  <a:schemeClr val="lt1"/>
                </a:solidFill>
                <a:latin typeface="Calibri"/>
                <a:ea typeface="Calibri"/>
                <a:cs typeface="Calibri"/>
                <a:sym typeface="Calibri"/>
              </a:rPr>
            </a:br>
            <a:br>
              <a:rPr lang="en-GB">
                <a:latin typeface="Calibri"/>
                <a:ea typeface="Calibri"/>
                <a:cs typeface="Calibri"/>
                <a:sym typeface="Calibri"/>
              </a:rPr>
            </a:b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