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4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seudo" initials="p" lastIdx="1" clrIdx="0">
    <p:extLst>
      <p:ext uri="{19B8F6BF-5375-455C-9EA6-DF929625EA0E}">
        <p15:presenceInfo xmlns:p15="http://schemas.microsoft.com/office/powerpoint/2012/main" userId="pseud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7" autoAdjust="0"/>
    <p:restoredTop sz="92522" autoAdjust="0"/>
  </p:normalViewPr>
  <p:slideViewPr>
    <p:cSldViewPr snapToGrid="0">
      <p:cViewPr varScale="1">
        <p:scale>
          <a:sx n="68" d="100"/>
          <a:sy n="68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A67D-A3FD-4BFB-94C0-3BE92080BDA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B756-32E6-45E7-95CA-2F7EDB225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9B756-32E6-45E7-95CA-2F7EDB225A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C22C-4CC9-4DF6-B534-16901D771749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5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8541-3F29-4D78-9A77-52C91F6E1B11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0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6D57-E518-4F9F-AF38-31E75D8D058A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66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6C3C-876C-474C-BD33-02F5E078AF47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C9AA-A54B-4EF0-B65B-69FD6572BC9F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71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37D0-91EE-4710-888F-520D6245071D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5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A8F4-D494-4715-B907-DD0C1610C036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52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AD18-2FF9-4747-BB23-E003EF5F8903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7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F483-FF8F-433E-8F95-9F00C7B313FE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7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36B0-E3DC-483E-A055-9B13F66D45C1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7CA4-8DE2-4DB8-BEB5-31A1E526FED5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B681-D1DC-4204-938E-C6EBAB69877C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E818-34A0-47B8-8E70-A07C95E1F139}" type="datetime1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3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37CC-2F10-4B73-8F8E-B4DD20BA5322}" type="datetime1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2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7CB4-019C-4F37-90E6-E66896C38E37}" type="datetime1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5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9BE-A7E5-4C7F-BF4C-37573DCA315C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6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B8FB-ABCB-499C-911C-72E371F8F003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6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D9C8AE-6132-4840-B5B0-824220411694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4DDBDA-3F98-4286-A25C-E9F917F5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4108A7-6904-47A1-8149-BFF568474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443"/>
            <a:ext cx="9144000" cy="216673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Sales Analysis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of a Retail Chain: Big Mart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5F7454-BA86-4B43-9F1F-DEDDE7241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597" y="3429000"/>
            <a:ext cx="7972806" cy="273990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/>
              <a:t>Presented by:</a:t>
            </a:r>
          </a:p>
          <a:p>
            <a:pPr algn="ctr"/>
            <a:r>
              <a:rPr lang="en-US" dirty="0"/>
              <a:t>Kartik </a:t>
            </a:r>
            <a:r>
              <a:rPr lang="en-US" dirty="0" err="1"/>
              <a:t>Amirneni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kamirneni@horizon.csueastbay.edu)</a:t>
            </a:r>
            <a:endParaRPr lang="en-US" dirty="0"/>
          </a:p>
          <a:p>
            <a:pPr algn="ctr"/>
            <a:r>
              <a:rPr lang="en-US" dirty="0"/>
              <a:t>Ashish Solanki</a:t>
            </a:r>
          </a:p>
          <a:p>
            <a:pPr algn="ctr"/>
            <a:r>
              <a:rPr lang="en-US" dirty="0"/>
              <a:t>Muhtasin Rahman</a:t>
            </a:r>
          </a:p>
          <a:p>
            <a:pPr algn="ctr"/>
            <a:r>
              <a:rPr lang="en-US" dirty="0" err="1"/>
              <a:t>Juili</a:t>
            </a:r>
            <a:r>
              <a:rPr lang="en-US" dirty="0"/>
              <a:t> </a:t>
            </a:r>
            <a:r>
              <a:rPr lang="en-US" dirty="0" err="1"/>
              <a:t>Shete</a:t>
            </a:r>
            <a:endParaRPr lang="en-US" dirty="0"/>
          </a:p>
          <a:p>
            <a:pPr algn="ctr"/>
            <a:r>
              <a:rPr lang="en-US" dirty="0"/>
              <a:t>Aditya Singh Dixit                           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F48A-BE69-4224-982C-B321038843B8}"/>
              </a:ext>
            </a:extLst>
          </p:cNvPr>
          <p:cNvSpPr txBox="1"/>
          <p:nvPr/>
        </p:nvSpPr>
        <p:spPr>
          <a:xfrm>
            <a:off x="9119606" y="6168908"/>
            <a:ext cx="30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27 November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0447-81E6-4596-ADF4-D77F34F1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623" y="1"/>
            <a:ext cx="7729728" cy="105664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6F7D-ACF7-48B8-8AC1-54D00D5A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55" y="944881"/>
            <a:ext cx="9960864" cy="53340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The data set, Big Mart Sales, was collected from the website Kaggle.com.</a:t>
            </a:r>
          </a:p>
          <a:p>
            <a:pPr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This data set contains sales data for 1559 different products being sold across 10 stores located in various regions throughout the year 2013. </a:t>
            </a:r>
          </a:p>
          <a:p>
            <a:pPr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Through data visualization(ggplot2) techniques we were able to construct narratives about the business. </a:t>
            </a:r>
          </a:p>
          <a:p>
            <a:pPr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We built predictive models based on linear regression and decision tree analysis so we could identify significant factors which affect sales. </a:t>
            </a:r>
          </a:p>
          <a:p>
            <a:pPr algn="just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These techniques can be used to further predict future sales of items by product type, location etc. and influence upcoming company marketing practices to maximize profits through higher sales.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DED3-BE9D-4222-976C-3B4E0CD9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291215" cy="1168400"/>
          </a:xfrm>
        </p:spPr>
        <p:txBody>
          <a:bodyPr/>
          <a:lstStyle/>
          <a:p>
            <a:r>
              <a:rPr lang="en-US" b="1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EA7B-2DA1-4B89-BFFD-7204A1760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06" y="1483360"/>
            <a:ext cx="9604874" cy="5130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Will items with higher visibility and greater shelf space have more sales?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Catch the eyes of customers more than items stocked less or displayed at the back of the store.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Will stores located in Tier 1 locations i.e. urban areas/cities have higher sales?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Assuming city dwellers earn higher income.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Higher population density means more customers.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Do older stores generate more sales than newer ones?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Larger, more established customer base?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Best model for predicting future sales?</a:t>
            </a:r>
          </a:p>
          <a:p>
            <a:r>
              <a:rPr lang="en-US" sz="2000" dirty="0"/>
              <a:t>Highest accuracy</a:t>
            </a:r>
          </a:p>
          <a:p>
            <a:r>
              <a:rPr lang="en-US" sz="2000" dirty="0"/>
              <a:t>Lowest error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0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1DA5-8FAF-4477-AC78-43210DDB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2881"/>
            <a:ext cx="10018713" cy="995680"/>
          </a:xfrm>
        </p:spPr>
        <p:txBody>
          <a:bodyPr/>
          <a:lstStyle/>
          <a:p>
            <a:r>
              <a:rPr lang="en-US" b="1" dirty="0"/>
              <a:t>Data Cleaning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9BCD-0CD3-415C-A1B8-5EA7A219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89280"/>
            <a:ext cx="10018713" cy="60858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Imputed the missing value of </a:t>
            </a:r>
            <a:r>
              <a:rPr lang="en-US" sz="1800" dirty="0" err="1"/>
              <a:t>Item_weight</a:t>
            </a:r>
            <a:r>
              <a:rPr lang="en-US" sz="1800" dirty="0"/>
              <a:t> variable by median.</a:t>
            </a:r>
          </a:p>
          <a:p>
            <a:r>
              <a:rPr lang="en-US" sz="1800" dirty="0"/>
              <a:t> Converted different variations of fat to consistent values- low fat and Regular fat content. </a:t>
            </a:r>
          </a:p>
          <a:p>
            <a:r>
              <a:rPr lang="en-US" sz="1800" dirty="0"/>
              <a:t>Imputed zero(0) value of </a:t>
            </a:r>
            <a:r>
              <a:rPr lang="en-US" sz="1800" dirty="0" err="1"/>
              <a:t>Item_visibility</a:t>
            </a:r>
            <a:r>
              <a:rPr lang="en-US" sz="1800" dirty="0"/>
              <a:t> by median.</a:t>
            </a:r>
          </a:p>
          <a:p>
            <a:r>
              <a:rPr lang="en-US" sz="1800" dirty="0"/>
              <a:t>Used median because it is known to be highly robust to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359C1-B357-4668-94FF-78FADC8F4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046481"/>
            <a:ext cx="7805420" cy="35796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982E-C9EC-4DD7-8F18-D179C142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291215" cy="1049235"/>
          </a:xfrm>
        </p:spPr>
        <p:txBody>
          <a:bodyPr/>
          <a:lstStyle/>
          <a:p>
            <a:r>
              <a:rPr lang="en-US" b="1" dirty="0" smtClean="0"/>
              <a:t>Exploratory Data  Analysis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086DEB-A924-4B60-94FA-072840FE0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0713" y="845351"/>
            <a:ext cx="4493792" cy="2779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38CE1-774C-4004-9C21-DF5D8CF20FFF}"/>
              </a:ext>
            </a:extLst>
          </p:cNvPr>
          <p:cNvSpPr txBox="1"/>
          <p:nvPr/>
        </p:nvSpPr>
        <p:spPr>
          <a:xfrm>
            <a:off x="1273628" y="1287607"/>
            <a:ext cx="6197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Items with </a:t>
            </a:r>
            <a:r>
              <a:rPr lang="en-US" sz="2000" b="1" dirty="0"/>
              <a:t>20% and lower visibility </a:t>
            </a:r>
            <a:r>
              <a:rPr lang="en-US" sz="2000" dirty="0"/>
              <a:t>in store generated </a:t>
            </a:r>
            <a:r>
              <a:rPr lang="en-US" sz="2000" b="1" dirty="0"/>
              <a:t>more sales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Initial hypothesis was wrong.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Customers restricting purchases to only what they need/plan to buy.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8332B-B599-40B6-B401-142F2A88E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" y="3965465"/>
            <a:ext cx="4493792" cy="25781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3077C-A225-400F-83C7-35BD157A7293}"/>
              </a:ext>
            </a:extLst>
          </p:cNvPr>
          <p:cNvSpPr txBox="1"/>
          <p:nvPr/>
        </p:nvSpPr>
        <p:spPr>
          <a:xfrm>
            <a:off x="5635340" y="3965465"/>
            <a:ext cx="61970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Customers’ buying habits are displayed.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Fruits and vegetables sold highest.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Followed by snack foods and then household products.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Frozen , dairy and canned foods have high sales.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As surmised, staple foods sell the most.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Hard drinks, seafood and others </a:t>
            </a:r>
            <a:r>
              <a:rPr lang="en-US" dirty="0"/>
              <a:t>among </a:t>
            </a:r>
            <a:r>
              <a:rPr lang="en-US" b="1" dirty="0"/>
              <a:t>lowest sellers.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Expensive and more specialized items have lower demand.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982E-C9EC-4DD7-8F18-D179C142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291215" cy="1049235"/>
          </a:xfrm>
        </p:spPr>
        <p:txBody>
          <a:bodyPr/>
          <a:lstStyle/>
          <a:p>
            <a:r>
              <a:rPr lang="en-US" b="1" dirty="0"/>
              <a:t>Exploratory Data  Analysis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38CE1-774C-4004-9C21-DF5D8CF20FFF}"/>
              </a:ext>
            </a:extLst>
          </p:cNvPr>
          <p:cNvSpPr txBox="1"/>
          <p:nvPr/>
        </p:nvSpPr>
        <p:spPr>
          <a:xfrm>
            <a:off x="999565" y="977237"/>
            <a:ext cx="61970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Store constructed in 1985 had highest sales.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Original hypothesis was correct.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Established, larger customer base.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Bigger size than other, newer locations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Due to earlier construction, more popular.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Other stores have similar sales except one which is significantly low.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3077C-A225-400F-83C7-35BD157A7293}"/>
              </a:ext>
            </a:extLst>
          </p:cNvPr>
          <p:cNvSpPr txBox="1"/>
          <p:nvPr/>
        </p:nvSpPr>
        <p:spPr>
          <a:xfrm>
            <a:off x="5325035" y="3965465"/>
            <a:ext cx="647050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Tier 3 (more suburban) store locations generate the most sales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Tier 1 (urban) have the least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Initial hypothesis was incorrect.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More products are being sold in Tier 3 locations.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8CDAA2-D03E-4966-A3B9-0AA33F3E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28" y="977237"/>
            <a:ext cx="4493792" cy="2578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3D9D85-FB6F-4ED7-BE99-027F6A8F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50" y="3915695"/>
            <a:ext cx="4493792" cy="25781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A925-2FB6-486E-A08F-FB42030C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291215" cy="1049235"/>
          </a:xfrm>
        </p:spPr>
        <p:txBody>
          <a:bodyPr/>
          <a:lstStyle/>
          <a:p>
            <a:r>
              <a:rPr lang="en-US" b="1" dirty="0"/>
              <a:t>Sales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5559-09B3-4D7A-9603-8346F4E60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67988"/>
            <a:ext cx="9291215" cy="44856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MODEL					    RMSE Value</a:t>
            </a:r>
          </a:p>
          <a:p>
            <a:r>
              <a:rPr lang="en-US" dirty="0"/>
              <a:t>Linear Regression				1018.924	</a:t>
            </a:r>
          </a:p>
          <a:p>
            <a:r>
              <a:rPr lang="en-US" dirty="0"/>
              <a:t>Linear Regression using Log	1001.009</a:t>
            </a:r>
          </a:p>
          <a:p>
            <a:r>
              <a:rPr lang="en-US" dirty="0"/>
              <a:t>Decision Trees				         951.4889</a:t>
            </a:r>
          </a:p>
          <a:p>
            <a:pPr marL="0" indent="0">
              <a:buNone/>
            </a:pPr>
            <a:r>
              <a:rPr lang="en-US" dirty="0"/>
              <a:t>Thus, the Decision Trees model was able to predict sales with least error.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4C016-6F4A-47BC-8AA9-A95C6E8C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44" y="3789680"/>
            <a:ext cx="5532756" cy="28003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B7B6-BD2A-4934-B62D-95D29542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03201"/>
            <a:ext cx="10018713" cy="863600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4018-38F7-4F0B-8550-DDC9FBCD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48081"/>
            <a:ext cx="10018713" cy="4643120"/>
          </a:xfrm>
        </p:spPr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was cleaned and manipulated by imputing values.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We formulated research questions and proposed several hypotheses.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These were tested using data visualization techniques.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Major findings: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Items with 20% and lower visibility in store generated more sales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Fruits and vegetables sold highest.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Store constructed in 1985 had highest sales as they have larger customer base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Suburban (Tier 3) locations generated the most sales.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Decision tree is the most suitable prediction method with RMSE value of 951.4889.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1752599"/>
          </a:xfrm>
        </p:spPr>
        <p:txBody>
          <a:bodyPr/>
          <a:lstStyle/>
          <a:p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b="1" u="sng" dirty="0" smtClean="0"/>
              <a:t>THANK YOU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0326" y="2667000"/>
            <a:ext cx="9772697" cy="24395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 smtClean="0"/>
              <a:t>Questions?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DDBDA-3F98-4286-A25C-E9F917F52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448</TotalTime>
  <Words>554</Words>
  <Application>Microsoft Office PowerPoint</Application>
  <PresentationFormat>Widescreen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Wingdings</vt:lpstr>
      <vt:lpstr>Parallax</vt:lpstr>
      <vt:lpstr>Sales Analysis of a Retail Chain: Big Mart</vt:lpstr>
      <vt:lpstr>Introduction</vt:lpstr>
      <vt:lpstr>Research Questions</vt:lpstr>
      <vt:lpstr>Data Cleaning and Manipulation</vt:lpstr>
      <vt:lpstr>Exploratory Data  Analysis</vt:lpstr>
      <vt:lpstr>Exploratory Data  Analysis</vt:lpstr>
      <vt:lpstr>Sales Prediction</vt:lpstr>
      <vt:lpstr>Conclusion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of a Retail Chain: Big Mart</dc:title>
  <dc:creator>Juili Shete</dc:creator>
  <cp:lastModifiedBy>Home</cp:lastModifiedBy>
  <cp:revision>38</cp:revision>
  <dcterms:created xsi:type="dcterms:W3CDTF">2018-11-26T20:59:08Z</dcterms:created>
  <dcterms:modified xsi:type="dcterms:W3CDTF">2018-11-28T04:02:43Z</dcterms:modified>
</cp:coreProperties>
</file>