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82" r:id="rId3"/>
    <p:sldId id="257" r:id="rId4"/>
    <p:sldId id="258" r:id="rId5"/>
    <p:sldId id="266" r:id="rId6"/>
    <p:sldId id="270" r:id="rId7"/>
    <p:sldId id="277" r:id="rId8"/>
    <p:sldId id="272" r:id="rId9"/>
    <p:sldId id="273" r:id="rId10"/>
    <p:sldId id="274" r:id="rId11"/>
    <p:sldId id="276" r:id="rId12"/>
    <p:sldId id="278" r:id="rId13"/>
    <p:sldId id="279" r:id="rId14"/>
    <p:sldId id="280" r:id="rId15"/>
    <p:sldId id="281" r:id="rId16"/>
    <p:sldId id="286" r:id="rId17"/>
    <p:sldId id="283" r:id="rId18"/>
    <p:sldId id="284" r:id="rId19"/>
    <p:sldId id="285" r:id="rId20"/>
    <p:sldId id="287" r:id="rId21"/>
    <p:sldId id="288" r:id="rId22"/>
    <p:sldId id="269" r:id="rId23"/>
    <p:sldId id="267"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E7210B8F-1707-4605-ABB6-79BC684C741A}" type="datetimeFigureOut">
              <a:rPr lang="en-US" smtClean="0"/>
              <a:t>6/24/2020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EDF91A8E-F29B-4046-B222-F23F8C3306D8}"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7210B8F-1707-4605-ABB6-79BC684C741A}" type="datetimeFigureOut">
              <a:rPr lang="en-US" smtClean="0"/>
              <a:t>6/24/2020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F91A8E-F29B-4046-B222-F23F8C3306D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7210B8F-1707-4605-ABB6-79BC684C741A}" type="datetimeFigureOut">
              <a:rPr lang="en-US" smtClean="0"/>
              <a:t>6/24/2020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F91A8E-F29B-4046-B222-F23F8C3306D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E7210B8F-1707-4605-ABB6-79BC684C741A}" type="datetimeFigureOut">
              <a:rPr lang="en-US" smtClean="0"/>
              <a:t>6/24/2020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F91A8E-F29B-4046-B222-F23F8C3306D8}"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7210B8F-1707-4605-ABB6-79BC684C741A}" type="datetimeFigureOut">
              <a:rPr lang="en-US" smtClean="0"/>
              <a:t>6/24/2020</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EDF91A8E-F29B-4046-B222-F23F8C3306D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7210B8F-1707-4605-ABB6-79BC684C741A}" type="datetimeFigureOut">
              <a:rPr lang="en-US" smtClean="0"/>
              <a:t>6/24/2020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F91A8E-F29B-4046-B222-F23F8C3306D8}"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E7210B8F-1707-4605-ABB6-79BC684C741A}" type="datetimeFigureOut">
              <a:rPr lang="en-US" smtClean="0"/>
              <a:t>6/24/2020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F91A8E-F29B-4046-B222-F23F8C3306D8}"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7210B8F-1707-4605-ABB6-79BC684C741A}" type="datetimeFigureOut">
              <a:rPr lang="en-US" smtClean="0"/>
              <a:t>6/24/2020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F91A8E-F29B-4046-B222-F23F8C3306D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210B8F-1707-4605-ABB6-79BC684C741A}" type="datetimeFigureOut">
              <a:rPr lang="en-US" smtClean="0"/>
              <a:t>6/24/2020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F91A8E-F29B-4046-B222-F23F8C3306D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7210B8F-1707-4605-ABB6-79BC684C741A}" type="datetimeFigureOut">
              <a:rPr lang="en-US" smtClean="0"/>
              <a:t>6/24/2020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F91A8E-F29B-4046-B222-F23F8C3306D8}"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7210B8F-1707-4605-ABB6-79BC684C741A}" type="datetimeFigureOut">
              <a:rPr lang="en-US" smtClean="0"/>
              <a:t>6/24/2020</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EDF91A8E-F29B-4046-B222-F23F8C3306D8}"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E7210B8F-1707-4605-ABB6-79BC684C741A}" type="datetimeFigureOut">
              <a:rPr lang="en-US" smtClean="0"/>
              <a:t>6/24/2020</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EDF91A8E-F29B-4046-B222-F23F8C3306D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id.wikipedia.org/wiki/Regresi_linear" TargetMode="External"/><Relationship Id="rId2" Type="http://schemas.openxmlformats.org/officeDocument/2006/relationships/hyperlink" Target="https://www.geeksforgeeks.org/python-implementation-of-polynomial-regression/#:~:text=Polynomial%20Regression%20is%20a%20form,denoted%20E(y%20%7Cx)" TargetMode="External"/><Relationship Id="rId1" Type="http://schemas.openxmlformats.org/officeDocument/2006/relationships/slideLayout" Target="../slideLayouts/slideLayout2.xml"/><Relationship Id="rId5" Type="http://schemas.openxmlformats.org/officeDocument/2006/relationships/hyperlink" Target="https://www.kaggle.com/c/covid19-global-forecasting-week-2/data" TargetMode="External"/><Relationship Id="rId4" Type="http://schemas.openxmlformats.org/officeDocument/2006/relationships/hyperlink" Target="https://www.kaggle.com/binhlc/sars-cov-2-exponential-model-week-2"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Implementasi</a:t>
            </a:r>
            <a:r>
              <a:rPr lang="en-US" dirty="0" smtClean="0"/>
              <a:t> Data </a:t>
            </a:r>
            <a:r>
              <a:rPr lang="en-US" dirty="0" err="1" smtClean="0"/>
              <a:t>Covid</a:t>
            </a:r>
            <a:r>
              <a:rPr lang="en-US" dirty="0" smtClean="0"/>
              <a:t> </a:t>
            </a:r>
            <a:r>
              <a:rPr lang="en-US" dirty="0" err="1" smtClean="0"/>
              <a:t>dengan</a:t>
            </a:r>
            <a:r>
              <a:rPr lang="en-US" dirty="0" smtClean="0"/>
              <a:t> Linear Regression</a:t>
            </a:r>
            <a:endParaRPr lang="en-US" dirty="0"/>
          </a:p>
        </p:txBody>
      </p:sp>
    </p:spTree>
    <p:extLst>
      <p:ext uri="{BB962C8B-B14F-4D97-AF65-F5344CB8AC3E}">
        <p14:creationId xmlns:p14="http://schemas.microsoft.com/office/powerpoint/2010/main" val="3237462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Algoritma</a:t>
            </a:r>
            <a:r>
              <a:rPr lang="en-US" dirty="0" smtClean="0"/>
              <a:t> Linear Regression</a:t>
            </a:r>
            <a:endParaRPr lang="en-US"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694" t="21230" r="15108" b="6251"/>
          <a:stretch/>
        </p:blipFill>
        <p:spPr bwMode="auto">
          <a:xfrm>
            <a:off x="711200" y="1447800"/>
            <a:ext cx="7518400" cy="4800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3989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459" t="20040" r="6073" b="4763"/>
          <a:stretch/>
        </p:blipFill>
        <p:spPr bwMode="auto">
          <a:xfrm>
            <a:off x="449942" y="533400"/>
            <a:ext cx="8033658"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6290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Confirmed Cases </a:t>
            </a:r>
            <a:r>
              <a:rPr lang="en-US" dirty="0" err="1" smtClean="0"/>
              <a:t>dan</a:t>
            </a:r>
            <a:r>
              <a:rPr lang="en-US" dirty="0" smtClean="0"/>
              <a:t> Fatalities</a:t>
            </a:r>
            <a:endParaRPr lang="en-US" dirty="0"/>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351" t="21627" r="7522" b="58730"/>
          <a:stretch/>
        </p:blipFill>
        <p:spPr bwMode="auto">
          <a:xfrm>
            <a:off x="566057" y="1582056"/>
            <a:ext cx="7968343" cy="4590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7539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793" t="22223" r="941" b="10118"/>
          <a:stretch/>
        </p:blipFill>
        <p:spPr bwMode="auto">
          <a:xfrm>
            <a:off x="493486" y="1625600"/>
            <a:ext cx="8269514" cy="4949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7613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Cases Indonesia</a:t>
            </a:r>
            <a:endParaRPr lang="en-US" dirty="0"/>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136" t="23611" r="38645" b="4564"/>
          <a:stretch/>
        </p:blipFill>
        <p:spPr bwMode="auto">
          <a:xfrm>
            <a:off x="798286" y="1066801"/>
            <a:ext cx="7184571"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7613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4239" t="12302" r="38758" b="6250"/>
          <a:stretch/>
        </p:blipFill>
        <p:spPr bwMode="auto">
          <a:xfrm>
            <a:off x="551543" y="457200"/>
            <a:ext cx="7416800" cy="5958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7613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247" t="12699" r="38423" b="6250"/>
          <a:stretch/>
        </p:blipFill>
        <p:spPr bwMode="auto">
          <a:xfrm>
            <a:off x="798286" y="381000"/>
            <a:ext cx="7355114" cy="5929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4339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Fatalities Indonesia</a:t>
            </a:r>
            <a:endParaRPr lang="en-US" dirty="0"/>
          </a:p>
        </p:txBody>
      </p:sp>
      <p:pic>
        <p:nvPicPr>
          <p:cNvPr id="1024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462" t="16667" r="8862" b="38095"/>
          <a:stretch/>
        </p:blipFill>
        <p:spPr bwMode="auto">
          <a:xfrm>
            <a:off x="609600" y="1066799"/>
            <a:ext cx="7696199" cy="3309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6893" t="15057" r="26787" b="21307"/>
          <a:stretch/>
        </p:blipFill>
        <p:spPr bwMode="auto">
          <a:xfrm>
            <a:off x="2895600" y="4156364"/>
            <a:ext cx="6026727" cy="2327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7975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Global Fatalities</a:t>
            </a:r>
            <a:endParaRPr lang="en-US" dirty="0"/>
          </a:p>
        </p:txBody>
      </p:sp>
      <p:pic>
        <p:nvPicPr>
          <p:cNvPr id="1126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239" t="13492" r="14997" b="49603"/>
          <a:stretch/>
        </p:blipFill>
        <p:spPr bwMode="auto">
          <a:xfrm>
            <a:off x="551542" y="986970"/>
            <a:ext cx="7906657" cy="2699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6361" t="14300" r="27746" b="18277"/>
          <a:stretch/>
        </p:blipFill>
        <p:spPr bwMode="auto">
          <a:xfrm>
            <a:off x="2667000" y="3505200"/>
            <a:ext cx="5971309" cy="3082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79756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5 Top Confirmed Country</a:t>
            </a:r>
            <a:endParaRPr lang="en-US" dirty="0"/>
          </a:p>
        </p:txBody>
      </p:sp>
      <p:pic>
        <p:nvPicPr>
          <p:cNvPr id="1229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239" t="16964" r="31730" b="27282"/>
          <a:stretch/>
        </p:blipFill>
        <p:spPr bwMode="auto">
          <a:xfrm>
            <a:off x="551543" y="990600"/>
            <a:ext cx="8331200" cy="3352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7639" t="16667" r="28065" b="23769"/>
          <a:stretch/>
        </p:blipFill>
        <p:spPr bwMode="auto">
          <a:xfrm>
            <a:off x="2895600" y="4121727"/>
            <a:ext cx="5763491" cy="2452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7975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Kelompok</a:t>
            </a:r>
            <a:r>
              <a:rPr lang="en-US" dirty="0" smtClean="0"/>
              <a:t> 2 :</a:t>
            </a:r>
            <a:endParaRPr lang="en-US" dirty="0"/>
          </a:p>
        </p:txBody>
      </p:sp>
      <p:sp>
        <p:nvSpPr>
          <p:cNvPr id="4" name="Content Placeholder 3"/>
          <p:cNvSpPr>
            <a:spLocks noGrp="1"/>
          </p:cNvSpPr>
          <p:nvPr>
            <p:ph sz="quarter" idx="1"/>
          </p:nvPr>
        </p:nvSpPr>
        <p:spPr>
          <a:xfrm>
            <a:off x="914400" y="2667000"/>
            <a:ext cx="7772400" cy="1828800"/>
          </a:xfrm>
        </p:spPr>
        <p:txBody>
          <a:bodyPr>
            <a:normAutofit/>
          </a:bodyPr>
          <a:lstStyle/>
          <a:p>
            <a:pPr>
              <a:buFont typeface="Arial" charset="0"/>
              <a:buChar char="•"/>
            </a:pPr>
            <a:r>
              <a:rPr lang="en-US" dirty="0" err="1" smtClean="0"/>
              <a:t>Arfian</a:t>
            </a:r>
            <a:endParaRPr lang="en-US" dirty="0" smtClean="0"/>
          </a:p>
          <a:p>
            <a:pPr>
              <a:buFont typeface="Arial" charset="0"/>
              <a:buChar char="•"/>
            </a:pPr>
            <a:r>
              <a:rPr lang="en-US" dirty="0" err="1" smtClean="0"/>
              <a:t>Kartika</a:t>
            </a:r>
            <a:endParaRPr lang="en-US" dirty="0" smtClean="0"/>
          </a:p>
          <a:p>
            <a:pPr>
              <a:buFont typeface="Arial" charset="0"/>
              <a:buChar char="•"/>
            </a:pPr>
            <a:r>
              <a:rPr lang="en-US" dirty="0" err="1" smtClean="0"/>
              <a:t>Baeningrum</a:t>
            </a:r>
            <a:r>
              <a:rPr lang="en-US" dirty="0" smtClean="0"/>
              <a:t> </a:t>
            </a:r>
            <a:r>
              <a:rPr lang="en-US" dirty="0" err="1" smtClean="0"/>
              <a:t>Syahfutri</a:t>
            </a:r>
            <a:endParaRPr lang="en-US" dirty="0" smtClean="0"/>
          </a:p>
          <a:p>
            <a:pPr>
              <a:buFont typeface="Arial" charset="0"/>
              <a:buChar char="•"/>
            </a:pPr>
            <a:endParaRPr lang="en-US" dirty="0"/>
          </a:p>
          <a:p>
            <a:pPr>
              <a:buFont typeface="Arial" charset="0"/>
              <a:buChar char="•"/>
            </a:pPr>
            <a:endParaRPr lang="en-US" dirty="0"/>
          </a:p>
          <a:p>
            <a:pPr marL="0" lvl="0" indent="0">
              <a:buNone/>
            </a:pPr>
            <a:endParaRPr lang="en-US" dirty="0"/>
          </a:p>
          <a:p>
            <a:pPr lvl="0"/>
            <a:endParaRPr lang="en-US" dirty="0"/>
          </a:p>
          <a:p>
            <a:pPr marL="0" lv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744493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a:t>5 Top </a:t>
            </a:r>
            <a:r>
              <a:rPr lang="en-US" dirty="0" smtClean="0"/>
              <a:t>Fatalities Country</a:t>
            </a:r>
            <a:endParaRPr lang="en-US" dirty="0"/>
          </a:p>
        </p:txBody>
      </p:sp>
      <p:pic>
        <p:nvPicPr>
          <p:cNvPr id="1331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7888" t="17063" r="27937" b="25198"/>
          <a:stretch/>
        </p:blipFill>
        <p:spPr bwMode="auto">
          <a:xfrm>
            <a:off x="754742" y="1676400"/>
            <a:ext cx="5747658" cy="42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79766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Top 10 Country</a:t>
            </a:r>
            <a:endParaRPr lang="en-US" dirty="0"/>
          </a:p>
        </p:txBody>
      </p:sp>
      <p:pic>
        <p:nvPicPr>
          <p:cNvPr id="1433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681" t="26389" r="27825" b="36805"/>
          <a:stretch/>
        </p:blipFill>
        <p:spPr bwMode="auto">
          <a:xfrm>
            <a:off x="381000" y="1143000"/>
            <a:ext cx="8001000" cy="269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8704" t="13730" r="30088" b="20928"/>
          <a:stretch/>
        </p:blipFill>
        <p:spPr bwMode="auto">
          <a:xfrm>
            <a:off x="2944091" y="3835400"/>
            <a:ext cx="5361709"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79766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Referensi</a:t>
            </a:r>
            <a:endParaRPr lang="en-US" dirty="0"/>
          </a:p>
        </p:txBody>
      </p:sp>
      <p:sp>
        <p:nvSpPr>
          <p:cNvPr id="4" name="Content Placeholder 3"/>
          <p:cNvSpPr>
            <a:spLocks noGrp="1"/>
          </p:cNvSpPr>
          <p:nvPr>
            <p:ph sz="quarter" idx="1"/>
          </p:nvPr>
        </p:nvSpPr>
        <p:spPr>
          <a:xfrm>
            <a:off x="914400" y="1981200"/>
            <a:ext cx="7772400" cy="3276600"/>
          </a:xfrm>
        </p:spPr>
        <p:txBody>
          <a:bodyPr>
            <a:normAutofit fontScale="77500" lnSpcReduction="20000"/>
          </a:bodyPr>
          <a:lstStyle/>
          <a:p>
            <a:pPr>
              <a:buFont typeface="Arial" charset="0"/>
              <a:buChar char="•"/>
            </a:pPr>
            <a:r>
              <a:rPr lang="en-US" dirty="0" smtClean="0">
                <a:hlinkClick r:id="rId2"/>
              </a:rPr>
              <a:t>https</a:t>
            </a:r>
            <a:r>
              <a:rPr lang="en-US" dirty="0">
                <a:hlinkClick r:id="rId2"/>
              </a:rPr>
              <a:t>://www.geeksforgeeks.org/python-implementation-of-polynomial-regression/#:~:text=Polynomial%20Regression%20is%20a%20form,denoted%20E(y%20%7Cx</a:t>
            </a:r>
            <a:r>
              <a:rPr lang="en-US" dirty="0" smtClean="0">
                <a:hlinkClick r:id="rId2"/>
              </a:rPr>
              <a:t>)</a:t>
            </a:r>
            <a:endParaRPr lang="en-US" dirty="0" smtClean="0"/>
          </a:p>
          <a:p>
            <a:pPr>
              <a:buFont typeface="Arial" charset="0"/>
              <a:buChar char="•"/>
            </a:pPr>
            <a:r>
              <a:rPr lang="en-US" dirty="0">
                <a:hlinkClick r:id="rId3"/>
              </a:rPr>
              <a:t>https://id.wikipedia.org/wiki/Regresi_linear</a:t>
            </a:r>
            <a:endParaRPr lang="en-US" dirty="0" smtClean="0"/>
          </a:p>
          <a:p>
            <a:pPr>
              <a:buFont typeface="Arial" charset="0"/>
              <a:buChar char="•"/>
            </a:pPr>
            <a:endParaRPr lang="en-US" dirty="0"/>
          </a:p>
          <a:p>
            <a:pPr>
              <a:buFont typeface="Arial" charset="0"/>
              <a:buChar char="•"/>
            </a:pPr>
            <a:r>
              <a:rPr lang="en-US" dirty="0">
                <a:hlinkClick r:id="rId4"/>
              </a:rPr>
              <a:t>https://</a:t>
            </a:r>
            <a:r>
              <a:rPr lang="en-US" dirty="0" smtClean="0">
                <a:hlinkClick r:id="rId4"/>
              </a:rPr>
              <a:t>www.kaggle.com/binhlc/sars-cov-2-exponential-model-week-2</a:t>
            </a:r>
            <a:endParaRPr lang="en-US" dirty="0" smtClean="0"/>
          </a:p>
          <a:p>
            <a:pPr>
              <a:buFont typeface="Arial" charset="0"/>
              <a:buChar char="•"/>
            </a:pPr>
            <a:endParaRPr lang="en-US" dirty="0" smtClean="0"/>
          </a:p>
          <a:p>
            <a:pPr>
              <a:buFont typeface="Arial" charset="0"/>
              <a:buChar char="•"/>
            </a:pPr>
            <a:r>
              <a:rPr lang="en-US" dirty="0">
                <a:hlinkClick r:id="rId5"/>
              </a:rPr>
              <a:t>https://www.kaggle.com/c/covid19-global-forecasting-week-2/data</a:t>
            </a:r>
            <a:endParaRPr lang="en-US" dirty="0"/>
          </a:p>
          <a:p>
            <a:pPr marL="0" lvl="0" indent="0">
              <a:buNone/>
            </a:pPr>
            <a:endParaRPr lang="en-US" dirty="0"/>
          </a:p>
          <a:p>
            <a:pPr lvl="0"/>
            <a:endParaRPr lang="en-US" dirty="0"/>
          </a:p>
          <a:p>
            <a:pPr marL="0" lv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39124948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3200"/>
            <a:ext cx="7772400" cy="1143000"/>
          </a:xfrm>
        </p:spPr>
        <p:txBody>
          <a:bodyPr/>
          <a:lstStyle/>
          <a:p>
            <a:r>
              <a:rPr lang="en-US" dirty="0" smtClean="0"/>
              <a:t>TERIMAKASIH </a:t>
            </a:r>
            <a:endParaRPr lang="en-US" dirty="0"/>
          </a:p>
        </p:txBody>
      </p:sp>
    </p:spTree>
    <p:extLst>
      <p:ext uri="{BB962C8B-B14F-4D97-AF65-F5344CB8AC3E}">
        <p14:creationId xmlns:p14="http://schemas.microsoft.com/office/powerpoint/2010/main" val="268596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3200"/>
            <a:ext cx="7772400" cy="1143000"/>
          </a:xfrm>
        </p:spPr>
        <p:txBody>
          <a:bodyPr/>
          <a:lstStyle/>
          <a:p>
            <a:r>
              <a:rPr lang="en-US" dirty="0" smtClean="0"/>
              <a:t>Linear Regression</a:t>
            </a:r>
            <a:endParaRPr lang="en-US" dirty="0"/>
          </a:p>
        </p:txBody>
      </p:sp>
    </p:spTree>
    <p:extLst>
      <p:ext uri="{BB962C8B-B14F-4D97-AF65-F5344CB8AC3E}">
        <p14:creationId xmlns:p14="http://schemas.microsoft.com/office/powerpoint/2010/main" val="589408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Pengertian</a:t>
            </a:r>
            <a:r>
              <a:rPr lang="en-US" dirty="0" smtClean="0"/>
              <a:t> Linear Regression</a:t>
            </a:r>
            <a:endParaRPr lang="en-US" dirty="0"/>
          </a:p>
        </p:txBody>
      </p:sp>
      <p:sp>
        <p:nvSpPr>
          <p:cNvPr id="3" name="Content Placeholder 2"/>
          <p:cNvSpPr>
            <a:spLocks noGrp="1"/>
          </p:cNvSpPr>
          <p:nvPr>
            <p:ph sz="quarter" idx="1"/>
          </p:nvPr>
        </p:nvSpPr>
        <p:spPr>
          <a:xfrm>
            <a:off x="838200" y="2209800"/>
            <a:ext cx="7772400" cy="2743200"/>
          </a:xfrm>
        </p:spPr>
        <p:txBody>
          <a:bodyPr/>
          <a:lstStyle/>
          <a:p>
            <a:pPr algn="just"/>
            <a:r>
              <a:rPr lang="en-US" dirty="0"/>
              <a:t> </a:t>
            </a:r>
            <a:r>
              <a:rPr lang="en-US" dirty="0" err="1"/>
              <a:t>R</a:t>
            </a:r>
            <a:r>
              <a:rPr lang="en-US" dirty="0" err="1" smtClean="0"/>
              <a:t>egresi</a:t>
            </a:r>
            <a:r>
              <a:rPr lang="en-US" dirty="0" smtClean="0"/>
              <a:t> </a:t>
            </a:r>
            <a:r>
              <a:rPr lang="en-US" dirty="0"/>
              <a:t>linear </a:t>
            </a:r>
            <a:r>
              <a:rPr lang="en-US" dirty="0" err="1"/>
              <a:t>adalah</a:t>
            </a:r>
            <a:r>
              <a:rPr lang="en-US" dirty="0"/>
              <a:t> </a:t>
            </a:r>
            <a:r>
              <a:rPr lang="en-US" dirty="0" err="1"/>
              <a:t>sebuah</a:t>
            </a:r>
            <a:r>
              <a:rPr lang="en-US" dirty="0"/>
              <a:t> </a:t>
            </a:r>
            <a:r>
              <a:rPr lang="en-US" dirty="0" err="1"/>
              <a:t>pendekatan</a:t>
            </a:r>
            <a:r>
              <a:rPr lang="en-US" dirty="0"/>
              <a:t> </a:t>
            </a:r>
            <a:r>
              <a:rPr lang="en-US" dirty="0" err="1"/>
              <a:t>untuk</a:t>
            </a:r>
            <a:r>
              <a:rPr lang="en-US" dirty="0"/>
              <a:t> </a:t>
            </a:r>
            <a:r>
              <a:rPr lang="en-US" dirty="0" err="1"/>
              <a:t>memodelkan</a:t>
            </a:r>
            <a:r>
              <a:rPr lang="en-US" dirty="0"/>
              <a:t> </a:t>
            </a:r>
            <a:r>
              <a:rPr lang="en-US" dirty="0" err="1"/>
              <a:t>hubungan</a:t>
            </a:r>
            <a:r>
              <a:rPr lang="en-US" dirty="0"/>
              <a:t> </a:t>
            </a:r>
            <a:r>
              <a:rPr lang="en-US" dirty="0" err="1"/>
              <a:t>antara</a:t>
            </a:r>
            <a:r>
              <a:rPr lang="en-US" dirty="0"/>
              <a:t> </a:t>
            </a:r>
            <a:r>
              <a:rPr lang="en-US" dirty="0" err="1"/>
              <a:t>variabel</a:t>
            </a:r>
            <a:r>
              <a:rPr lang="en-US" dirty="0"/>
              <a:t> </a:t>
            </a:r>
            <a:r>
              <a:rPr lang="en-US" dirty="0" err="1"/>
              <a:t>terikat</a:t>
            </a:r>
            <a:r>
              <a:rPr lang="en-US" dirty="0"/>
              <a:t> Y </a:t>
            </a:r>
            <a:r>
              <a:rPr lang="en-US" dirty="0" err="1"/>
              <a:t>dan</a:t>
            </a:r>
            <a:r>
              <a:rPr lang="en-US" dirty="0"/>
              <a:t> </a:t>
            </a:r>
            <a:r>
              <a:rPr lang="en-US" dirty="0" err="1"/>
              <a:t>satu</a:t>
            </a:r>
            <a:r>
              <a:rPr lang="en-US" dirty="0"/>
              <a:t> </a:t>
            </a:r>
            <a:r>
              <a:rPr lang="en-US" dirty="0" err="1"/>
              <a:t>atau</a:t>
            </a:r>
            <a:r>
              <a:rPr lang="en-US" dirty="0"/>
              <a:t> </a:t>
            </a:r>
            <a:r>
              <a:rPr lang="en-US" dirty="0" err="1"/>
              <a:t>lebih</a:t>
            </a:r>
            <a:r>
              <a:rPr lang="en-US" dirty="0"/>
              <a:t> </a:t>
            </a:r>
            <a:r>
              <a:rPr lang="en-US" dirty="0" err="1"/>
              <a:t>variabel</a:t>
            </a:r>
            <a:r>
              <a:rPr lang="en-US" dirty="0"/>
              <a:t> </a:t>
            </a:r>
            <a:r>
              <a:rPr lang="en-US" dirty="0" err="1"/>
              <a:t>bebas</a:t>
            </a:r>
            <a:r>
              <a:rPr lang="en-US" dirty="0"/>
              <a:t> yang </a:t>
            </a:r>
            <a:r>
              <a:rPr lang="en-US" dirty="0" err="1"/>
              <a:t>disebut</a:t>
            </a:r>
            <a:r>
              <a:rPr lang="en-US" dirty="0"/>
              <a:t> X. Salah </a:t>
            </a:r>
            <a:r>
              <a:rPr lang="en-US" dirty="0" err="1"/>
              <a:t>satu</a:t>
            </a:r>
            <a:r>
              <a:rPr lang="en-US" dirty="0"/>
              <a:t> </a:t>
            </a:r>
            <a:r>
              <a:rPr lang="en-US" dirty="0" err="1"/>
              <a:t>kegunaan</a:t>
            </a:r>
            <a:r>
              <a:rPr lang="en-US" dirty="0"/>
              <a:t> </a:t>
            </a:r>
            <a:r>
              <a:rPr lang="en-US" dirty="0" err="1"/>
              <a:t>dari</a:t>
            </a:r>
            <a:r>
              <a:rPr lang="en-US" dirty="0"/>
              <a:t> </a:t>
            </a:r>
            <a:r>
              <a:rPr lang="en-US" dirty="0" err="1"/>
              <a:t>regresi</a:t>
            </a:r>
            <a:r>
              <a:rPr lang="en-US" dirty="0"/>
              <a:t> linear </a:t>
            </a:r>
            <a:r>
              <a:rPr lang="en-US" dirty="0" err="1"/>
              <a:t>adalah</a:t>
            </a:r>
            <a:r>
              <a:rPr lang="en-US" dirty="0"/>
              <a:t> </a:t>
            </a:r>
            <a:r>
              <a:rPr lang="en-US" dirty="0" err="1"/>
              <a:t>untuk</a:t>
            </a:r>
            <a:r>
              <a:rPr lang="en-US" dirty="0"/>
              <a:t> </a:t>
            </a:r>
            <a:r>
              <a:rPr lang="en-US" dirty="0" err="1"/>
              <a:t>melakukan</a:t>
            </a:r>
            <a:r>
              <a:rPr lang="en-US" dirty="0"/>
              <a:t> </a:t>
            </a:r>
            <a:r>
              <a:rPr lang="en-US" dirty="0" err="1"/>
              <a:t>prediksi</a:t>
            </a:r>
            <a:r>
              <a:rPr lang="en-US" dirty="0"/>
              <a:t> </a:t>
            </a:r>
            <a:r>
              <a:rPr lang="en-US" dirty="0" err="1"/>
              <a:t>berdasarkan</a:t>
            </a:r>
            <a:r>
              <a:rPr lang="en-US" dirty="0"/>
              <a:t> data-data yang </a:t>
            </a:r>
            <a:r>
              <a:rPr lang="en-US" dirty="0" err="1"/>
              <a:t>telah</a:t>
            </a:r>
            <a:r>
              <a:rPr lang="en-US" dirty="0"/>
              <a:t> </a:t>
            </a:r>
            <a:r>
              <a:rPr lang="en-US" dirty="0" err="1"/>
              <a:t>dimiliki</a:t>
            </a:r>
            <a:r>
              <a:rPr lang="en-US" dirty="0"/>
              <a:t> </a:t>
            </a:r>
            <a:r>
              <a:rPr lang="en-US" dirty="0" err="1"/>
              <a:t>sebelumnya</a:t>
            </a:r>
            <a:r>
              <a:rPr lang="en-US" dirty="0"/>
              <a:t>.</a:t>
            </a:r>
            <a:endParaRPr lang="en-US" dirty="0"/>
          </a:p>
        </p:txBody>
      </p:sp>
    </p:spTree>
    <p:extLst>
      <p:ext uri="{BB962C8B-B14F-4D97-AF65-F5344CB8AC3E}">
        <p14:creationId xmlns:p14="http://schemas.microsoft.com/office/powerpoint/2010/main" val="354768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Pengertian</a:t>
            </a:r>
            <a:r>
              <a:rPr lang="en-US" dirty="0" smtClean="0"/>
              <a:t> Polynomial </a:t>
            </a:r>
            <a:r>
              <a:rPr lang="en-US" dirty="0"/>
              <a:t>Regression </a:t>
            </a:r>
            <a:endParaRPr lang="en-US" dirty="0"/>
          </a:p>
        </p:txBody>
      </p:sp>
      <p:sp>
        <p:nvSpPr>
          <p:cNvPr id="4" name="Content Placeholder 3"/>
          <p:cNvSpPr>
            <a:spLocks noGrp="1"/>
          </p:cNvSpPr>
          <p:nvPr>
            <p:ph sz="quarter" idx="1"/>
          </p:nvPr>
        </p:nvSpPr>
        <p:spPr>
          <a:xfrm>
            <a:off x="914400" y="2667000"/>
            <a:ext cx="7772400" cy="1981200"/>
          </a:xfrm>
        </p:spPr>
        <p:txBody>
          <a:bodyPr>
            <a:normAutofit/>
          </a:bodyPr>
          <a:lstStyle/>
          <a:p>
            <a:pPr marL="0" lvl="0" indent="0">
              <a:buNone/>
            </a:pPr>
            <a:r>
              <a:rPr lang="id-ID" dirty="0"/>
              <a:t>Regresi Polinomial adalah suatu bentuk regresi linier di mana hubungan antara variabel independen x dan variabel dependen y dimodelkan sebagai polinomial derajat ke-n. </a:t>
            </a:r>
            <a:endParaRPr lang="en-US" dirty="0"/>
          </a:p>
          <a:p>
            <a:pPr marL="0" indent="0">
              <a:buNone/>
            </a:pPr>
            <a:endParaRPr lang="en-US" dirty="0"/>
          </a:p>
          <a:p>
            <a:pPr marL="0" lvl="0" indent="0">
              <a:buNone/>
            </a:pPr>
            <a:endParaRPr lang="en-US" dirty="0"/>
          </a:p>
          <a:p>
            <a:pPr lvl="0"/>
            <a:endParaRPr lang="en-US" dirty="0"/>
          </a:p>
          <a:p>
            <a:pPr marL="0" lv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3129612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Kenapa</a:t>
            </a:r>
            <a:r>
              <a:rPr lang="en-US" dirty="0" smtClean="0"/>
              <a:t> Polynomial </a:t>
            </a:r>
            <a:r>
              <a:rPr lang="en-US" dirty="0"/>
              <a:t>Regression </a:t>
            </a:r>
            <a:r>
              <a:rPr lang="en-US" dirty="0" smtClean="0"/>
              <a:t>?</a:t>
            </a:r>
            <a:endParaRPr lang="en-US" dirty="0"/>
          </a:p>
        </p:txBody>
      </p:sp>
      <p:sp>
        <p:nvSpPr>
          <p:cNvPr id="4" name="Content Placeholder 3"/>
          <p:cNvSpPr>
            <a:spLocks noGrp="1"/>
          </p:cNvSpPr>
          <p:nvPr>
            <p:ph sz="quarter" idx="1"/>
          </p:nvPr>
        </p:nvSpPr>
        <p:spPr>
          <a:xfrm>
            <a:off x="914400" y="2667000"/>
            <a:ext cx="7772400" cy="3048000"/>
          </a:xfrm>
        </p:spPr>
        <p:txBody>
          <a:bodyPr>
            <a:normAutofit fontScale="77500" lnSpcReduction="20000"/>
          </a:bodyPr>
          <a:lstStyle/>
          <a:p>
            <a:pPr>
              <a:buFont typeface="Arial" charset="0"/>
              <a:buChar char="•"/>
            </a:pPr>
            <a:r>
              <a:rPr lang="id-ID" dirty="0" smtClean="0"/>
              <a:t>Ada </a:t>
            </a:r>
            <a:r>
              <a:rPr lang="id-ID" dirty="0"/>
              <a:t>beberapa hubungan yang akan dihipotesiskan oleh peneliti sebagai kurva. Jelas, jenis kasus seperti itu akan mencakup istilah polinomial</a:t>
            </a:r>
            <a:r>
              <a:rPr lang="id-ID" dirty="0" smtClean="0"/>
              <a:t>.</a:t>
            </a:r>
            <a:endParaRPr lang="en-US" dirty="0" smtClean="0"/>
          </a:p>
          <a:p>
            <a:pPr>
              <a:buFont typeface="Arial" charset="0"/>
              <a:buChar char="•"/>
            </a:pPr>
            <a:r>
              <a:rPr lang="id-ID" dirty="0"/>
              <a:t>Pemeriksaan residu. Jika kita mencoba menyesuaikan model linier dengan data melengkung, sebaran residual (sumbu Y) pada prediktor (sumbu X) akan memiliki tambalan dari banyak residu positif di tengah. Maka dalam situasi seperti itu tidak </a:t>
            </a:r>
            <a:r>
              <a:rPr lang="id-ID" dirty="0" smtClean="0"/>
              <a:t>tepat</a:t>
            </a:r>
            <a:r>
              <a:rPr lang="en-US" dirty="0" smtClean="0"/>
              <a:t>.</a:t>
            </a:r>
          </a:p>
          <a:p>
            <a:pPr>
              <a:buFont typeface="Arial" charset="0"/>
              <a:buChar char="•"/>
            </a:pPr>
            <a:r>
              <a:rPr lang="id-ID" dirty="0"/>
              <a:t>Asumsi dalam analisis regresi linier berganda yang biasa adalah bahwa semua variabel independen adalah independen. Dalam model regresi polinomial, asumsi ini tidak puas.</a:t>
            </a:r>
            <a:endParaRPr lang="en-US" dirty="0" smtClean="0"/>
          </a:p>
          <a:p>
            <a:pPr>
              <a:buFont typeface="Arial" charset="0"/>
              <a:buChar char="•"/>
            </a:pPr>
            <a:endParaRPr lang="en-US" dirty="0"/>
          </a:p>
          <a:p>
            <a:pPr>
              <a:buFont typeface="Arial" charset="0"/>
              <a:buChar char="•"/>
            </a:pPr>
            <a:endParaRPr lang="en-US" dirty="0"/>
          </a:p>
          <a:p>
            <a:pPr marL="0" lvl="0" indent="0">
              <a:buNone/>
            </a:pPr>
            <a:endParaRPr lang="en-US" dirty="0"/>
          </a:p>
          <a:p>
            <a:pPr lvl="0"/>
            <a:endParaRPr lang="en-US" dirty="0"/>
          </a:p>
          <a:p>
            <a:pPr marL="0" lv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2132276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3200"/>
            <a:ext cx="7772400" cy="1143000"/>
          </a:xfrm>
        </p:spPr>
        <p:txBody>
          <a:bodyPr/>
          <a:lstStyle/>
          <a:p>
            <a:r>
              <a:rPr lang="en-US" dirty="0" err="1"/>
              <a:t>Implementasi</a:t>
            </a:r>
            <a:r>
              <a:rPr lang="en-US" dirty="0"/>
              <a:t> </a:t>
            </a:r>
            <a:r>
              <a:rPr lang="en-US" dirty="0" err="1"/>
              <a:t>Prediksi</a:t>
            </a:r>
            <a:r>
              <a:rPr lang="en-US" dirty="0"/>
              <a:t> </a:t>
            </a:r>
            <a:r>
              <a:rPr lang="en-US" dirty="0" err="1"/>
              <a:t>Covid</a:t>
            </a:r>
            <a:r>
              <a:rPr lang="en-US" dirty="0"/>
              <a:t> 19</a:t>
            </a:r>
            <a:endParaRPr lang="en-US" dirty="0"/>
          </a:p>
        </p:txBody>
      </p:sp>
    </p:spTree>
    <p:extLst>
      <p:ext uri="{BB962C8B-B14F-4D97-AF65-F5344CB8AC3E}">
        <p14:creationId xmlns:p14="http://schemas.microsoft.com/office/powerpoint/2010/main" val="3833071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7772400" cy="1219200"/>
          </a:xfrm>
        </p:spPr>
        <p:txBody>
          <a:bodyPr>
            <a:normAutofit fontScale="90000"/>
          </a:bodyPr>
          <a:lstStyle/>
          <a:p>
            <a:r>
              <a:rPr lang="en-US" dirty="0" smtClean="0"/>
              <a:t/>
            </a:r>
            <a:br>
              <a:rPr lang="en-US" dirty="0" smtClean="0"/>
            </a:br>
            <a:r>
              <a:rPr lang="en-US" dirty="0"/>
              <a:t/>
            </a:r>
            <a:br>
              <a:rPr lang="en-US" dirty="0"/>
            </a:br>
            <a:r>
              <a:rPr lang="en-US" dirty="0" smtClean="0"/>
              <a:t>Import </a:t>
            </a:r>
            <a:r>
              <a:rPr lang="en-US" dirty="0"/>
              <a:t>Module </a:t>
            </a:r>
            <a:br>
              <a:rPr lang="en-US" dirty="0"/>
            </a:br>
            <a:endParaRPr lang="en-US" dirty="0"/>
          </a:p>
        </p:txBody>
      </p:sp>
      <p:sp>
        <p:nvSpPr>
          <p:cNvPr id="4" name="Content Placeholder 3"/>
          <p:cNvSpPr>
            <a:spLocks noGrp="1"/>
          </p:cNvSpPr>
          <p:nvPr>
            <p:ph sz="quarter" idx="1"/>
          </p:nvPr>
        </p:nvSpPr>
        <p:spPr>
          <a:xfrm>
            <a:off x="914400" y="2667000"/>
            <a:ext cx="7772400" cy="3048000"/>
          </a:xfrm>
        </p:spPr>
        <p:txBody>
          <a:bodyPr>
            <a:normAutofit/>
          </a:bodyPr>
          <a:lstStyle/>
          <a:p>
            <a:pPr>
              <a:buFont typeface="Arial" charset="0"/>
              <a:buChar char="•"/>
            </a:pPr>
            <a:endParaRPr lang="en-US" dirty="0"/>
          </a:p>
          <a:p>
            <a:pPr marL="0" lvl="0" indent="0">
              <a:buNone/>
            </a:pPr>
            <a:endParaRPr lang="en-US" dirty="0"/>
          </a:p>
          <a:p>
            <a:pPr lvl="0"/>
            <a:endParaRPr lang="en-US" dirty="0"/>
          </a:p>
          <a:p>
            <a:pPr marL="0" lvl="0" indent="0">
              <a:buNone/>
            </a:pPr>
            <a:endParaRPr lang="en-US" dirty="0"/>
          </a:p>
          <a:p>
            <a:pPr marL="0" indent="0">
              <a:buNone/>
            </a:pPr>
            <a:endParaRPr lang="en-US" dirty="0"/>
          </a:p>
          <a:p>
            <a:endParaRPr lang="en-U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135" t="30754" r="51140" b="10318"/>
          <a:stretch/>
        </p:blipFill>
        <p:spPr bwMode="auto">
          <a:xfrm>
            <a:off x="711200" y="1447800"/>
            <a:ext cx="7594600" cy="5112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7902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Pengambilan</a:t>
            </a:r>
            <a:r>
              <a:rPr lang="en-US" dirty="0"/>
              <a:t> Dataset </a:t>
            </a:r>
            <a:endParaRPr lang="en-US" dirty="0"/>
          </a:p>
        </p:txBody>
      </p:sp>
      <p:sp>
        <p:nvSpPr>
          <p:cNvPr id="4" name="Content Placeholder 3"/>
          <p:cNvSpPr>
            <a:spLocks noGrp="1"/>
          </p:cNvSpPr>
          <p:nvPr>
            <p:ph sz="quarter" idx="1"/>
          </p:nvPr>
        </p:nvSpPr>
        <p:spPr>
          <a:xfrm>
            <a:off x="914400" y="2667000"/>
            <a:ext cx="7772400" cy="3048000"/>
          </a:xfrm>
        </p:spPr>
        <p:txBody>
          <a:bodyPr>
            <a:normAutofit/>
          </a:bodyPr>
          <a:lstStyle/>
          <a:p>
            <a:pPr>
              <a:buFont typeface="Arial" charset="0"/>
              <a:buChar char="•"/>
            </a:pPr>
            <a:endParaRPr lang="en-US" dirty="0"/>
          </a:p>
          <a:p>
            <a:pPr marL="0" lvl="0" indent="0">
              <a:buNone/>
            </a:pPr>
            <a:endParaRPr lang="en-US" dirty="0"/>
          </a:p>
          <a:p>
            <a:pPr lvl="0"/>
            <a:endParaRPr lang="en-US" dirty="0"/>
          </a:p>
          <a:p>
            <a:pPr marL="0" lvl="0" indent="0">
              <a:buNone/>
            </a:pPr>
            <a:endParaRPr lang="en-US" dirty="0"/>
          </a:p>
          <a:p>
            <a:pPr marL="0" indent="0">
              <a:buNone/>
            </a:pPr>
            <a:endParaRPr lang="en-US" dirty="0"/>
          </a:p>
          <a:p>
            <a:endParaRPr lang="en-US" dirty="0"/>
          </a:p>
        </p:txBody>
      </p:sp>
      <p:sp>
        <p:nvSpPr>
          <p:cNvPr id="5" name="Title 1"/>
          <p:cNvSpPr txBox="1">
            <a:spLocks/>
          </p:cNvSpPr>
          <p:nvPr/>
        </p:nvSpPr>
        <p:spPr>
          <a:xfrm>
            <a:off x="711200" y="1118116"/>
            <a:ext cx="7772400" cy="1143000"/>
          </a:xfrm>
          <a:prstGeom prst="rect">
            <a:avLst/>
          </a:prstGeom>
        </p:spPr>
        <p:txBody>
          <a:bodyPr bIns="91440" anchor="b" anchorCtr="0">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endParaRPr lang="en-US" sz="1800" dirty="0"/>
          </a:p>
        </p:txBody>
      </p:sp>
      <p:pic>
        <p:nvPicPr>
          <p:cNvPr id="205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6581" t="23097" r="17228" b="50000"/>
          <a:stretch/>
        </p:blipFill>
        <p:spPr bwMode="auto">
          <a:xfrm>
            <a:off x="856343" y="1524000"/>
            <a:ext cx="7449458" cy="4810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34132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247</TotalTime>
  <Words>187</Words>
  <Application>Microsoft Office PowerPoint</Application>
  <PresentationFormat>On-screen Show (4:3)</PresentationFormat>
  <Paragraphs>58</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Equity</vt:lpstr>
      <vt:lpstr>Implementasi Data Covid dengan Linear Regression</vt:lpstr>
      <vt:lpstr>Kelompok 2 :</vt:lpstr>
      <vt:lpstr>Linear Regression</vt:lpstr>
      <vt:lpstr>Pengertian Linear Regression</vt:lpstr>
      <vt:lpstr>Pengertian Polynomial Regression </vt:lpstr>
      <vt:lpstr>Kenapa Polynomial Regression ?</vt:lpstr>
      <vt:lpstr>Implementasi Prediksi Covid 19</vt:lpstr>
      <vt:lpstr>  Import Module  </vt:lpstr>
      <vt:lpstr>Pengambilan Dataset </vt:lpstr>
      <vt:lpstr>Algoritma Linear Regression</vt:lpstr>
      <vt:lpstr>PowerPoint Presentation</vt:lpstr>
      <vt:lpstr>Confirmed Cases dan Fatalities</vt:lpstr>
      <vt:lpstr>PowerPoint Presentation</vt:lpstr>
      <vt:lpstr>Cases Indonesia</vt:lpstr>
      <vt:lpstr>PowerPoint Presentation</vt:lpstr>
      <vt:lpstr>PowerPoint Presentation</vt:lpstr>
      <vt:lpstr>Fatalities Indonesia</vt:lpstr>
      <vt:lpstr>Global Fatalities</vt:lpstr>
      <vt:lpstr>5 Top Confirmed Country</vt:lpstr>
      <vt:lpstr>5 Top Fatalities Country</vt:lpstr>
      <vt:lpstr>Top 10 Country</vt:lpstr>
      <vt:lpstr>Referensi</vt:lpstr>
      <vt:lpstr>TERIMAKASIH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PERKEMBANGAN VIRUS KOMPUTER SAAT INI</dc:title>
  <dc:creator>ASUS</dc:creator>
  <cp:lastModifiedBy>ASUS</cp:lastModifiedBy>
  <cp:revision>32</cp:revision>
  <dcterms:created xsi:type="dcterms:W3CDTF">2020-05-16T09:14:53Z</dcterms:created>
  <dcterms:modified xsi:type="dcterms:W3CDTF">2020-06-24T12:18:26Z</dcterms:modified>
</cp:coreProperties>
</file>