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Libre Franklin"/>
      <p:regular r:id="rId32"/>
      <p:bold r:id="rId33"/>
      <p:italic r:id="rId34"/>
      <p:boldItalic r:id="rId35"/>
    </p:embeddedFont>
    <p:embeddedFont>
      <p:font typeface="Libre Franklin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bold.fntdata"/><Relationship Id="rId10" Type="http://schemas.openxmlformats.org/officeDocument/2006/relationships/slide" Target="slides/slide5.xml"/><Relationship Id="rId32" Type="http://schemas.openxmlformats.org/officeDocument/2006/relationships/font" Target="fonts/LibreFranklin-regular.fntdata"/><Relationship Id="rId13" Type="http://schemas.openxmlformats.org/officeDocument/2006/relationships/slide" Target="slides/slide8.xml"/><Relationship Id="rId35" Type="http://schemas.openxmlformats.org/officeDocument/2006/relationships/font" Target="fonts/LibreFranklin-boldItalic.fntdata"/><Relationship Id="rId12" Type="http://schemas.openxmlformats.org/officeDocument/2006/relationships/slide" Target="slides/slide7.xml"/><Relationship Id="rId34" Type="http://schemas.openxmlformats.org/officeDocument/2006/relationships/font" Target="fonts/LibreFranklin-italic.fntdata"/><Relationship Id="rId15" Type="http://schemas.openxmlformats.org/officeDocument/2006/relationships/slide" Target="slides/slide10.xml"/><Relationship Id="rId37" Type="http://schemas.openxmlformats.org/officeDocument/2006/relationships/font" Target="fonts/LibreFranklinMedium-bold.fntdata"/><Relationship Id="rId14" Type="http://schemas.openxmlformats.org/officeDocument/2006/relationships/slide" Target="slides/slide9.xml"/><Relationship Id="rId36" Type="http://schemas.openxmlformats.org/officeDocument/2006/relationships/font" Target="fonts/LibreFranklinMedium-regular.fntdata"/><Relationship Id="rId17" Type="http://schemas.openxmlformats.org/officeDocument/2006/relationships/slide" Target="slides/slide12.xml"/><Relationship Id="rId39" Type="http://schemas.openxmlformats.org/officeDocument/2006/relationships/font" Target="fonts/LibreFranklinMedium-boldItalic.fntdata"/><Relationship Id="rId16" Type="http://schemas.openxmlformats.org/officeDocument/2006/relationships/slide" Target="slides/slide11.xml"/><Relationship Id="rId38" Type="http://schemas.openxmlformats.org/officeDocument/2006/relationships/font" Target="fonts/LibreFranklin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abbb22c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abbb22c7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bbb22c7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8abbb22c7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bbb22c7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bbb22c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bbb22c7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abbb22c73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 name="Google Shape;15;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 name="Google Shape;16;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1pPr>
            <a:lvl2pPr indent="0" lvl="1"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2pPr>
            <a:lvl3pPr indent="0" lvl="2"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3pPr>
            <a:lvl4pPr indent="0" lvl="3"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4pPr>
            <a:lvl5pPr indent="0" lvl="4"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5pPr>
            <a:lvl6pPr indent="0" lvl="5"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6pPr>
            <a:lvl7pPr indent="0" lvl="6"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7pPr>
            <a:lvl8pPr indent="0" lvl="7"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8pPr>
            <a:lvl9pPr indent="0" lvl="8" mar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1" name="Google Shape;21;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 name="Google Shape;22;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3" name="Google Shape;23;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Medium"/>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2" name="Google Shape;32;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3" name="Google Shape;33;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Medium"/>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Franklin"/>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8" name="Google Shape;38;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9" name="Google Shape;39;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0" name="Google Shape;40;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Medium"/>
                <a:ea typeface="Libre Franklin Medium"/>
                <a:cs typeface="Libre Franklin Medium"/>
                <a:sym typeface="Libre Franklin Medium"/>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Medium"/>
                <a:ea typeface="Libre Franklin Medium"/>
                <a:cs typeface="Libre Franklin Medium"/>
                <a:sym typeface="Libre Franklin Medium"/>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8" name="Google Shape;68;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Medium"/>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Franklin"/>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Medium"/>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Franklin"/>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Franklin"/>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Franklin"/>
                <a:ea typeface="Libre Franklin"/>
                <a:cs typeface="Libre Franklin"/>
                <a:sym typeface="Libre Franklin"/>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lvl="4" marR="0" rtl="0" algn="l">
              <a:spcBef>
                <a:spcPts val="370"/>
              </a:spcBef>
              <a:spcAft>
                <a:spcPts val="0"/>
              </a:spcAft>
              <a:buClr>
                <a:schemeClr val="accent3"/>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lvl="5" marR="0" rtl="0" algn="l">
              <a:spcBef>
                <a:spcPts val="370"/>
              </a:spcBef>
              <a:spcAft>
                <a:spcPts val="0"/>
              </a:spcAft>
              <a:buClr>
                <a:schemeClr val="accent3"/>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6pPr>
            <a:lvl7pPr lvl="6" marR="0" rtl="0" algn="l">
              <a:spcBef>
                <a:spcPts val="370"/>
              </a:spcBef>
              <a:spcAft>
                <a:spcPts val="0"/>
              </a:spcAft>
              <a:buClr>
                <a:schemeClr val="accent2"/>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7pPr>
            <a:lvl8pPr lvl="7" marR="0" rtl="0" algn="l">
              <a:spcBef>
                <a:spcPts val="370"/>
              </a:spcBef>
              <a:spcAft>
                <a:spcPts val="0"/>
              </a:spcAft>
              <a:buClr>
                <a:srgbClr val="E6AFA9"/>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8pPr>
            <a:lvl9pPr lvl="8" marR="0" rtl="0" algn="l">
              <a:spcBef>
                <a:spcPts val="370"/>
              </a:spcBef>
              <a:spcAft>
                <a:spcPts val="0"/>
              </a:spcAft>
              <a:buClr>
                <a:srgbClr val="CAABA9"/>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 name="Google Shape;7;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Medium"/>
              <a:buNone/>
              <a:defRPr b="0" i="0" sz="4000" u="none" cap="none" strike="noStrike">
                <a:solidFill>
                  <a:schemeClr val="dk2"/>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Franklin"/>
                <a:ea typeface="Libre Franklin"/>
                <a:cs typeface="Libre Franklin"/>
                <a:sym typeface="Libre Franklin"/>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indent="-355600" lvl="4" marL="2286000" marR="0" rtl="0" algn="l">
              <a:spcBef>
                <a:spcPts val="370"/>
              </a:spcBef>
              <a:spcAft>
                <a:spcPts val="0"/>
              </a:spcAft>
              <a:buClr>
                <a:schemeClr val="accent3"/>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indent="-342900" lvl="5" marL="2743200" marR="0" rtl="0" algn="l">
              <a:spcBef>
                <a:spcPts val="370"/>
              </a:spcBef>
              <a:spcAft>
                <a:spcPts val="0"/>
              </a:spcAft>
              <a:buClr>
                <a:schemeClr val="accent3"/>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spcBef>
                <a:spcPts val="370"/>
              </a:spcBef>
              <a:spcAft>
                <a:spcPts val="0"/>
              </a:spcAft>
              <a:buClr>
                <a:schemeClr val="accent2"/>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spcBef>
                <a:spcPts val="370"/>
              </a:spcBef>
              <a:spcAft>
                <a:spcPts val="0"/>
              </a:spcAft>
              <a:buClr>
                <a:srgbClr val="E6AFA9"/>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spcBef>
                <a:spcPts val="370"/>
              </a:spcBef>
              <a:spcAft>
                <a:spcPts val="0"/>
              </a:spcAft>
              <a:buClr>
                <a:srgbClr val="CAABA9"/>
              </a:buClr>
              <a:buSzPts val="1800"/>
              <a:buFont typeface="Libre Franklin"/>
              <a:buChar char="•"/>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1pPr>
            <a:lvl2pPr indent="0" lvl="1"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2pPr>
            <a:lvl3pPr indent="0" lvl="2"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3pPr>
            <a:lvl4pPr indent="0" lvl="3"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4pPr>
            <a:lvl5pPr indent="0" lvl="4"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5pPr>
            <a:lvl6pPr indent="0" lvl="5"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6pPr>
            <a:lvl7pPr indent="0" lvl="6"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7pPr>
            <a:lvl8pPr indent="0" lvl="7"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8pPr>
            <a:lvl9pPr indent="0" lvl="8" marL="0" marR="0" rtl="0" algn="ctr">
              <a:spcBef>
                <a:spcPts val="0"/>
              </a:spcBef>
              <a:buNone/>
              <a:defRPr b="0" i="0" sz="1400" u="none" cap="none" strike="noStrike">
                <a:solidFill>
                  <a:srgbClr val="FFFFFF"/>
                </a:solidFill>
                <a:latin typeface="Libre Franklin Medium"/>
                <a:ea typeface="Libre Franklin Medium"/>
                <a:cs typeface="Libre Franklin Medium"/>
                <a:sym typeface="Libre Franklin Medium"/>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geeksforgeeks.org/python-implementation-of-polynomial-regression/#:~:text=Polynomial%20Regression%20is%20a%20form,denoted%20E(y%20%7Cx)" TargetMode="External"/><Relationship Id="rId4" Type="http://schemas.openxmlformats.org/officeDocument/2006/relationships/hyperlink" Target="https://id.wikipedia.org/wiki/Regresi_linear" TargetMode="External"/><Relationship Id="rId5" Type="http://schemas.openxmlformats.org/officeDocument/2006/relationships/hyperlink" Target="https://www.kaggle.com/binhlc/sars-cov-2-exponential-model-week-2" TargetMode="External"/><Relationship Id="rId6" Type="http://schemas.openxmlformats.org/officeDocument/2006/relationships/hyperlink" Target="https://www.kaggle.com/c/covid19-global-forecasting-week-2/data" TargetMode="External"/><Relationship Id="rId7" Type="http://schemas.openxmlformats.org/officeDocument/2006/relationships/hyperlink" Target="https://medium.com/@jrendz/regresi-linier-dengan-r-dan-python-ebb80662c6da" TargetMode="External"/><Relationship Id="rId8" Type="http://schemas.openxmlformats.org/officeDocument/2006/relationships/hyperlink" Target="https://www.megabagus.id/polynomial-regress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Libre Franklin Medium"/>
              <a:buNone/>
            </a:pPr>
            <a:r>
              <a:rPr lang="en-US"/>
              <a:t>Implementasi Data Covid dengan Linear Regression</a:t>
            </a:r>
            <a:endParaRPr/>
          </a:p>
        </p:txBody>
      </p:sp>
      <p:sp>
        <p:nvSpPr>
          <p:cNvPr id="102" name="Google Shape;102;p13"/>
          <p:cNvSpPr txBox="1"/>
          <p:nvPr>
            <p:ph idx="4294967295" type="body"/>
          </p:nvPr>
        </p:nvSpPr>
        <p:spPr>
          <a:xfrm>
            <a:off x="548875" y="3624350"/>
            <a:ext cx="7772400" cy="1828800"/>
          </a:xfrm>
          <a:prstGeom prst="rect">
            <a:avLst/>
          </a:prstGeom>
          <a:noFill/>
          <a:ln>
            <a:noFill/>
          </a:ln>
        </p:spPr>
        <p:txBody>
          <a:bodyPr anchorCtr="0" anchor="t" bIns="45700" lIns="91425" spcFirstLastPara="1" rIns="91425" wrap="square" tIns="45700">
            <a:noAutofit/>
          </a:bodyPr>
          <a:lstStyle/>
          <a:p>
            <a:pPr indent="0" lvl="0" marL="274320" rtl="0" algn="l">
              <a:spcBef>
                <a:spcPts val="0"/>
              </a:spcBef>
              <a:spcAft>
                <a:spcPts val="0"/>
              </a:spcAft>
              <a:buNone/>
            </a:pPr>
            <a:r>
              <a:rPr lang="en-US"/>
              <a:t>Kelompok 2 :</a:t>
            </a:r>
            <a:endParaRPr/>
          </a:p>
          <a:p>
            <a:pPr indent="-274320" lvl="0" marL="274320" rtl="0" algn="l">
              <a:spcBef>
                <a:spcPts val="0"/>
              </a:spcBef>
              <a:spcAft>
                <a:spcPts val="0"/>
              </a:spcAft>
              <a:buSzPts val="2210"/>
              <a:buFont typeface="Arial"/>
              <a:buChar char="•"/>
            </a:pPr>
            <a:r>
              <a:rPr lang="en-US"/>
              <a:t>Arfian</a:t>
            </a:r>
            <a:endParaRPr/>
          </a:p>
          <a:p>
            <a:pPr indent="-274320" lvl="0" marL="274320" rtl="0" algn="l">
              <a:spcBef>
                <a:spcPts val="580"/>
              </a:spcBef>
              <a:spcAft>
                <a:spcPts val="0"/>
              </a:spcAft>
              <a:buSzPts val="2210"/>
              <a:buFont typeface="Arial"/>
              <a:buChar char="•"/>
            </a:pPr>
            <a:r>
              <a:rPr lang="en-US"/>
              <a:t>Kartika Nirwana Silalahi - 41519120006</a:t>
            </a:r>
            <a:endParaRPr/>
          </a:p>
          <a:p>
            <a:pPr indent="-274320" lvl="0" marL="274320" rtl="0" algn="l">
              <a:spcBef>
                <a:spcPts val="580"/>
              </a:spcBef>
              <a:spcAft>
                <a:spcPts val="0"/>
              </a:spcAft>
              <a:buSzPts val="2210"/>
              <a:buFont typeface="Arial"/>
              <a:buChar char="•"/>
            </a:pPr>
            <a:r>
              <a:rPr lang="en-US"/>
              <a:t>Baeningrum Syahfutri</a:t>
            </a:r>
            <a:endParaRPr/>
          </a:p>
          <a:p>
            <a:pPr indent="-133985" lvl="0" marL="274320" rtl="0" algn="l">
              <a:spcBef>
                <a:spcPts val="580"/>
              </a:spcBef>
              <a:spcAft>
                <a:spcPts val="0"/>
              </a:spcAft>
              <a:buSzPts val="2210"/>
              <a:buFont typeface="Arial"/>
              <a:buNone/>
            </a:pPr>
            <a:r>
              <a:t/>
            </a:r>
            <a:endParaRPr/>
          </a:p>
          <a:p>
            <a:pPr indent="-133985" lvl="0" marL="274320" rtl="0" algn="l">
              <a:spcBef>
                <a:spcPts val="580"/>
              </a:spcBef>
              <a:spcAft>
                <a:spcPts val="0"/>
              </a:spcAft>
              <a:buSzPts val="2210"/>
              <a:buFont typeface="Arial"/>
              <a:buNone/>
            </a:pPr>
            <a:r>
              <a:t/>
            </a:r>
            <a:endParaRPr/>
          </a:p>
          <a:p>
            <a:pPr indent="0" lvl="0" marL="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914400" y="609600"/>
            <a:ext cx="77724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br>
              <a:rPr lang="en-US" sz="3600"/>
            </a:br>
            <a:br>
              <a:rPr lang="en-US" sz="3600"/>
            </a:br>
            <a:r>
              <a:rPr lang="en-US" sz="3600"/>
              <a:t>Import Module </a:t>
            </a:r>
            <a:endParaRPr sz="3600"/>
          </a:p>
        </p:txBody>
      </p:sp>
      <p:sp>
        <p:nvSpPr>
          <p:cNvPr id="158" name="Google Shape;158;p22"/>
          <p:cNvSpPr txBox="1"/>
          <p:nvPr>
            <p:ph type="title"/>
          </p:nvPr>
        </p:nvSpPr>
        <p:spPr>
          <a:xfrm>
            <a:off x="685800" y="1688375"/>
            <a:ext cx="7772400" cy="1740600"/>
          </a:xfrm>
          <a:prstGeom prst="rect">
            <a:avLst/>
          </a:prstGeom>
          <a:noFill/>
          <a:ln>
            <a:noFill/>
          </a:ln>
        </p:spPr>
        <p:txBody>
          <a:bodyPr anchorCtr="0" anchor="t" bIns="91425" lIns="91425" spcFirstLastPara="1" rIns="91425" wrap="square" tIns="45700">
            <a:noAutofit/>
          </a:bodyPr>
          <a:lstStyle/>
          <a:p>
            <a:pPr indent="-336550" lvl="0" marL="457200" rtl="0" algn="just">
              <a:lnSpc>
                <a:spcPct val="100000"/>
              </a:lnSpc>
              <a:spcBef>
                <a:spcPts val="0"/>
              </a:spcBef>
              <a:spcAft>
                <a:spcPts val="0"/>
              </a:spcAft>
              <a:buClr>
                <a:srgbClr val="000000"/>
              </a:buClr>
              <a:buSzPts val="1700"/>
              <a:buChar char="-"/>
            </a:pPr>
            <a:r>
              <a:rPr lang="en-US" sz="1700">
                <a:solidFill>
                  <a:schemeClr val="dk1"/>
                </a:solidFill>
                <a:latin typeface="Libre Franklin"/>
                <a:ea typeface="Libre Franklin"/>
                <a:cs typeface="Libre Franklin"/>
                <a:sym typeface="Libre Franklin"/>
              </a:rPr>
              <a:t>Untuk Plot</a:t>
            </a:r>
            <a:endParaRPr sz="1700">
              <a:solidFill>
                <a:schemeClr val="dk1"/>
              </a:solidFill>
              <a:latin typeface="Libre Franklin"/>
              <a:ea typeface="Libre Franklin"/>
              <a:cs typeface="Libre Franklin"/>
              <a:sym typeface="Libre Franklin"/>
            </a:endParaRPr>
          </a:p>
          <a:p>
            <a:pPr indent="0" lvl="0" marL="457200" rtl="0" algn="just">
              <a:lnSpc>
                <a:spcPct val="100000"/>
              </a:lnSpc>
              <a:spcBef>
                <a:spcPts val="900"/>
              </a:spcBef>
              <a:spcAft>
                <a:spcPts val="0"/>
              </a:spcAft>
              <a:buNone/>
            </a:pPr>
            <a:r>
              <a:t/>
            </a:r>
            <a:endParaRPr sz="1700">
              <a:solidFill>
                <a:schemeClr val="dk1"/>
              </a:solidFill>
              <a:latin typeface="Libre Franklin"/>
              <a:ea typeface="Libre Franklin"/>
              <a:cs typeface="Libre Franklin"/>
              <a:sym typeface="Libre Franklin"/>
            </a:endParaRPr>
          </a:p>
          <a:p>
            <a:pPr indent="0" lvl="0" marL="457200" rtl="0" algn="just">
              <a:lnSpc>
                <a:spcPct val="100000"/>
              </a:lnSpc>
              <a:spcBef>
                <a:spcPts val="900"/>
              </a:spcBef>
              <a:spcAft>
                <a:spcPts val="900"/>
              </a:spcAft>
              <a:buNone/>
            </a:pPr>
            <a:r>
              <a:t/>
            </a:r>
            <a:endParaRPr sz="1700">
              <a:solidFill>
                <a:schemeClr val="dk1"/>
              </a:solidFill>
              <a:latin typeface="Libre Franklin"/>
              <a:ea typeface="Libre Franklin"/>
              <a:cs typeface="Libre Franklin"/>
              <a:sym typeface="Libre Franklin"/>
            </a:endParaRPr>
          </a:p>
        </p:txBody>
      </p:sp>
      <p:pic>
        <p:nvPicPr>
          <p:cNvPr id="159" name="Google Shape;159;p22"/>
          <p:cNvPicPr preferRelativeResize="0"/>
          <p:nvPr/>
        </p:nvPicPr>
        <p:blipFill>
          <a:blip r:embed="rId3">
            <a:alphaModFix/>
          </a:blip>
          <a:stretch>
            <a:fillRect/>
          </a:stretch>
        </p:blipFill>
        <p:spPr>
          <a:xfrm>
            <a:off x="1428750" y="2205050"/>
            <a:ext cx="6942801" cy="326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Pengambilan Dataset </a:t>
            </a:r>
            <a:endParaRPr/>
          </a:p>
        </p:txBody>
      </p:sp>
      <p:sp>
        <p:nvSpPr>
          <p:cNvPr id="165" name="Google Shape;165;p23"/>
          <p:cNvSpPr txBox="1"/>
          <p:nvPr>
            <p:ph idx="1" type="body"/>
          </p:nvPr>
        </p:nvSpPr>
        <p:spPr>
          <a:xfrm>
            <a:off x="1065475" y="4403750"/>
            <a:ext cx="7772400" cy="1932000"/>
          </a:xfrm>
          <a:prstGeom prst="rect">
            <a:avLst/>
          </a:prstGeom>
          <a:noFill/>
          <a:ln>
            <a:noFill/>
          </a:ln>
        </p:spPr>
        <p:txBody>
          <a:bodyPr anchorCtr="0" anchor="t" bIns="45700" lIns="91425" spcFirstLastPara="1" rIns="91425" wrap="square" tIns="45700">
            <a:noAutofit/>
          </a:bodyPr>
          <a:lstStyle/>
          <a:p>
            <a:pPr indent="-317500" lvl="0" marL="457200" rtl="0" algn="l">
              <a:lnSpc>
                <a:spcPct val="135714"/>
              </a:lnSpc>
              <a:spcBef>
                <a:spcPts val="0"/>
              </a:spcBef>
              <a:spcAft>
                <a:spcPts val="0"/>
              </a:spcAft>
              <a:buClr>
                <a:srgbClr val="000000"/>
              </a:buClr>
              <a:buSzPts val="1400"/>
              <a:buFont typeface="Courier New"/>
              <a:buChar char="-"/>
            </a:pPr>
            <a:r>
              <a:rPr b="1" lang="en-US" sz="1400">
                <a:solidFill>
                  <a:srgbClr val="000000"/>
                </a:solidFill>
                <a:latin typeface="Courier New"/>
                <a:ea typeface="Courier New"/>
                <a:cs typeface="Courier New"/>
                <a:sym typeface="Courier New"/>
              </a:rPr>
              <a:t>Untuk Fix error di train data</a:t>
            </a:r>
            <a:endParaRPr b="1"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100"/>
              <a:buFont typeface="Arial"/>
              <a:buNone/>
            </a:pPr>
            <a:r>
              <a:rPr lang="en-US" sz="1400">
                <a:solidFill>
                  <a:srgbClr val="000000"/>
                </a:solidFill>
                <a:latin typeface="Courier New"/>
                <a:ea typeface="Courier New"/>
                <a:cs typeface="Courier New"/>
                <a:sym typeface="Courier New"/>
              </a:rPr>
              <a:t>train[['ConfirmedCases', 'Fatalities']] = train.groupby(['Country_Region', </a:t>
            </a:r>
            <a:r>
              <a:rPr lang="en-US" sz="1400">
                <a:solidFill>
                  <a:srgbClr val="000000"/>
                </a:solidFill>
                <a:latin typeface="Courier New"/>
                <a:ea typeface="Courier New"/>
                <a:cs typeface="Courier New"/>
                <a:sym typeface="Courier New"/>
              </a:rPr>
              <a:t>'Pr</a:t>
            </a:r>
            <a:r>
              <a:rPr lang="en-US" sz="1400">
                <a:solidFill>
                  <a:srgbClr val="000000"/>
                </a:solidFill>
                <a:latin typeface="Courier New"/>
                <a:ea typeface="Courier New"/>
                <a:cs typeface="Courier New"/>
                <a:sym typeface="Courier New"/>
              </a:rPr>
              <a:t>ovince_State'])[['ConfirmedCases', 'Fatalities']].transform('cummax')</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rgbClr val="000000"/>
              </a:solidFill>
              <a:latin typeface="Courier New"/>
              <a:ea typeface="Courier New"/>
              <a:cs typeface="Courier New"/>
              <a:sym typeface="Courier New"/>
            </a:endParaRPr>
          </a:p>
          <a:p>
            <a:pPr indent="-133985" lvl="0" marL="274320" rtl="0" algn="l">
              <a:spcBef>
                <a:spcPts val="0"/>
              </a:spcBef>
              <a:spcAft>
                <a:spcPts val="0"/>
              </a:spcAft>
              <a:buSzPts val="2210"/>
              <a:buFont typeface="Arial"/>
              <a:buNone/>
            </a:pPr>
            <a:r>
              <a:t/>
            </a:r>
            <a:endParaRPr sz="1400"/>
          </a:p>
          <a:p>
            <a:pPr indent="0" lvl="0" marL="0" rtl="0" algn="l">
              <a:spcBef>
                <a:spcPts val="580"/>
              </a:spcBef>
              <a:spcAft>
                <a:spcPts val="0"/>
              </a:spcAft>
              <a:buSzPts val="2210"/>
              <a:buNone/>
            </a:pPr>
            <a:r>
              <a:t/>
            </a:r>
            <a:endParaRPr sz="1400"/>
          </a:p>
          <a:p>
            <a:pPr indent="-133985" lvl="0" marL="274320" rtl="0" algn="l">
              <a:spcBef>
                <a:spcPts val="580"/>
              </a:spcBef>
              <a:spcAft>
                <a:spcPts val="0"/>
              </a:spcAft>
              <a:buSzPts val="2210"/>
              <a:buNone/>
            </a:pPr>
            <a:r>
              <a:t/>
            </a:r>
            <a:endParaRPr sz="1400"/>
          </a:p>
          <a:p>
            <a:pPr indent="0" lvl="0" marL="0" rtl="0" algn="l">
              <a:spcBef>
                <a:spcPts val="580"/>
              </a:spcBef>
              <a:spcAft>
                <a:spcPts val="0"/>
              </a:spcAft>
              <a:buSzPts val="2210"/>
              <a:buNone/>
            </a:pPr>
            <a:r>
              <a:t/>
            </a:r>
            <a:endParaRPr sz="1400"/>
          </a:p>
          <a:p>
            <a:pPr indent="0" lvl="0" marL="0" rtl="0" algn="l">
              <a:spcBef>
                <a:spcPts val="580"/>
              </a:spcBef>
              <a:spcAft>
                <a:spcPts val="0"/>
              </a:spcAft>
              <a:buSzPts val="2210"/>
              <a:buNone/>
            </a:pPr>
            <a:r>
              <a:t/>
            </a:r>
            <a:endParaRPr sz="1400"/>
          </a:p>
          <a:p>
            <a:pPr indent="-133985" lvl="0" marL="274320" rtl="0" algn="l">
              <a:spcBef>
                <a:spcPts val="580"/>
              </a:spcBef>
              <a:spcAft>
                <a:spcPts val="0"/>
              </a:spcAft>
              <a:buSzPts val="2210"/>
              <a:buNone/>
            </a:pPr>
            <a:r>
              <a:t/>
            </a:r>
            <a:endParaRPr sz="1400"/>
          </a:p>
        </p:txBody>
      </p:sp>
      <p:sp>
        <p:nvSpPr>
          <p:cNvPr id="166" name="Google Shape;166;p23"/>
          <p:cNvSpPr txBox="1"/>
          <p:nvPr/>
        </p:nvSpPr>
        <p:spPr>
          <a:xfrm>
            <a:off x="711200" y="1118116"/>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1800"/>
              <a:buFont typeface="Libre Franklin Medium"/>
              <a:buNone/>
            </a:pPr>
            <a:r>
              <a:t/>
            </a:r>
            <a:endParaRPr b="0" i="0" sz="1800" u="none" cap="none" strike="noStrike">
              <a:solidFill>
                <a:schemeClr val="dk2"/>
              </a:solidFill>
              <a:latin typeface="Libre Franklin Medium"/>
              <a:ea typeface="Libre Franklin Medium"/>
              <a:cs typeface="Libre Franklin Medium"/>
              <a:sym typeface="Libre Franklin Medium"/>
            </a:endParaRPr>
          </a:p>
        </p:txBody>
      </p:sp>
      <p:pic>
        <p:nvPicPr>
          <p:cNvPr id="167" name="Google Shape;167;p23"/>
          <p:cNvPicPr preferRelativeResize="0"/>
          <p:nvPr/>
        </p:nvPicPr>
        <p:blipFill>
          <a:blip r:embed="rId3">
            <a:alphaModFix/>
          </a:blip>
          <a:stretch>
            <a:fillRect/>
          </a:stretch>
        </p:blipFill>
        <p:spPr>
          <a:xfrm>
            <a:off x="1065463" y="1681201"/>
            <a:ext cx="7470275" cy="2357000"/>
          </a:xfrm>
          <a:prstGeom prst="rect">
            <a:avLst/>
          </a:prstGeom>
          <a:noFill/>
          <a:ln>
            <a:noFill/>
          </a:ln>
        </p:spPr>
      </p:pic>
      <p:pic>
        <p:nvPicPr>
          <p:cNvPr id="168" name="Google Shape;168;p23"/>
          <p:cNvPicPr preferRelativeResize="0"/>
          <p:nvPr/>
        </p:nvPicPr>
        <p:blipFill>
          <a:blip r:embed="rId4">
            <a:alphaModFix/>
          </a:blip>
          <a:stretch>
            <a:fillRect/>
          </a:stretch>
        </p:blipFill>
        <p:spPr>
          <a:xfrm>
            <a:off x="615275" y="5361075"/>
            <a:ext cx="8269050" cy="52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914400" y="539597"/>
            <a:ext cx="7772400" cy="8781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Algoritma Linear Regression</a:t>
            </a:r>
            <a:endParaRPr/>
          </a:p>
        </p:txBody>
      </p:sp>
      <p:sp>
        <p:nvSpPr>
          <p:cNvPr id="174" name="Google Shape;174;p24"/>
          <p:cNvSpPr txBox="1"/>
          <p:nvPr>
            <p:ph idx="1" type="body"/>
          </p:nvPr>
        </p:nvSpPr>
        <p:spPr>
          <a:xfrm>
            <a:off x="839200" y="1740600"/>
            <a:ext cx="7772400" cy="4316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800"/>
              </a:spcBef>
              <a:spcAft>
                <a:spcPts val="0"/>
              </a:spcAft>
              <a:buSzPts val="2200"/>
              <a:buChar char="⚫"/>
            </a:pPr>
            <a:r>
              <a:rPr b="1" lang="en-US" sz="2200">
                <a:latin typeface="Arial"/>
                <a:ea typeface="Arial"/>
                <a:cs typeface="Arial"/>
                <a:sym typeface="Arial"/>
              </a:rPr>
              <a:t>Forecast with BayesianRidge</a:t>
            </a:r>
            <a:endParaRPr b="1" sz="2200">
              <a:latin typeface="Arial"/>
              <a:ea typeface="Arial"/>
              <a:cs typeface="Arial"/>
              <a:sym typeface="Arial"/>
            </a:endParaRPr>
          </a:p>
          <a:p>
            <a:pPr indent="0" lvl="0" marL="457200" rtl="0" algn="l">
              <a:lnSpc>
                <a:spcPct val="100000"/>
              </a:lnSpc>
              <a:spcBef>
                <a:spcPts val="1800"/>
              </a:spcBef>
              <a:spcAft>
                <a:spcPts val="0"/>
              </a:spcAft>
              <a:buNone/>
            </a:pPr>
            <a:r>
              <a:rPr i="1" lang="en-US" sz="1900">
                <a:solidFill>
                  <a:srgbClr val="000000"/>
                </a:solidFill>
                <a:highlight>
                  <a:srgbClr val="FFFFFF"/>
                </a:highlight>
              </a:rPr>
              <a:t>Forecasting</a:t>
            </a:r>
            <a:r>
              <a:rPr lang="en-US" sz="1900">
                <a:solidFill>
                  <a:srgbClr val="000000"/>
                </a:solidFill>
                <a:highlight>
                  <a:srgbClr val="FFFFFF"/>
                </a:highlight>
              </a:rPr>
              <a:t> atau perkiraan adalah kegiatan yang bertujuan untuk meramalkan atau memprediksi </a:t>
            </a:r>
            <a:endParaRPr sz="1900">
              <a:solidFill>
                <a:srgbClr val="000000"/>
              </a:solidFill>
              <a:highlight>
                <a:srgbClr val="FFFFFF"/>
              </a:highlight>
            </a:endParaRPr>
          </a:p>
          <a:p>
            <a:pPr indent="0" lvl="0" marL="457200" rtl="0" algn="l">
              <a:lnSpc>
                <a:spcPct val="100000"/>
              </a:lnSpc>
              <a:spcBef>
                <a:spcPts val="1800"/>
              </a:spcBef>
              <a:spcAft>
                <a:spcPts val="0"/>
              </a:spcAft>
              <a:buNone/>
            </a:pPr>
            <a:r>
              <a:t/>
            </a:r>
            <a:endParaRPr sz="1900">
              <a:solidFill>
                <a:srgbClr val="000000"/>
              </a:solidFill>
              <a:highlight>
                <a:srgbClr val="FFFFFF"/>
              </a:highlight>
            </a:endParaRPr>
          </a:p>
          <a:p>
            <a:pPr indent="0" lvl="0" marL="0" rtl="0" algn="l">
              <a:spcBef>
                <a:spcPts val="580"/>
              </a:spcBef>
              <a:spcAft>
                <a:spcPts val="0"/>
              </a:spcAft>
              <a:buSzPts val="2210"/>
              <a:buNone/>
            </a:pPr>
            <a:r>
              <a:t/>
            </a:r>
            <a:endParaRPr sz="1400"/>
          </a:p>
          <a:p>
            <a:pPr indent="-133985" lvl="0" marL="274320" rtl="0" algn="l">
              <a:spcBef>
                <a:spcPts val="580"/>
              </a:spcBef>
              <a:spcAft>
                <a:spcPts val="0"/>
              </a:spcAft>
              <a:buSzPts val="2210"/>
              <a:buNone/>
            </a:pPr>
            <a:r>
              <a:t/>
            </a:r>
            <a:endParaRPr sz="1400"/>
          </a:p>
          <a:p>
            <a:pPr indent="0" lvl="0" marL="0" rtl="0" algn="l">
              <a:spcBef>
                <a:spcPts val="580"/>
              </a:spcBef>
              <a:spcAft>
                <a:spcPts val="0"/>
              </a:spcAft>
              <a:buSzPts val="2210"/>
              <a:buNone/>
            </a:pPr>
            <a:r>
              <a:t/>
            </a:r>
            <a:endParaRPr sz="1400"/>
          </a:p>
          <a:p>
            <a:pPr indent="0" lvl="0" marL="0" rtl="0" algn="l">
              <a:spcBef>
                <a:spcPts val="580"/>
              </a:spcBef>
              <a:spcAft>
                <a:spcPts val="0"/>
              </a:spcAft>
              <a:buSzPts val="2210"/>
              <a:buNone/>
            </a:pPr>
            <a:r>
              <a:t/>
            </a:r>
            <a:endParaRPr sz="1400"/>
          </a:p>
          <a:p>
            <a:pPr indent="-133985" lvl="0" marL="274320" rtl="0" algn="l">
              <a:spcBef>
                <a:spcPts val="580"/>
              </a:spcBef>
              <a:spcAft>
                <a:spcPts val="0"/>
              </a:spcAft>
              <a:buSzPts val="2210"/>
              <a:buNone/>
            </a:pPr>
            <a:r>
              <a:t/>
            </a:r>
            <a:endParaRPr sz="1400"/>
          </a:p>
        </p:txBody>
      </p:sp>
      <p:pic>
        <p:nvPicPr>
          <p:cNvPr id="175" name="Google Shape;175;p24"/>
          <p:cNvPicPr preferRelativeResize="0"/>
          <p:nvPr/>
        </p:nvPicPr>
        <p:blipFill>
          <a:blip r:embed="rId3">
            <a:alphaModFix/>
          </a:blip>
          <a:stretch>
            <a:fillRect/>
          </a:stretch>
        </p:blipFill>
        <p:spPr>
          <a:xfrm>
            <a:off x="505950" y="3202750"/>
            <a:ext cx="8180849" cy="34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Algoritma Linear Regression</a:t>
            </a:r>
            <a:endParaRPr/>
          </a:p>
        </p:txBody>
      </p:sp>
      <p:pic>
        <p:nvPicPr>
          <p:cNvPr id="181" name="Google Shape;181;p25"/>
          <p:cNvPicPr preferRelativeResize="0"/>
          <p:nvPr/>
        </p:nvPicPr>
        <p:blipFill rotWithShape="1">
          <a:blip r:embed="rId3">
            <a:alphaModFix/>
          </a:blip>
          <a:srcRect b="6244" l="6693" r="15107" t="21234"/>
          <a:stretch/>
        </p:blipFill>
        <p:spPr>
          <a:xfrm>
            <a:off x="711200" y="1447800"/>
            <a:ext cx="7518399" cy="4800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6"/>
          <p:cNvPicPr preferRelativeResize="0"/>
          <p:nvPr/>
        </p:nvPicPr>
        <p:blipFill rotWithShape="1">
          <a:blip r:embed="rId3">
            <a:alphaModFix/>
          </a:blip>
          <a:srcRect b="4763" l="3459" r="6073" t="20039"/>
          <a:stretch/>
        </p:blipFill>
        <p:spPr>
          <a:xfrm>
            <a:off x="449942" y="533400"/>
            <a:ext cx="8033658" cy="586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Confirmed Cases dan Fatalities</a:t>
            </a:r>
            <a:endParaRPr/>
          </a:p>
        </p:txBody>
      </p:sp>
      <p:pic>
        <p:nvPicPr>
          <p:cNvPr id="192" name="Google Shape;192;p27"/>
          <p:cNvPicPr preferRelativeResize="0"/>
          <p:nvPr/>
        </p:nvPicPr>
        <p:blipFill rotWithShape="1">
          <a:blip r:embed="rId3">
            <a:alphaModFix/>
          </a:blip>
          <a:srcRect b="58729" l="4351" r="7522" t="21627"/>
          <a:stretch/>
        </p:blipFill>
        <p:spPr>
          <a:xfrm>
            <a:off x="566057" y="1582056"/>
            <a:ext cx="7968343" cy="45901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t/>
            </a:r>
            <a:endParaRPr/>
          </a:p>
        </p:txBody>
      </p:sp>
      <p:pic>
        <p:nvPicPr>
          <p:cNvPr id="198" name="Google Shape;198;p28"/>
          <p:cNvPicPr preferRelativeResize="0"/>
          <p:nvPr/>
        </p:nvPicPr>
        <p:blipFill rotWithShape="1">
          <a:blip r:embed="rId3">
            <a:alphaModFix/>
          </a:blip>
          <a:srcRect b="10118" l="3793" r="941" t="22223"/>
          <a:stretch/>
        </p:blipFill>
        <p:spPr>
          <a:xfrm>
            <a:off x="493486" y="1625600"/>
            <a:ext cx="8269514" cy="49493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Cases Indonesia</a:t>
            </a:r>
            <a:endParaRPr sz="3600"/>
          </a:p>
        </p:txBody>
      </p:sp>
      <p:pic>
        <p:nvPicPr>
          <p:cNvPr id="204" name="Google Shape;204;p29"/>
          <p:cNvPicPr preferRelativeResize="0"/>
          <p:nvPr/>
        </p:nvPicPr>
        <p:blipFill rotWithShape="1">
          <a:blip r:embed="rId3">
            <a:alphaModFix/>
          </a:blip>
          <a:srcRect b="4563" l="6136" r="38644" t="23611"/>
          <a:stretch/>
        </p:blipFill>
        <p:spPr>
          <a:xfrm>
            <a:off x="798286" y="1066801"/>
            <a:ext cx="7184571" cy="548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6250" l="4239" r="38758" t="12301"/>
          <a:stretch/>
        </p:blipFill>
        <p:spPr>
          <a:xfrm>
            <a:off x="551543" y="457200"/>
            <a:ext cx="7416800" cy="59581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6250" l="6247" r="38423" t="12699"/>
          <a:stretch/>
        </p:blipFill>
        <p:spPr>
          <a:xfrm>
            <a:off x="798286" y="381000"/>
            <a:ext cx="7355114" cy="59290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38200" y="27432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b="1" lang="en-US">
                <a:latin typeface="Libre Franklin"/>
                <a:ea typeface="Libre Franklin"/>
                <a:cs typeface="Libre Franklin"/>
                <a:sym typeface="Libre Franklin"/>
              </a:rPr>
              <a:t>Linear Regression</a:t>
            </a:r>
            <a:endParaRPr b="1">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Fatalities Indonesia</a:t>
            </a:r>
            <a:endParaRPr sz="3600"/>
          </a:p>
        </p:txBody>
      </p:sp>
      <p:pic>
        <p:nvPicPr>
          <p:cNvPr id="220" name="Google Shape;220;p32"/>
          <p:cNvPicPr preferRelativeResize="0"/>
          <p:nvPr/>
        </p:nvPicPr>
        <p:blipFill rotWithShape="1">
          <a:blip r:embed="rId3">
            <a:alphaModFix/>
          </a:blip>
          <a:srcRect b="38094" l="4462" r="8862" t="16667"/>
          <a:stretch/>
        </p:blipFill>
        <p:spPr>
          <a:xfrm>
            <a:off x="609600" y="1066799"/>
            <a:ext cx="7696199" cy="3309257"/>
          </a:xfrm>
          <a:prstGeom prst="rect">
            <a:avLst/>
          </a:prstGeom>
          <a:noFill/>
          <a:ln>
            <a:noFill/>
          </a:ln>
        </p:spPr>
      </p:pic>
      <p:pic>
        <p:nvPicPr>
          <p:cNvPr id="221" name="Google Shape;221;p32"/>
          <p:cNvPicPr preferRelativeResize="0"/>
          <p:nvPr/>
        </p:nvPicPr>
        <p:blipFill rotWithShape="1">
          <a:blip r:embed="rId4">
            <a:alphaModFix/>
          </a:blip>
          <a:srcRect b="21306" l="26893" r="26787" t="15056"/>
          <a:stretch/>
        </p:blipFill>
        <p:spPr>
          <a:xfrm>
            <a:off x="2895600" y="4156364"/>
            <a:ext cx="6026727" cy="23275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Global Fatalities</a:t>
            </a:r>
            <a:endParaRPr sz="3600"/>
          </a:p>
        </p:txBody>
      </p:sp>
      <p:pic>
        <p:nvPicPr>
          <p:cNvPr id="227" name="Google Shape;227;p33"/>
          <p:cNvPicPr preferRelativeResize="0"/>
          <p:nvPr/>
        </p:nvPicPr>
        <p:blipFill rotWithShape="1">
          <a:blip r:embed="rId3">
            <a:alphaModFix/>
          </a:blip>
          <a:srcRect b="49603" l="4239" r="14996" t="13492"/>
          <a:stretch/>
        </p:blipFill>
        <p:spPr>
          <a:xfrm>
            <a:off x="551542" y="986970"/>
            <a:ext cx="7906657" cy="2699659"/>
          </a:xfrm>
          <a:prstGeom prst="rect">
            <a:avLst/>
          </a:prstGeom>
          <a:noFill/>
          <a:ln>
            <a:noFill/>
          </a:ln>
        </p:spPr>
      </p:pic>
      <p:pic>
        <p:nvPicPr>
          <p:cNvPr id="228" name="Google Shape;228;p33"/>
          <p:cNvPicPr preferRelativeResize="0"/>
          <p:nvPr/>
        </p:nvPicPr>
        <p:blipFill rotWithShape="1">
          <a:blip r:embed="rId4">
            <a:alphaModFix/>
          </a:blip>
          <a:srcRect b="18277" l="26361" r="27745" t="14300"/>
          <a:stretch/>
        </p:blipFill>
        <p:spPr>
          <a:xfrm>
            <a:off x="2667000" y="3505200"/>
            <a:ext cx="5971309" cy="30826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5 Top Confirmed Country</a:t>
            </a:r>
            <a:endParaRPr sz="3600"/>
          </a:p>
        </p:txBody>
      </p:sp>
      <p:pic>
        <p:nvPicPr>
          <p:cNvPr id="234" name="Google Shape;234;p34"/>
          <p:cNvPicPr preferRelativeResize="0"/>
          <p:nvPr/>
        </p:nvPicPr>
        <p:blipFill rotWithShape="1">
          <a:blip r:embed="rId3">
            <a:alphaModFix/>
          </a:blip>
          <a:srcRect b="27282" l="4239" r="31729" t="16964"/>
          <a:stretch/>
        </p:blipFill>
        <p:spPr>
          <a:xfrm>
            <a:off x="551543" y="990600"/>
            <a:ext cx="8331200" cy="3352801"/>
          </a:xfrm>
          <a:prstGeom prst="rect">
            <a:avLst/>
          </a:prstGeom>
          <a:noFill/>
          <a:ln>
            <a:noFill/>
          </a:ln>
        </p:spPr>
      </p:pic>
      <p:pic>
        <p:nvPicPr>
          <p:cNvPr id="235" name="Google Shape;235;p34"/>
          <p:cNvPicPr preferRelativeResize="0"/>
          <p:nvPr/>
        </p:nvPicPr>
        <p:blipFill rotWithShape="1">
          <a:blip r:embed="rId4">
            <a:alphaModFix/>
          </a:blip>
          <a:srcRect b="23768" l="27638" r="28065" t="16667"/>
          <a:stretch/>
        </p:blipFill>
        <p:spPr>
          <a:xfrm>
            <a:off x="2895600" y="4121727"/>
            <a:ext cx="5763491" cy="2452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5 Top Fatalities Country</a:t>
            </a:r>
            <a:endParaRPr sz="3600"/>
          </a:p>
        </p:txBody>
      </p:sp>
      <p:pic>
        <p:nvPicPr>
          <p:cNvPr id="241" name="Google Shape;241;p35"/>
          <p:cNvPicPr preferRelativeResize="0"/>
          <p:nvPr/>
        </p:nvPicPr>
        <p:blipFill rotWithShape="1">
          <a:blip r:embed="rId3">
            <a:alphaModFix/>
          </a:blip>
          <a:srcRect b="25197" l="27888" r="27936" t="17063"/>
          <a:stretch/>
        </p:blipFill>
        <p:spPr>
          <a:xfrm>
            <a:off x="754742" y="1676400"/>
            <a:ext cx="5747658" cy="42236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914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r>
              <a:rPr lang="en-US" sz="3600"/>
              <a:t>Top 10 Country</a:t>
            </a:r>
            <a:endParaRPr sz="3600"/>
          </a:p>
        </p:txBody>
      </p:sp>
      <p:pic>
        <p:nvPicPr>
          <p:cNvPr id="247" name="Google Shape;247;p36"/>
          <p:cNvPicPr preferRelativeResize="0"/>
          <p:nvPr/>
        </p:nvPicPr>
        <p:blipFill rotWithShape="1">
          <a:blip r:embed="rId3">
            <a:alphaModFix/>
          </a:blip>
          <a:srcRect b="36805" l="3681" r="27824" t="26389"/>
          <a:stretch/>
        </p:blipFill>
        <p:spPr>
          <a:xfrm>
            <a:off x="381000" y="1143000"/>
            <a:ext cx="8001000" cy="2692400"/>
          </a:xfrm>
          <a:prstGeom prst="rect">
            <a:avLst/>
          </a:prstGeom>
          <a:noFill/>
          <a:ln>
            <a:noFill/>
          </a:ln>
        </p:spPr>
      </p:pic>
      <p:pic>
        <p:nvPicPr>
          <p:cNvPr id="248" name="Google Shape;248;p36"/>
          <p:cNvPicPr preferRelativeResize="0"/>
          <p:nvPr/>
        </p:nvPicPr>
        <p:blipFill rotWithShape="1">
          <a:blip r:embed="rId4">
            <a:alphaModFix/>
          </a:blip>
          <a:srcRect b="20928" l="28703" r="30087" t="13730"/>
          <a:stretch/>
        </p:blipFill>
        <p:spPr>
          <a:xfrm>
            <a:off x="2944091" y="3835400"/>
            <a:ext cx="5361709"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Referensi</a:t>
            </a:r>
            <a:endParaRPr/>
          </a:p>
        </p:txBody>
      </p:sp>
      <p:sp>
        <p:nvSpPr>
          <p:cNvPr id="254" name="Google Shape;254;p37"/>
          <p:cNvSpPr txBox="1"/>
          <p:nvPr>
            <p:ph idx="1" type="body"/>
          </p:nvPr>
        </p:nvSpPr>
        <p:spPr>
          <a:xfrm>
            <a:off x="914400" y="1496925"/>
            <a:ext cx="7772400" cy="4856400"/>
          </a:xfrm>
          <a:prstGeom prst="rect">
            <a:avLst/>
          </a:prstGeom>
          <a:noFill/>
          <a:ln>
            <a:noFill/>
          </a:ln>
        </p:spPr>
        <p:txBody>
          <a:bodyPr anchorCtr="0" anchor="t" bIns="45700" lIns="91425" spcFirstLastPara="1" rIns="91425" wrap="square" tIns="45700">
            <a:noAutofit/>
          </a:bodyPr>
          <a:lstStyle/>
          <a:p>
            <a:pPr indent="-298909" lvl="0" marL="274320" rtl="0" algn="l">
              <a:lnSpc>
                <a:spcPct val="80000"/>
              </a:lnSpc>
              <a:spcBef>
                <a:spcPts val="0"/>
              </a:spcBef>
              <a:spcAft>
                <a:spcPts val="0"/>
              </a:spcAft>
              <a:buSzPts val="2100"/>
              <a:buFont typeface="Libre Franklin"/>
              <a:buChar char="•"/>
            </a:pPr>
            <a:r>
              <a:rPr lang="en-US" sz="2100" u="sng">
                <a:solidFill>
                  <a:schemeClr val="hlink"/>
                </a:solidFill>
                <a:hlinkClick r:id="rId3"/>
              </a:rPr>
              <a:t>https://www.geeksforgeeks.org/python-implementation-of-polynomial-regression/#:~:text=Polynomial%20Regression%20is%20a%20form,denoted%20E(y%20%7Cx)</a:t>
            </a:r>
            <a:endParaRPr sz="2100"/>
          </a:p>
          <a:p>
            <a:pPr indent="0" lvl="0" marL="274320" rtl="0" algn="l">
              <a:lnSpc>
                <a:spcPct val="80000"/>
              </a:lnSpc>
              <a:spcBef>
                <a:spcPts val="0"/>
              </a:spcBef>
              <a:spcAft>
                <a:spcPts val="0"/>
              </a:spcAft>
              <a:buNone/>
            </a:pPr>
            <a:r>
              <a:t/>
            </a:r>
            <a:endParaRPr sz="2100"/>
          </a:p>
          <a:p>
            <a:pPr indent="-298910" lvl="0" marL="274320" rtl="0" algn="l">
              <a:lnSpc>
                <a:spcPct val="80000"/>
              </a:lnSpc>
              <a:spcBef>
                <a:spcPts val="580"/>
              </a:spcBef>
              <a:spcAft>
                <a:spcPts val="0"/>
              </a:spcAft>
              <a:buSzPts val="2100"/>
              <a:buFont typeface="Libre Franklin"/>
              <a:buChar char="•"/>
            </a:pPr>
            <a:r>
              <a:rPr lang="en-US" sz="2100" u="sng">
                <a:solidFill>
                  <a:schemeClr val="hlink"/>
                </a:solidFill>
                <a:hlinkClick r:id="rId4"/>
              </a:rPr>
              <a:t>https://id.wikipedia.org/wiki/Regresi_linear</a:t>
            </a:r>
            <a:endParaRPr sz="2100"/>
          </a:p>
          <a:p>
            <a:pPr indent="-165560" lvl="0" marL="274320" rtl="0" algn="l">
              <a:lnSpc>
                <a:spcPct val="80000"/>
              </a:lnSpc>
              <a:spcBef>
                <a:spcPts val="580"/>
              </a:spcBef>
              <a:spcAft>
                <a:spcPts val="0"/>
              </a:spcAft>
              <a:buSzPts val="1713"/>
              <a:buFont typeface="Arial"/>
              <a:buNone/>
            </a:pPr>
            <a:r>
              <a:t/>
            </a:r>
            <a:endParaRPr sz="2100"/>
          </a:p>
          <a:p>
            <a:pPr indent="-298910" lvl="0" marL="274320" rtl="0" algn="l">
              <a:lnSpc>
                <a:spcPct val="80000"/>
              </a:lnSpc>
              <a:spcBef>
                <a:spcPts val="580"/>
              </a:spcBef>
              <a:spcAft>
                <a:spcPts val="0"/>
              </a:spcAft>
              <a:buSzPts val="2100"/>
              <a:buFont typeface="Libre Franklin"/>
              <a:buChar char="•"/>
            </a:pPr>
            <a:r>
              <a:rPr lang="en-US" sz="2100" u="sng">
                <a:solidFill>
                  <a:schemeClr val="hlink"/>
                </a:solidFill>
                <a:hlinkClick r:id="rId5"/>
              </a:rPr>
              <a:t>https://www.kaggle.com/binhlc/sars-cov-2-exponential-model-week-2</a:t>
            </a:r>
            <a:endParaRPr sz="2100"/>
          </a:p>
          <a:p>
            <a:pPr indent="-165560" lvl="0" marL="274320" rtl="0" algn="l">
              <a:lnSpc>
                <a:spcPct val="80000"/>
              </a:lnSpc>
              <a:spcBef>
                <a:spcPts val="580"/>
              </a:spcBef>
              <a:spcAft>
                <a:spcPts val="0"/>
              </a:spcAft>
              <a:buSzPts val="1713"/>
              <a:buFont typeface="Arial"/>
              <a:buNone/>
            </a:pPr>
            <a:r>
              <a:t/>
            </a:r>
            <a:endParaRPr sz="2100"/>
          </a:p>
          <a:p>
            <a:pPr indent="-298909" lvl="0" marL="274320" rtl="0" algn="l">
              <a:lnSpc>
                <a:spcPct val="80000"/>
              </a:lnSpc>
              <a:spcBef>
                <a:spcPts val="580"/>
              </a:spcBef>
              <a:spcAft>
                <a:spcPts val="0"/>
              </a:spcAft>
              <a:buSzPts val="2100"/>
              <a:buFont typeface="Libre Franklin"/>
              <a:buChar char="•"/>
            </a:pPr>
            <a:r>
              <a:rPr lang="en-US" sz="2100" u="sng">
                <a:solidFill>
                  <a:schemeClr val="hlink"/>
                </a:solidFill>
                <a:hlinkClick r:id="rId6"/>
              </a:rPr>
              <a:t>https://www.kaggle.com/c/covid19-global-forecasting-week-2/data</a:t>
            </a:r>
            <a:endParaRPr sz="2100"/>
          </a:p>
          <a:p>
            <a:pPr indent="0" lvl="0" marL="274320" rtl="0" algn="l">
              <a:lnSpc>
                <a:spcPct val="80000"/>
              </a:lnSpc>
              <a:spcBef>
                <a:spcPts val="580"/>
              </a:spcBef>
              <a:spcAft>
                <a:spcPts val="0"/>
              </a:spcAft>
              <a:buNone/>
            </a:pPr>
            <a:r>
              <a:t/>
            </a:r>
            <a:endParaRPr sz="2100"/>
          </a:p>
          <a:p>
            <a:pPr indent="-298909" lvl="0" marL="274320" rtl="0" algn="l">
              <a:lnSpc>
                <a:spcPct val="80000"/>
              </a:lnSpc>
              <a:spcBef>
                <a:spcPts val="580"/>
              </a:spcBef>
              <a:spcAft>
                <a:spcPts val="0"/>
              </a:spcAft>
              <a:buSzPts val="2100"/>
              <a:buFont typeface="Libre Franklin"/>
              <a:buChar char="•"/>
            </a:pPr>
            <a:r>
              <a:rPr lang="en-US" sz="2100" u="sng">
                <a:solidFill>
                  <a:schemeClr val="hlink"/>
                </a:solidFill>
                <a:hlinkClick r:id="rId7"/>
              </a:rPr>
              <a:t>https://medium.com/@jrendz/regresi-linier-dengan-r-dan-python-ebb80662c6da</a:t>
            </a:r>
            <a:endParaRPr sz="2100"/>
          </a:p>
          <a:p>
            <a:pPr indent="0" lvl="0" marL="274320" rtl="0" algn="l">
              <a:lnSpc>
                <a:spcPct val="80000"/>
              </a:lnSpc>
              <a:spcBef>
                <a:spcPts val="580"/>
              </a:spcBef>
              <a:spcAft>
                <a:spcPts val="0"/>
              </a:spcAft>
              <a:buNone/>
            </a:pPr>
            <a:r>
              <a:t/>
            </a:r>
            <a:endParaRPr sz="2100"/>
          </a:p>
          <a:p>
            <a:pPr indent="-298909" lvl="0" marL="274320" rtl="0" algn="l">
              <a:lnSpc>
                <a:spcPct val="80000"/>
              </a:lnSpc>
              <a:spcBef>
                <a:spcPts val="580"/>
              </a:spcBef>
              <a:spcAft>
                <a:spcPts val="0"/>
              </a:spcAft>
              <a:buSzPts val="2100"/>
              <a:buFont typeface="Libre Franklin"/>
              <a:buChar char="•"/>
            </a:pPr>
            <a:r>
              <a:rPr lang="en-US" sz="2100" u="sng">
                <a:solidFill>
                  <a:schemeClr val="hlink"/>
                </a:solidFill>
                <a:hlinkClick r:id="rId8"/>
              </a:rPr>
              <a:t>https://www.megabagus.id/polynomial-regression/</a:t>
            </a:r>
            <a:endParaRPr sz="2100"/>
          </a:p>
          <a:p>
            <a:pPr indent="-165560" lvl="0" marL="274320" rtl="0" algn="l">
              <a:lnSpc>
                <a:spcPct val="80000"/>
              </a:lnSpc>
              <a:spcBef>
                <a:spcPts val="580"/>
              </a:spcBef>
              <a:spcAft>
                <a:spcPts val="0"/>
              </a:spcAft>
              <a:buSzPts val="1713"/>
              <a:buNone/>
            </a:pPr>
            <a:r>
              <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838200" y="27432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TERIMAKASIH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914400" y="445972"/>
            <a:ext cx="7772400" cy="8955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Pengertian Linear Regression</a:t>
            </a:r>
            <a:endParaRPr/>
          </a:p>
        </p:txBody>
      </p:sp>
      <p:sp>
        <p:nvSpPr>
          <p:cNvPr id="113" name="Google Shape;113;p15"/>
          <p:cNvSpPr txBox="1"/>
          <p:nvPr>
            <p:ph idx="1" type="body"/>
          </p:nvPr>
        </p:nvSpPr>
        <p:spPr>
          <a:xfrm>
            <a:off x="838200" y="1547025"/>
            <a:ext cx="7772400" cy="2743200"/>
          </a:xfrm>
          <a:prstGeom prst="rect">
            <a:avLst/>
          </a:prstGeom>
          <a:noFill/>
          <a:ln>
            <a:noFill/>
          </a:ln>
        </p:spPr>
        <p:txBody>
          <a:bodyPr anchorCtr="0" anchor="t" bIns="45700" lIns="91425" spcFirstLastPara="1" rIns="91425" wrap="square" tIns="45700">
            <a:noAutofit/>
          </a:bodyPr>
          <a:lstStyle/>
          <a:p>
            <a:pPr indent="-286385" lvl="0" marL="274320" rtl="0" algn="just">
              <a:spcBef>
                <a:spcPts val="0"/>
              </a:spcBef>
              <a:spcAft>
                <a:spcPts val="0"/>
              </a:spcAft>
              <a:buSzPts val="2400"/>
              <a:buChar char="⚫"/>
            </a:pPr>
            <a:r>
              <a:rPr lang="en-US" sz="2400"/>
              <a:t> Regresi linear adalah sebuah pendekatan untuk memodelkan hubungan antara variabel terikat Y dan satu atau lebih variabel bebas yang disebut X. Salah satu kegunaan dari regresi linear adalah untuk melakukan prediksi berdasarkan data-data yang telah dimiliki sebelumnya.</a:t>
            </a:r>
            <a:endParaRPr sz="2400"/>
          </a:p>
        </p:txBody>
      </p:sp>
      <p:sp>
        <p:nvSpPr>
          <p:cNvPr id="114" name="Google Shape;114;p15"/>
          <p:cNvSpPr txBox="1"/>
          <p:nvPr>
            <p:ph idx="1" type="body"/>
          </p:nvPr>
        </p:nvSpPr>
        <p:spPr>
          <a:xfrm>
            <a:off x="838200" y="4106300"/>
            <a:ext cx="7772400" cy="2038200"/>
          </a:xfrm>
          <a:prstGeom prst="rect">
            <a:avLst/>
          </a:prstGeom>
          <a:noFill/>
          <a:ln>
            <a:noFill/>
          </a:ln>
        </p:spPr>
        <p:txBody>
          <a:bodyPr anchorCtr="0" anchor="t" bIns="45700" lIns="91425" spcFirstLastPara="1" rIns="91425" wrap="square" tIns="45700">
            <a:noAutofit/>
          </a:bodyPr>
          <a:lstStyle/>
          <a:p>
            <a:pPr indent="-286385" lvl="0" marL="274320" rtl="0" algn="just">
              <a:spcBef>
                <a:spcPts val="0"/>
              </a:spcBef>
              <a:spcAft>
                <a:spcPts val="0"/>
              </a:spcAft>
              <a:buSzPts val="2400"/>
              <a:buChar char="⚫"/>
            </a:pPr>
            <a:r>
              <a:rPr b="1" lang="en-US" sz="2400">
                <a:solidFill>
                  <a:srgbClr val="292929"/>
                </a:solidFill>
                <a:highlight>
                  <a:srgbClr val="FFFFFF"/>
                </a:highlight>
              </a:rPr>
              <a:t>Regresi Linier</a:t>
            </a:r>
            <a:r>
              <a:rPr lang="en-US" sz="2400">
                <a:solidFill>
                  <a:srgbClr val="292929"/>
                </a:solidFill>
                <a:highlight>
                  <a:srgbClr val="FFFFFF"/>
                </a:highlight>
              </a:rPr>
              <a:t> atau </a:t>
            </a:r>
            <a:r>
              <a:rPr b="1" lang="en-US" sz="2400">
                <a:solidFill>
                  <a:srgbClr val="292929"/>
                </a:solidFill>
                <a:highlight>
                  <a:srgbClr val="FFFFFF"/>
                </a:highlight>
              </a:rPr>
              <a:t>Linear Regression</a:t>
            </a:r>
            <a:r>
              <a:rPr lang="en-US" sz="2400">
                <a:solidFill>
                  <a:srgbClr val="292929"/>
                </a:solidFill>
                <a:highlight>
                  <a:srgbClr val="FFFFFF"/>
                </a:highlight>
              </a:rPr>
              <a:t> adalah suatu model statistik yang umum dan paling sederhana yang digunakan untuk Machine Learning untuk melakukan prediksi dengan cara supervised learning.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idx="1" type="body"/>
          </p:nvPr>
        </p:nvSpPr>
        <p:spPr>
          <a:xfrm>
            <a:off x="914400" y="1775425"/>
            <a:ext cx="7772400" cy="42444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sz="2400">
                <a:solidFill>
                  <a:srgbClr val="000000"/>
                </a:solidFill>
                <a:highlight>
                  <a:srgbClr val="FFFFFF"/>
                </a:highlight>
              </a:rPr>
              <a:t>Regresi Linier melibatkan 2 variabel dimana salah satunya adalah variabel independen (x) dan satu lagi adalah variabel dependen (y).</a:t>
            </a:r>
            <a:endParaRPr sz="2400">
              <a:solidFill>
                <a:srgbClr val="000000"/>
              </a:solidFill>
              <a:highlight>
                <a:srgbClr val="FFFFFF"/>
              </a:highlight>
            </a:endParaRPr>
          </a:p>
          <a:p>
            <a:pPr indent="-381000" lvl="0" marL="457200" rtl="0" algn="l">
              <a:spcBef>
                <a:spcPts val="580"/>
              </a:spcBef>
              <a:spcAft>
                <a:spcPts val="0"/>
              </a:spcAft>
              <a:buClr>
                <a:srgbClr val="000000"/>
              </a:buClr>
              <a:buSzPts val="2400"/>
              <a:buFont typeface="Libre Franklin"/>
              <a:buChar char="-"/>
            </a:pPr>
            <a:r>
              <a:rPr lang="en-US" sz="2400">
                <a:solidFill>
                  <a:srgbClr val="000000"/>
                </a:solidFill>
                <a:highlight>
                  <a:srgbClr val="FFFFFF"/>
                </a:highlight>
              </a:rPr>
              <a:t>Independen berarti variabel ini sebagai variabel utama yang mungkin akan mempengaruhi nilai variabel kedua (dependen).</a:t>
            </a:r>
            <a:endParaRPr sz="2400">
              <a:solidFill>
                <a:srgbClr val="000000"/>
              </a:solidFill>
              <a:highlight>
                <a:srgbClr val="FFFFFF"/>
              </a:highlight>
            </a:endParaRPr>
          </a:p>
          <a:p>
            <a:pPr indent="-381000" lvl="0" marL="457200" rtl="0" algn="l">
              <a:spcBef>
                <a:spcPts val="0"/>
              </a:spcBef>
              <a:spcAft>
                <a:spcPts val="0"/>
              </a:spcAft>
              <a:buClr>
                <a:srgbClr val="000000"/>
              </a:buClr>
              <a:buSzPts val="2400"/>
              <a:buFont typeface="Libre Franklin"/>
              <a:buChar char="-"/>
            </a:pPr>
            <a:r>
              <a:rPr lang="en-US" sz="2400">
                <a:solidFill>
                  <a:srgbClr val="000000"/>
                </a:solidFill>
                <a:highlight>
                  <a:srgbClr val="FFFFFF"/>
                </a:highlight>
              </a:rPr>
              <a:t>Dependen berarti nilai variabel ini akan tergantung dari nilai variabel independennya, jika korelasi tinggi maka dependensi juga tinggi.</a:t>
            </a:r>
            <a:endParaRPr sz="2400">
              <a:solidFill>
                <a:srgbClr val="000000"/>
              </a:solidFill>
              <a:highlight>
                <a:srgbClr val="FFFFFF"/>
              </a:highlight>
            </a:endParaRPr>
          </a:p>
        </p:txBody>
      </p:sp>
      <p:sp>
        <p:nvSpPr>
          <p:cNvPr id="120" name="Google Shape;120;p16"/>
          <p:cNvSpPr txBox="1"/>
          <p:nvPr>
            <p:ph type="title"/>
          </p:nvPr>
        </p:nvSpPr>
        <p:spPr>
          <a:xfrm>
            <a:off x="914400" y="445972"/>
            <a:ext cx="7772400" cy="8955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Pengertian Linear Regression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914400" y="8490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Pengertian Polynomial Regression </a:t>
            </a:r>
            <a:endParaRPr/>
          </a:p>
        </p:txBody>
      </p:sp>
      <p:sp>
        <p:nvSpPr>
          <p:cNvPr id="126" name="Google Shape;126;p17"/>
          <p:cNvSpPr txBox="1"/>
          <p:nvPr>
            <p:ph idx="1" type="body"/>
          </p:nvPr>
        </p:nvSpPr>
        <p:spPr>
          <a:xfrm>
            <a:off x="914400" y="2227975"/>
            <a:ext cx="7772400" cy="405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None/>
            </a:pPr>
            <a:r>
              <a:rPr lang="en-US" sz="2400">
                <a:solidFill>
                  <a:srgbClr val="000000"/>
                </a:solidFill>
                <a:highlight>
                  <a:srgbClr val="FFFFFF"/>
                </a:highlight>
              </a:rPr>
              <a:t>Regresi polinomial merupakan regresi di mana fungsinya adalah kuadratik.</a:t>
            </a:r>
            <a:endParaRPr sz="2400">
              <a:solidFill>
                <a:srgbClr val="000000"/>
              </a:solidFill>
              <a:highlight>
                <a:srgbClr val="FFFFFF"/>
              </a:highlight>
            </a:endParaRPr>
          </a:p>
          <a:p>
            <a:pPr indent="0" lvl="0" marL="0" rtl="0" algn="l">
              <a:spcBef>
                <a:spcPts val="0"/>
              </a:spcBef>
              <a:spcAft>
                <a:spcPts val="0"/>
              </a:spcAft>
              <a:buSzPts val="2210"/>
              <a:buNone/>
            </a:pPr>
            <a:r>
              <a:t/>
            </a:r>
            <a:endParaRPr sz="2400">
              <a:solidFill>
                <a:srgbClr val="000000"/>
              </a:solidFill>
              <a:highlight>
                <a:srgbClr val="FFFFFF"/>
              </a:highlight>
            </a:endParaRPr>
          </a:p>
          <a:p>
            <a:pPr indent="0" lvl="0" marL="0" rtl="0" algn="l">
              <a:spcBef>
                <a:spcPts val="0"/>
              </a:spcBef>
              <a:spcAft>
                <a:spcPts val="0"/>
              </a:spcAft>
              <a:buSzPts val="2210"/>
              <a:buNone/>
            </a:pPr>
            <a:r>
              <a:rPr lang="en-US" sz="2400">
                <a:solidFill>
                  <a:srgbClr val="000000"/>
                </a:solidFill>
                <a:highlight>
                  <a:srgbClr val="FFFFFF"/>
                </a:highlight>
              </a:rPr>
              <a:t>Jika kita ingin mencari hubungan antara 1 variabel dependen dengan 1 variabel independen, maka bisa menggunakan simple atau poli.</a:t>
            </a:r>
            <a:endParaRPr sz="2400">
              <a:solidFill>
                <a:srgbClr val="000000"/>
              </a:solidFill>
              <a:highlight>
                <a:srgbClr val="FFFFFF"/>
              </a:highlight>
            </a:endParaRPr>
          </a:p>
          <a:p>
            <a:pPr indent="0" lvl="0" marL="0" rtl="0" algn="l">
              <a:spcBef>
                <a:spcPts val="0"/>
              </a:spcBef>
              <a:spcAft>
                <a:spcPts val="0"/>
              </a:spcAft>
              <a:buSzPts val="2210"/>
              <a:buNone/>
            </a:pPr>
            <a:r>
              <a:t/>
            </a:r>
            <a:endParaRPr sz="2400">
              <a:solidFill>
                <a:srgbClr val="000000"/>
              </a:solidFill>
              <a:highlight>
                <a:srgbClr val="FFFFFF"/>
              </a:highlight>
            </a:endParaRPr>
          </a:p>
          <a:p>
            <a:pPr indent="0" lvl="0" marL="0" rtl="0" algn="l">
              <a:spcBef>
                <a:spcPts val="0"/>
              </a:spcBef>
              <a:spcAft>
                <a:spcPts val="0"/>
              </a:spcAft>
              <a:buSzPts val="2210"/>
              <a:buNone/>
            </a:pPr>
            <a:r>
              <a:rPr lang="en-US" sz="2400">
                <a:solidFill>
                  <a:srgbClr val="000000"/>
                </a:solidFill>
              </a:rPr>
              <a:t>Regresi Polinomial adalah suatu bentuk regresi linier di mana hubungan antara variabel independen x dan variabel dependen y dimodelkan sebagai polinomial derajat ke-n.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32150" y="557000"/>
            <a:ext cx="8136900" cy="8085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lang="en-US"/>
              <a:t>Kenapa Polynomial Regression ?</a:t>
            </a:r>
            <a:endParaRPr/>
          </a:p>
        </p:txBody>
      </p:sp>
      <p:sp>
        <p:nvSpPr>
          <p:cNvPr id="132" name="Google Shape;132;p18"/>
          <p:cNvSpPr txBox="1"/>
          <p:nvPr>
            <p:ph idx="1" type="body"/>
          </p:nvPr>
        </p:nvSpPr>
        <p:spPr>
          <a:xfrm>
            <a:off x="914400" y="1740600"/>
            <a:ext cx="7772400" cy="4490700"/>
          </a:xfrm>
          <a:prstGeom prst="rect">
            <a:avLst/>
          </a:prstGeom>
          <a:noFill/>
          <a:ln>
            <a:noFill/>
          </a:ln>
        </p:spPr>
        <p:txBody>
          <a:bodyPr anchorCtr="0" anchor="t" bIns="45700" lIns="91425" spcFirstLastPara="1" rIns="91425" wrap="square" tIns="45700">
            <a:noAutofit/>
          </a:bodyPr>
          <a:lstStyle/>
          <a:p>
            <a:pPr indent="-317960" lvl="0" marL="274320" rtl="0" algn="l">
              <a:lnSpc>
                <a:spcPct val="80000"/>
              </a:lnSpc>
              <a:spcBef>
                <a:spcPts val="0"/>
              </a:spcBef>
              <a:spcAft>
                <a:spcPts val="0"/>
              </a:spcAft>
              <a:buSzPts val="2400"/>
              <a:buFont typeface="Arial"/>
              <a:buChar char="•"/>
            </a:pPr>
            <a:r>
              <a:rPr lang="en-US" sz="2400"/>
              <a:t>Ada beberapa hubungan yang akan dihipotesiskan oleh peneliti sebagai kurva. Jelas, jenis kasus seperti itu akan mencakup istilah polinomial.</a:t>
            </a:r>
            <a:endParaRPr sz="2400"/>
          </a:p>
          <a:p>
            <a:pPr indent="-317960" lvl="0" marL="274320" rtl="0" algn="l">
              <a:lnSpc>
                <a:spcPct val="80000"/>
              </a:lnSpc>
              <a:spcBef>
                <a:spcPts val="580"/>
              </a:spcBef>
              <a:spcAft>
                <a:spcPts val="0"/>
              </a:spcAft>
              <a:buSzPts val="2400"/>
              <a:buFont typeface="Arial"/>
              <a:buChar char="•"/>
            </a:pPr>
            <a:r>
              <a:rPr lang="en-US" sz="2400"/>
              <a:t>Pemeriksaan residu. Jika kita mencoba menyesuaikan model linier dengan data melengkung, sebaran residual (sumbu Y) pada prediktor (sumbu X) akan memiliki tambalan dari banyak residu positif di tengah. Maka dalam situasi seperti itu tidak tepat.</a:t>
            </a:r>
            <a:endParaRPr sz="2400"/>
          </a:p>
          <a:p>
            <a:pPr indent="-317959" lvl="0" marL="274320" rtl="0" algn="l">
              <a:lnSpc>
                <a:spcPct val="80000"/>
              </a:lnSpc>
              <a:spcBef>
                <a:spcPts val="580"/>
              </a:spcBef>
              <a:spcAft>
                <a:spcPts val="0"/>
              </a:spcAft>
              <a:buSzPts val="2400"/>
              <a:buFont typeface="Arial"/>
              <a:buChar char="•"/>
            </a:pPr>
            <a:r>
              <a:rPr lang="en-US" sz="2400"/>
              <a:t>Asumsi dalam analisis regresi linier berganda yang biasa adalah bahwa semua variabel independen adalah independen. Dalam model regresi polinomial, asumsi ini tidak puas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27432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b="1" lang="en-US">
                <a:latin typeface="Libre Franklin"/>
                <a:ea typeface="Libre Franklin"/>
                <a:cs typeface="Libre Franklin"/>
                <a:sym typeface="Libre Franklin"/>
              </a:rPr>
              <a:t>Studi Kasus</a:t>
            </a:r>
            <a:endParaRPr b="1">
              <a:latin typeface="Libre Franklin"/>
              <a:ea typeface="Libre Franklin"/>
              <a:cs typeface="Libre Franklin"/>
              <a:sym typeface="Libre Franklin"/>
            </a:endParaRPr>
          </a:p>
          <a:p>
            <a:pPr indent="0" lvl="0" marL="0" rtl="0" algn="l">
              <a:spcBef>
                <a:spcPts val="0"/>
              </a:spcBef>
              <a:spcAft>
                <a:spcPts val="0"/>
              </a:spcAft>
              <a:buClr>
                <a:schemeClr val="dk2"/>
              </a:buClr>
              <a:buSzPts val="4000"/>
              <a:buFont typeface="Libre Franklin Medium"/>
              <a:buNone/>
            </a:pPr>
            <a:r>
              <a:rPr b="1" lang="en-US">
                <a:latin typeface="Libre Franklin"/>
                <a:ea typeface="Libre Franklin"/>
                <a:cs typeface="Libre Franklin"/>
                <a:sym typeface="Libre Franklin"/>
              </a:rPr>
              <a:t>(Covid-19)</a:t>
            </a:r>
            <a:endParaRPr b="1">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838200" y="2419450"/>
            <a:ext cx="7772400" cy="3637800"/>
          </a:xfrm>
          <a:prstGeom prst="rect">
            <a:avLst/>
          </a:prstGeom>
          <a:noFill/>
          <a:ln>
            <a:noFill/>
          </a:ln>
        </p:spPr>
        <p:txBody>
          <a:bodyPr anchorCtr="0" anchor="ctr" bIns="91425"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700">
                <a:solidFill>
                  <a:schemeClr val="dk1"/>
                </a:solidFill>
                <a:latin typeface="Libre Franklin"/>
                <a:ea typeface="Libre Franklin"/>
                <a:cs typeface="Libre Franklin"/>
                <a:sym typeface="Libre Franklin"/>
              </a:rPr>
              <a:t>Covid-19 adalah adalah virus yang diidentifikasi sebagai penyebab meningkatnya jumlah penyakit pernafasan di Wuhan, Cina secara mendadak. Awalnya, pasien-pasien pertama di Wuhan diberitakan memiliki hubungan dengan pusat penjualan makanan-makanan laut dan hewan,menandakan bahwa kemungkinan virus ini menjangkit dari hewan ke manusia. Namun, setelah itu, pasien-pasien bermunculan yang tidak memiliki hubungan dengan pusat penjualanan makanan tersebut, menunjukkan bahwa virus ini juga dapat menyebar dari manusia ke manusia. Karena virus ini baru muncul, maka belum jelas berapa mudah virus ini menyebar dan apa saja efeknya bagi yang terjangkit.</a:t>
            </a:r>
            <a:endParaRPr sz="1700">
              <a:solidFill>
                <a:schemeClr val="dk1"/>
              </a:solidFill>
              <a:latin typeface="Libre Franklin"/>
              <a:ea typeface="Libre Franklin"/>
              <a:cs typeface="Libre Franklin"/>
              <a:sym typeface="Libre Franklin"/>
            </a:endParaRPr>
          </a:p>
          <a:p>
            <a:pPr indent="0" lvl="0" marL="0" rtl="0" algn="just">
              <a:lnSpc>
                <a:spcPct val="100000"/>
              </a:lnSpc>
              <a:spcBef>
                <a:spcPts val="900"/>
              </a:spcBef>
              <a:spcAft>
                <a:spcPts val="1200"/>
              </a:spcAft>
              <a:buClr>
                <a:schemeClr val="dk1"/>
              </a:buClr>
              <a:buSzPts val="1100"/>
              <a:buFont typeface="Arial"/>
              <a:buNone/>
            </a:pPr>
            <a:r>
              <a:rPr lang="en-US" sz="1700">
                <a:solidFill>
                  <a:schemeClr val="dk1"/>
                </a:solidFill>
                <a:latin typeface="Libre Franklin"/>
                <a:ea typeface="Libre Franklin"/>
                <a:cs typeface="Libre Franklin"/>
                <a:sym typeface="Libre Franklin"/>
              </a:rPr>
              <a:t>Dataset ini berisi informasi harian jumlah kasus infeksi, kematian, dan penyembuhan dari 2019 Novel Coronavirus.</a:t>
            </a:r>
            <a:endParaRPr sz="1700">
              <a:solidFill>
                <a:srgbClr val="000000"/>
              </a:solidFill>
            </a:endParaRPr>
          </a:p>
        </p:txBody>
      </p:sp>
      <p:sp>
        <p:nvSpPr>
          <p:cNvPr id="143" name="Google Shape;143;p20"/>
          <p:cNvSpPr txBox="1"/>
          <p:nvPr>
            <p:ph type="title"/>
          </p:nvPr>
        </p:nvSpPr>
        <p:spPr>
          <a:xfrm>
            <a:off x="685800" y="1079175"/>
            <a:ext cx="8278200" cy="9573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Medium"/>
              <a:buNone/>
            </a:pPr>
            <a:r>
              <a:rPr b="1" lang="en-US">
                <a:latin typeface="Libre Franklin"/>
                <a:ea typeface="Libre Franklin"/>
                <a:cs typeface="Libre Franklin"/>
                <a:sym typeface="Libre Franklin"/>
              </a:rPr>
              <a:t>Implementasi Prediksi Covid 19</a:t>
            </a:r>
            <a:endParaRPr b="1">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914400" y="609600"/>
            <a:ext cx="77724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Medium"/>
              <a:buNone/>
            </a:pPr>
            <a:br>
              <a:rPr lang="en-US" sz="3600"/>
            </a:br>
            <a:br>
              <a:rPr lang="en-US" sz="3600"/>
            </a:br>
            <a:r>
              <a:rPr lang="en-US" sz="3600"/>
              <a:t>Import Module </a:t>
            </a:r>
            <a:endParaRPr sz="3600"/>
          </a:p>
        </p:txBody>
      </p:sp>
      <p:sp>
        <p:nvSpPr>
          <p:cNvPr id="149" name="Google Shape;149;p21"/>
          <p:cNvSpPr txBox="1"/>
          <p:nvPr>
            <p:ph idx="1" type="body"/>
          </p:nvPr>
        </p:nvSpPr>
        <p:spPr>
          <a:xfrm>
            <a:off x="914400" y="3428975"/>
            <a:ext cx="7772400" cy="2286000"/>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lang="en-US" sz="1500"/>
              <a:t>Persiapan Dataset</a:t>
            </a:r>
            <a:endParaRPr sz="1500"/>
          </a:p>
          <a:p>
            <a:pPr indent="0" lvl="0" marL="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p:txBody>
      </p:sp>
      <p:sp>
        <p:nvSpPr>
          <p:cNvPr id="150" name="Google Shape;150;p21"/>
          <p:cNvSpPr txBox="1"/>
          <p:nvPr>
            <p:ph type="title"/>
          </p:nvPr>
        </p:nvSpPr>
        <p:spPr>
          <a:xfrm>
            <a:off x="685800" y="1688375"/>
            <a:ext cx="7772400" cy="1740600"/>
          </a:xfrm>
          <a:prstGeom prst="rect">
            <a:avLst/>
          </a:prstGeom>
          <a:noFill/>
          <a:ln>
            <a:noFill/>
          </a:ln>
        </p:spPr>
        <p:txBody>
          <a:bodyPr anchorCtr="0" anchor="t" bIns="91425" lIns="91425" spcFirstLastPara="1" rIns="91425" wrap="square" tIns="45700">
            <a:noAutofit/>
          </a:bodyPr>
          <a:lstStyle/>
          <a:p>
            <a:pPr indent="-336550" lvl="0" marL="457200" rtl="0" algn="just">
              <a:lnSpc>
                <a:spcPct val="100000"/>
              </a:lnSpc>
              <a:spcBef>
                <a:spcPts val="0"/>
              </a:spcBef>
              <a:spcAft>
                <a:spcPts val="0"/>
              </a:spcAft>
              <a:buClr>
                <a:srgbClr val="000000"/>
              </a:buClr>
              <a:buSzPts val="1700"/>
              <a:buChar char="-"/>
            </a:pPr>
            <a:r>
              <a:rPr lang="en-US" sz="1700">
                <a:solidFill>
                  <a:schemeClr val="dk1"/>
                </a:solidFill>
                <a:latin typeface="Libre Franklin"/>
                <a:ea typeface="Libre Franklin"/>
                <a:cs typeface="Libre Franklin"/>
                <a:sym typeface="Libre Franklin"/>
              </a:rPr>
              <a:t>Untuk Olahdata</a:t>
            </a:r>
            <a:endParaRPr sz="1700">
              <a:solidFill>
                <a:schemeClr val="dk1"/>
              </a:solidFill>
              <a:latin typeface="Libre Franklin"/>
              <a:ea typeface="Libre Franklin"/>
              <a:cs typeface="Libre Franklin"/>
              <a:sym typeface="Libre Franklin"/>
            </a:endParaRPr>
          </a:p>
          <a:p>
            <a:pPr indent="0" lvl="0" marL="457200" rtl="0" algn="just">
              <a:lnSpc>
                <a:spcPct val="100000"/>
              </a:lnSpc>
              <a:spcBef>
                <a:spcPts val="900"/>
              </a:spcBef>
              <a:spcAft>
                <a:spcPts val="900"/>
              </a:spcAft>
              <a:buNone/>
            </a:pPr>
            <a:r>
              <a:t/>
            </a:r>
            <a:endParaRPr sz="1700">
              <a:solidFill>
                <a:schemeClr val="dk1"/>
              </a:solidFill>
              <a:latin typeface="Libre Franklin"/>
              <a:ea typeface="Libre Franklin"/>
              <a:cs typeface="Libre Franklin"/>
              <a:sym typeface="Libre Franklin"/>
            </a:endParaRPr>
          </a:p>
        </p:txBody>
      </p:sp>
      <p:pic>
        <p:nvPicPr>
          <p:cNvPr id="151" name="Google Shape;151;p21"/>
          <p:cNvPicPr preferRelativeResize="0"/>
          <p:nvPr/>
        </p:nvPicPr>
        <p:blipFill>
          <a:blip r:embed="rId3">
            <a:alphaModFix/>
          </a:blip>
          <a:stretch>
            <a:fillRect/>
          </a:stretch>
        </p:blipFill>
        <p:spPr>
          <a:xfrm>
            <a:off x="1196750" y="2105375"/>
            <a:ext cx="6792649" cy="1095025"/>
          </a:xfrm>
          <a:prstGeom prst="rect">
            <a:avLst/>
          </a:prstGeom>
          <a:noFill/>
          <a:ln>
            <a:noFill/>
          </a:ln>
        </p:spPr>
      </p:pic>
      <p:pic>
        <p:nvPicPr>
          <p:cNvPr id="152" name="Google Shape;152;p21"/>
          <p:cNvPicPr preferRelativeResize="0"/>
          <p:nvPr/>
        </p:nvPicPr>
        <p:blipFill>
          <a:blip r:embed="rId4">
            <a:alphaModFix/>
          </a:blip>
          <a:stretch>
            <a:fillRect/>
          </a:stretch>
        </p:blipFill>
        <p:spPr>
          <a:xfrm>
            <a:off x="1322875" y="3857975"/>
            <a:ext cx="6596901" cy="18280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