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2F-1A70-47FC-992C-70B2B12C2B30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18B-1966-41D9-AD5D-7C5BE0256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2F-1A70-47FC-992C-70B2B12C2B30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18B-1966-41D9-AD5D-7C5BE0256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2F-1A70-47FC-992C-70B2B12C2B30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18B-1966-41D9-AD5D-7C5BE0256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2F-1A70-47FC-992C-70B2B12C2B30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18B-1966-41D9-AD5D-7C5BE0256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2F-1A70-47FC-992C-70B2B12C2B30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18B-1966-41D9-AD5D-7C5BE0256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2F-1A70-47FC-992C-70B2B12C2B30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18B-1966-41D9-AD5D-7C5BE0256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2F-1A70-47FC-992C-70B2B12C2B30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18B-1966-41D9-AD5D-7C5BE0256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2F-1A70-47FC-992C-70B2B12C2B30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18B-1966-41D9-AD5D-7C5BE0256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2F-1A70-47FC-992C-70B2B12C2B30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18B-1966-41D9-AD5D-7C5BE0256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2F-1A70-47FC-992C-70B2B12C2B30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18B-1966-41D9-AD5D-7C5BE0256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CB2F-1A70-47FC-992C-70B2B12C2B30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B18B-1966-41D9-AD5D-7C5BE0256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1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5CB2F-1A70-47FC-992C-70B2B12C2B30}" type="datetimeFigureOut">
              <a:rPr lang="en-US" smtClean="0"/>
              <a:pPr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8B18B-1966-41D9-AD5D-7C5BE0256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xygen" TargetMode="External"/><Relationship Id="rId2" Type="http://schemas.openxmlformats.org/officeDocument/2006/relationships/hyperlink" Target="https://en.wikipedia.org/wiki/Ir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lineplus.gov/lab-tests/white-blood-count-wb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opheles" TargetMode="External"/><Relationship Id="rId2" Type="http://schemas.openxmlformats.org/officeDocument/2006/relationships/hyperlink" Target="https://en.wikipedia.org/wiki/Mosquito-borne_dise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inchona" TargetMode="External"/><Relationship Id="rId4" Type="http://schemas.openxmlformats.org/officeDocument/2006/relationships/hyperlink" Target="https://en.wikipedia.org/wiki/History_of_malari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science deals with the living and non-living things.</a:t>
            </a:r>
          </a:p>
          <a:p>
            <a:r>
              <a:rPr lang="en-US" b="1" dirty="0" smtClean="0"/>
              <a:t>Father of biology and zoology : Aristotle</a:t>
            </a:r>
          </a:p>
          <a:p>
            <a:r>
              <a:rPr lang="en-US" b="1" dirty="0" smtClean="0"/>
              <a:t>Father of botany :</a:t>
            </a:r>
            <a:r>
              <a:rPr lang="en-US" b="1" dirty="0"/>
              <a:t>Theophrastus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RBC is to</a:t>
            </a:r>
            <a:r>
              <a:rPr lang="en-US" b="1" dirty="0"/>
              <a:t> transport the oxygen by </a:t>
            </a:r>
            <a:r>
              <a:rPr lang="en-US" b="1" dirty="0" smtClean="0"/>
              <a:t>hemoglobin.</a:t>
            </a:r>
          </a:p>
          <a:p>
            <a:r>
              <a:rPr lang="en-US" dirty="0"/>
              <a:t>is the </a:t>
            </a:r>
            <a:r>
              <a:rPr lang="en-US" dirty="0" smtClean="0">
                <a:hlinkClick r:id="rId2" tooltip="Iron"/>
              </a:rPr>
              <a:t>iron</a:t>
            </a:r>
            <a:r>
              <a:rPr lang="en-US" dirty="0" smtClean="0"/>
              <a:t>-containing</a:t>
            </a:r>
            <a:r>
              <a:rPr lang="en-US" dirty="0"/>
              <a:t> </a:t>
            </a:r>
            <a:r>
              <a:rPr lang="en-US" dirty="0" smtClean="0">
                <a:hlinkClick r:id="rId3" tooltip="Oxygen"/>
              </a:rPr>
              <a:t>oxygen</a:t>
            </a:r>
            <a:r>
              <a:rPr lang="en-US" dirty="0" smtClean="0"/>
              <a:t>-transport.</a:t>
            </a:r>
          </a:p>
          <a:p>
            <a:r>
              <a:rPr lang="en-US" dirty="0" smtClean="0"/>
              <a:t>Male: </a:t>
            </a:r>
            <a:r>
              <a:rPr lang="en-US" b="1" dirty="0"/>
              <a:t>13.5 to 17.5 grams per deciliter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Female : </a:t>
            </a:r>
            <a:r>
              <a:rPr lang="en-US" b="1" dirty="0"/>
              <a:t>12.1 to 15.1 gm/</a:t>
            </a:r>
            <a:r>
              <a:rPr lang="en-US" b="1" dirty="0" err="1"/>
              <a:t>dL</a:t>
            </a:r>
            <a:r>
              <a:rPr lang="en-US" dirty="0" smtClean="0"/>
              <a:t>.</a:t>
            </a:r>
          </a:p>
          <a:p>
            <a:r>
              <a:rPr lang="en-US" dirty="0" smtClean="0"/>
              <a:t>Average : 12-16</a:t>
            </a:r>
            <a:r>
              <a:rPr lang="en-US" b="1" dirty="0" smtClean="0"/>
              <a:t> gm/</a:t>
            </a:r>
            <a:r>
              <a:rPr lang="en-US" b="1" dirty="0" err="1" smtClean="0"/>
              <a:t>dL</a:t>
            </a:r>
            <a:endParaRPr lang="en-US" b="1" dirty="0" smtClean="0"/>
          </a:p>
          <a:p>
            <a:r>
              <a:rPr lang="en-US" b="1" dirty="0" err="1" smtClean="0"/>
              <a:t>Rbc</a:t>
            </a:r>
            <a:r>
              <a:rPr lang="en-US" b="1" dirty="0" smtClean="0"/>
              <a:t> count: </a:t>
            </a:r>
            <a:r>
              <a:rPr lang="en-US" dirty="0" err="1" smtClean="0"/>
              <a:t>Hemocytometer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WBC</a:t>
            </a:r>
            <a:r>
              <a:rPr lang="en-US" b="1" u="sng" dirty="0">
                <a:hlinkClick r:id="rId2"/>
              </a:rPr>
              <a:t> </a:t>
            </a:r>
            <a:r>
              <a:rPr lang="en-US" b="1" u="sng" dirty="0" smtClean="0">
                <a:hlinkClick r:id="rId2"/>
              </a:rPr>
              <a:t>(White </a:t>
            </a:r>
            <a:r>
              <a:rPr lang="en-US" b="1" u="sng" dirty="0">
                <a:hlinkClick r:id="rId2"/>
              </a:rPr>
              <a:t>Blood </a:t>
            </a:r>
            <a:r>
              <a:rPr lang="en-US" b="1" u="sng" dirty="0" smtClean="0">
                <a:hlinkClick r:id="rId2"/>
              </a:rPr>
              <a:t>Cell)</a:t>
            </a:r>
            <a:r>
              <a:rPr lang="en-US" b="1" u="sng" dirty="0">
                <a:hlinkClick r:id="rId2"/>
              </a:rPr>
              <a:t> 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leukocytes</a:t>
            </a:r>
            <a:r>
              <a:rPr lang="en-US" dirty="0"/>
              <a:t> or </a:t>
            </a:r>
            <a:r>
              <a:rPr lang="en-US" b="1" dirty="0" smtClean="0"/>
              <a:t>leucocytes</a:t>
            </a:r>
          </a:p>
          <a:p>
            <a:r>
              <a:rPr lang="en-US" dirty="0"/>
              <a:t>usually expressed as 4,000 to 11,000 white blood cells per </a:t>
            </a:r>
            <a:r>
              <a:rPr lang="en-US" dirty="0" err="1"/>
              <a:t>microliter</a:t>
            </a:r>
            <a:r>
              <a:rPr lang="en-US" dirty="0"/>
              <a:t> of </a:t>
            </a:r>
            <a:r>
              <a:rPr lang="en-US" dirty="0" smtClean="0"/>
              <a:t>blood.</a:t>
            </a:r>
          </a:p>
          <a:p>
            <a:r>
              <a:rPr lang="en-US" dirty="0" smtClean="0"/>
              <a:t>Age : 2 – 4 days</a:t>
            </a:r>
          </a:p>
          <a:p>
            <a:r>
              <a:rPr lang="en-US" dirty="0" smtClean="0"/>
              <a:t>Nucleus present </a:t>
            </a:r>
          </a:p>
          <a:p>
            <a:r>
              <a:rPr lang="en-US" dirty="0" smtClean="0"/>
              <a:t>A decrease below the lower limit is called </a:t>
            </a:r>
            <a:r>
              <a:rPr lang="en-US" dirty="0" err="1" smtClean="0"/>
              <a:t>leukopenia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1"/>
            <a:ext cx="7620000" cy="459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platelet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also called </a:t>
            </a:r>
            <a:r>
              <a:rPr lang="en-US" b="1" dirty="0" err="1" smtClean="0"/>
              <a:t>thrombocytes</a:t>
            </a:r>
            <a:r>
              <a:rPr lang="en-US" b="1" dirty="0" smtClean="0"/>
              <a:t>.</a:t>
            </a:r>
          </a:p>
          <a:p>
            <a:r>
              <a:rPr lang="en-US" dirty="0"/>
              <a:t>Platelets are formed from what type of </a:t>
            </a:r>
            <a:r>
              <a:rPr lang="en-US" dirty="0" smtClean="0"/>
              <a:t>cell</a:t>
            </a:r>
            <a:br>
              <a:rPr lang="en-US" dirty="0" smtClean="0"/>
            </a:br>
            <a:r>
              <a:rPr lang="en-US" b="1" dirty="0" err="1"/>
              <a:t>Ans</a:t>
            </a:r>
            <a:r>
              <a:rPr lang="en-US" b="1" dirty="0"/>
              <a:t>- </a:t>
            </a:r>
            <a:r>
              <a:rPr lang="en-US" b="1" dirty="0" err="1"/>
              <a:t>Megakaryocytes</a:t>
            </a:r>
            <a:r>
              <a:rPr lang="en-US" b="1" dirty="0"/>
              <a:t> </a:t>
            </a:r>
            <a:endParaRPr lang="en-US" b="1" dirty="0" smtClean="0"/>
          </a:p>
          <a:p>
            <a:r>
              <a:rPr lang="en-US" dirty="0"/>
              <a:t>150,000 to 450,000 per cubic </a:t>
            </a:r>
            <a:r>
              <a:rPr lang="en-US" dirty="0" smtClean="0"/>
              <a:t>millimeter</a:t>
            </a:r>
          </a:p>
          <a:p>
            <a:r>
              <a:rPr lang="en-US" dirty="0" smtClean="0"/>
              <a:t>Clot</a:t>
            </a:r>
          </a:p>
          <a:p>
            <a:r>
              <a:rPr lang="en-US" dirty="0" smtClean="0"/>
              <a:t>No nucleus </a:t>
            </a:r>
          </a:p>
          <a:p>
            <a:r>
              <a:rPr lang="en-US" dirty="0"/>
              <a:t>Non-clotting of blood is caused by </a:t>
            </a:r>
            <a:r>
              <a:rPr lang="en-US" dirty="0" err="1"/>
              <a:t>defeciency</a:t>
            </a:r>
            <a:r>
              <a:rPr lang="en-US" dirty="0"/>
              <a:t> of ?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Ans</a:t>
            </a:r>
            <a:r>
              <a:rPr lang="en-US" b="1" dirty="0"/>
              <a:t>- Vitamin K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Which gas in air pollution can affect blood stream leading to death ?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Ans</a:t>
            </a:r>
            <a:r>
              <a:rPr lang="en-US" b="1" dirty="0"/>
              <a:t>- Carbon </a:t>
            </a:r>
            <a:r>
              <a:rPr lang="en-US" b="1" dirty="0" err="1" smtClean="0"/>
              <a:t>monooxide</a:t>
            </a:r>
            <a:endParaRPr lang="en-US" b="1" dirty="0" smtClean="0"/>
          </a:p>
          <a:p>
            <a:r>
              <a:rPr lang="en-US" dirty="0"/>
              <a:t>Human blood is a viscous "fluid due to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Ans</a:t>
            </a:r>
            <a:r>
              <a:rPr lang="en-US" b="1" dirty="0"/>
              <a:t>- Proteins in blood </a:t>
            </a:r>
            <a:endParaRPr lang="en-US" b="1" dirty="0" smtClean="0"/>
          </a:p>
          <a:p>
            <a:r>
              <a:rPr lang="en-US" dirty="0"/>
              <a:t>What would happen if human blood becomes acidic ?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Ans</a:t>
            </a:r>
            <a:r>
              <a:rPr lang="en-US" b="1" dirty="0"/>
              <a:t>- Oxygen-carrying capacity of </a:t>
            </a:r>
            <a:r>
              <a:rPr lang="en-US" b="1" dirty="0" err="1"/>
              <a:t>haemoglobin</a:t>
            </a:r>
            <a:r>
              <a:rPr lang="en-US" b="1" dirty="0"/>
              <a:t> is decrease 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extracting </a:t>
            </a:r>
            <a:r>
              <a:rPr lang="en-US" dirty="0" err="1"/>
              <a:t>febrinogen</a:t>
            </a:r>
            <a:r>
              <a:rPr lang="en-US" dirty="0"/>
              <a:t> and </a:t>
            </a:r>
            <a:r>
              <a:rPr lang="en-US" dirty="0" err="1"/>
              <a:t>protien</a:t>
            </a:r>
            <a:r>
              <a:rPr lang="en-US" dirty="0"/>
              <a:t> out of plasma remaining plasma is called ____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Ans</a:t>
            </a:r>
            <a:r>
              <a:rPr lang="en-US" b="1" dirty="0"/>
              <a:t>- Serum </a:t>
            </a:r>
            <a:endParaRPr lang="en-US" b="1" dirty="0" smtClean="0"/>
          </a:p>
          <a:p>
            <a:r>
              <a:rPr lang="en-US" dirty="0"/>
              <a:t>___ blood protein regulates the amount of water in plasma ?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Ans</a:t>
            </a:r>
            <a:r>
              <a:rPr lang="en-US" b="1" dirty="0"/>
              <a:t>- Albumin </a:t>
            </a:r>
            <a:endParaRPr lang="en-US" b="1" dirty="0" smtClean="0"/>
          </a:p>
          <a:p>
            <a:r>
              <a:rPr lang="en-US" dirty="0"/>
              <a:t>What would happen to red blood cells if the </a:t>
            </a:r>
            <a:r>
              <a:rPr lang="en-US" dirty="0" err="1"/>
              <a:t>haem</a:t>
            </a:r>
            <a:r>
              <a:rPr lang="en-US" dirty="0"/>
              <a:t> group were removed from </a:t>
            </a:r>
            <a:r>
              <a:rPr lang="en-US" dirty="0" err="1"/>
              <a:t>haemoglobin</a:t>
            </a:r>
            <a:r>
              <a:rPr lang="en-US" dirty="0"/>
              <a:t>?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Ans</a:t>
            </a:r>
            <a:r>
              <a:rPr lang="en-US" b="1" dirty="0"/>
              <a:t>- Red blood cells would not be able to bind oxygen. 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blood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Study of blood : </a:t>
            </a:r>
            <a:r>
              <a:rPr lang="en-US" dirty="0"/>
              <a:t>Hematology </a:t>
            </a:r>
            <a:endParaRPr lang="en-US" dirty="0" smtClean="0"/>
          </a:p>
          <a:p>
            <a:r>
              <a:rPr lang="en-US" dirty="0" smtClean="0"/>
              <a:t>Fluid connective tissue, liquid.</a:t>
            </a:r>
          </a:p>
          <a:p>
            <a:r>
              <a:rPr lang="en-US" dirty="0" smtClean="0"/>
              <a:t>Formation : bone marrow</a:t>
            </a:r>
          </a:p>
          <a:p>
            <a:r>
              <a:rPr lang="en-US" dirty="0" smtClean="0"/>
              <a:t>Disease of bone marrow (</a:t>
            </a:r>
            <a:r>
              <a:rPr lang="en-US" dirty="0" err="1" smtClean="0"/>
              <a:t>Thalassemia</a:t>
            </a:r>
            <a:r>
              <a:rPr lang="en-US" dirty="0" smtClean="0"/>
              <a:t> and </a:t>
            </a:r>
            <a:r>
              <a:rPr lang="en-US" dirty="0"/>
              <a:t> </a:t>
            </a:r>
            <a:r>
              <a:rPr lang="en-US" dirty="0" err="1" smtClean="0"/>
              <a:t>anaemia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ph : </a:t>
            </a:r>
            <a:r>
              <a:rPr lang="en-US" dirty="0"/>
              <a:t>7.35 to 7.45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828800"/>
            <a:ext cx="3276600" cy="2815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Blood in our body : 4.5-5.5 L</a:t>
            </a:r>
          </a:p>
          <a:p>
            <a:r>
              <a:rPr lang="en-US" dirty="0" smtClean="0"/>
              <a:t>Blood of our body : 7%</a:t>
            </a:r>
          </a:p>
          <a:p>
            <a:r>
              <a:rPr lang="en-US" dirty="0" smtClean="0"/>
              <a:t>Parts of blood</a:t>
            </a:r>
          </a:p>
          <a:p>
            <a:r>
              <a:rPr lang="en-US" dirty="0" smtClean="0"/>
              <a:t>1. Plasma (55%)</a:t>
            </a:r>
          </a:p>
          <a:p>
            <a:r>
              <a:rPr lang="en-US" dirty="0" smtClean="0"/>
              <a:t>2. Corpuscles (45%)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Plasma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: yellow</a:t>
            </a:r>
          </a:p>
          <a:p>
            <a:r>
              <a:rPr lang="en-US" dirty="0" smtClean="0"/>
              <a:t>90% water.</a:t>
            </a:r>
          </a:p>
          <a:p>
            <a:r>
              <a:rPr lang="en-US" dirty="0" smtClean="0"/>
              <a:t>10% protein, carbohydrates and fats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Protein : 7%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maintain blood pressure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Corpuscles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RBC</a:t>
            </a:r>
          </a:p>
          <a:p>
            <a:r>
              <a:rPr lang="en-US" dirty="0" smtClean="0"/>
              <a:t>WBC</a:t>
            </a:r>
          </a:p>
          <a:p>
            <a:r>
              <a:rPr lang="en-US" dirty="0" smtClean="0"/>
              <a:t>Blood platelet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Red blood cell or Erythrocytes</a:t>
            </a:r>
          </a:p>
          <a:p>
            <a:r>
              <a:rPr lang="en-US" dirty="0" smtClean="0"/>
              <a:t>Counting: </a:t>
            </a:r>
            <a:r>
              <a:rPr lang="en-US" dirty="0"/>
              <a:t>4.2 to 5.4 </a:t>
            </a:r>
            <a:r>
              <a:rPr lang="en-US" dirty="0" smtClean="0"/>
              <a:t>million/ cubic mm</a:t>
            </a:r>
          </a:p>
          <a:p>
            <a:r>
              <a:rPr lang="en-US" dirty="0" smtClean="0"/>
              <a:t>Age : 120 days</a:t>
            </a:r>
          </a:p>
          <a:p>
            <a:r>
              <a:rPr lang="en-US" dirty="0" smtClean="0"/>
              <a:t>Work: carry O2 and Co2</a:t>
            </a:r>
          </a:p>
          <a:p>
            <a:r>
              <a:rPr lang="en-US" dirty="0" smtClean="0"/>
              <a:t>Diameter : </a:t>
            </a:r>
            <a:r>
              <a:rPr lang="el-GR" dirty="0"/>
              <a:t> </a:t>
            </a:r>
            <a:r>
              <a:rPr lang="el-GR" b="1" dirty="0"/>
              <a:t>6 - 8 μ</a:t>
            </a:r>
            <a:r>
              <a:rPr lang="en-US" b="1" dirty="0" smtClean="0"/>
              <a:t>m</a:t>
            </a:r>
          </a:p>
          <a:p>
            <a:r>
              <a:rPr lang="en-US" b="1" dirty="0" smtClean="0"/>
              <a:t>No nucleus (exception camel and lama)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524000"/>
            <a:ext cx="3248025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Largest RBC: camel </a:t>
            </a:r>
          </a:p>
          <a:p>
            <a:r>
              <a:rPr lang="en-US" dirty="0" smtClean="0"/>
              <a:t>Smallest : deer</a:t>
            </a:r>
          </a:p>
          <a:p>
            <a:r>
              <a:rPr lang="en-US" dirty="0"/>
              <a:t>counting blood </a:t>
            </a:r>
            <a:r>
              <a:rPr lang="en-US" dirty="0" smtClean="0"/>
              <a:t>cells: </a:t>
            </a:r>
            <a:r>
              <a:rPr lang="en-US" dirty="0"/>
              <a:t> </a:t>
            </a:r>
            <a:r>
              <a:rPr lang="en-US" dirty="0" err="1" smtClean="0"/>
              <a:t>hemocytometer</a:t>
            </a:r>
            <a:endParaRPr lang="en-US" dirty="0" smtClean="0"/>
          </a:p>
          <a:p>
            <a:r>
              <a:rPr lang="en-US" dirty="0" smtClean="0"/>
              <a:t>Deficiency: Malaria and Anemia. </a:t>
            </a:r>
          </a:p>
          <a:p>
            <a:r>
              <a:rPr lang="en-US" b="1" dirty="0" err="1"/>
              <a:t>Polycythaemia</a:t>
            </a:r>
            <a:r>
              <a:rPr lang="en-US" dirty="0"/>
              <a:t>, also known as </a:t>
            </a:r>
            <a:r>
              <a:rPr lang="en-US" dirty="0" err="1"/>
              <a:t>erythrocytosis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Maleria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u="sng" dirty="0">
                <a:hlinkClick r:id="rId2" tooltip="Mosquito-borne disease"/>
              </a:rPr>
              <a:t>mosquito-borne infectious </a:t>
            </a:r>
            <a:r>
              <a:rPr lang="en-US" u="sng" dirty="0" smtClean="0">
                <a:hlinkClick r:id="rId2" tooltip="Mosquito-borne disease"/>
              </a:rPr>
              <a:t>disease</a:t>
            </a:r>
            <a:endParaRPr lang="en-US" u="sng" dirty="0" smtClean="0"/>
          </a:p>
          <a:p>
            <a:r>
              <a:rPr lang="en-US" dirty="0"/>
              <a:t>female </a:t>
            </a:r>
            <a:r>
              <a:rPr lang="en-US" i="1" u="sng" dirty="0" smtClean="0">
                <a:hlinkClick r:id="rId3"/>
              </a:rPr>
              <a:t>Anopheles</a:t>
            </a:r>
            <a:endParaRPr lang="en-US" i="1" u="sng" dirty="0" smtClean="0"/>
          </a:p>
          <a:p>
            <a:r>
              <a:rPr lang="en-US" i="1" dirty="0" smtClean="0"/>
              <a:t>Plasmodium injected in our body (</a:t>
            </a:r>
            <a:r>
              <a:rPr lang="en-US" dirty="0" err="1"/>
              <a:t>sporozoites</a:t>
            </a:r>
            <a:r>
              <a:rPr lang="en-US" dirty="0"/>
              <a:t> are injected into the </a:t>
            </a:r>
            <a:r>
              <a:rPr lang="en-US" dirty="0" smtClean="0"/>
              <a:t>skin)</a:t>
            </a:r>
            <a:endParaRPr lang="en-US" i="1" dirty="0" smtClean="0"/>
          </a:p>
          <a:p>
            <a:r>
              <a:rPr lang="en-US" dirty="0" smtClean="0">
                <a:hlinkClick r:id="rId4" tooltip="History of malaria"/>
              </a:rPr>
              <a:t>discovery </a:t>
            </a:r>
            <a:r>
              <a:rPr lang="en-US" dirty="0">
                <a:hlinkClick r:id="rId4" tooltip="History of malaria"/>
              </a:rPr>
              <a:t>of the malarial </a:t>
            </a:r>
            <a:r>
              <a:rPr lang="en-US" dirty="0" smtClean="0">
                <a:hlinkClick r:id="rId4" tooltip="History of malaria"/>
              </a:rPr>
              <a:t>parasite</a:t>
            </a:r>
            <a:r>
              <a:rPr lang="en-US" dirty="0" smtClean="0"/>
              <a:t>: </a:t>
            </a:r>
            <a:r>
              <a:rPr lang="en-US" b="1" dirty="0"/>
              <a:t>Ronald </a:t>
            </a:r>
            <a:r>
              <a:rPr lang="en-US" b="1" dirty="0" smtClean="0"/>
              <a:t>Ross</a:t>
            </a:r>
          </a:p>
          <a:p>
            <a:r>
              <a:rPr lang="en-US" b="1" dirty="0" smtClean="0"/>
              <a:t>medicine: </a:t>
            </a:r>
            <a:r>
              <a:rPr lang="en-US" dirty="0" smtClean="0"/>
              <a:t>Quinine (</a:t>
            </a:r>
            <a:r>
              <a:rPr lang="en-US" dirty="0"/>
              <a:t>bark of a </a:t>
            </a:r>
            <a:r>
              <a:rPr lang="en-US" dirty="0">
                <a:hlinkClick r:id="rId5" tooltip="Cinchona"/>
              </a:rPr>
              <a:t>cinchona</a:t>
            </a:r>
            <a:r>
              <a:rPr lang="en-US" dirty="0"/>
              <a:t> </a:t>
            </a:r>
            <a:r>
              <a:rPr lang="en-US" dirty="0" smtClean="0"/>
              <a:t>tree)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3530101"/>
            <a:ext cx="4038600" cy="66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Baby (0-3) and fetus: Liver and spleen.</a:t>
            </a:r>
          </a:p>
          <a:p>
            <a:r>
              <a:rPr lang="en-US" dirty="0" smtClean="0"/>
              <a:t>Bank of RBC: Spleen</a:t>
            </a:r>
          </a:p>
          <a:p>
            <a:r>
              <a:rPr lang="en-US" dirty="0" smtClean="0"/>
              <a:t>Dead house: Spleen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185</Words>
  <Application>Microsoft Office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Biology </vt:lpstr>
      <vt:lpstr>Human blood</vt:lpstr>
      <vt:lpstr>Slide 3</vt:lpstr>
      <vt:lpstr>Plasma </vt:lpstr>
      <vt:lpstr>Corpuscles </vt:lpstr>
      <vt:lpstr>RBC</vt:lpstr>
      <vt:lpstr>Slide 7</vt:lpstr>
      <vt:lpstr>Maleria </vt:lpstr>
      <vt:lpstr>Slide 9</vt:lpstr>
      <vt:lpstr>Slide 10</vt:lpstr>
      <vt:lpstr>WBC (White Blood Cell)  </vt:lpstr>
      <vt:lpstr>Slide 12</vt:lpstr>
      <vt:lpstr>Blood platelet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Biology</dc:title>
  <dc:creator>Hp</dc:creator>
  <cp:lastModifiedBy>Divine36</cp:lastModifiedBy>
  <cp:revision>2</cp:revision>
  <dcterms:created xsi:type="dcterms:W3CDTF">2021-09-19T15:21:25Z</dcterms:created>
  <dcterms:modified xsi:type="dcterms:W3CDTF">2021-09-23T11:13:16Z</dcterms:modified>
</cp:coreProperties>
</file>