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61" r:id="rId5"/>
    <p:sldId id="260" r:id="rId6"/>
    <p:sldId id="259" r:id="rId7"/>
    <p:sldId id="258" r:id="rId8"/>
    <p:sldId id="257" r:id="rId9"/>
    <p:sldId id="264" r:id="rId10"/>
    <p:sldId id="266" r:id="rId11"/>
    <p:sldId id="267" r:id="rId12"/>
    <p:sldId id="268" r:id="rId13"/>
    <p:sldId id="269" r:id="rId14"/>
    <p:sldId id="265"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02"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AF4006-20C3-4D2C-8008-797CE104B33D}"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F4006-20C3-4D2C-8008-797CE104B33D}"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F4006-20C3-4D2C-8008-797CE104B33D}"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F4006-20C3-4D2C-8008-797CE104B33D}"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F4006-20C3-4D2C-8008-797CE104B33D}"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F4006-20C3-4D2C-8008-797CE104B33D}"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F4006-20C3-4D2C-8008-797CE104B33D}"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F4006-20C3-4D2C-8008-797CE104B33D}"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F4006-20C3-4D2C-8008-797CE104B33D}"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F4006-20C3-4D2C-8008-797CE104B33D}"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F4006-20C3-4D2C-8008-797CE104B33D}"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49526-4E44-4FD1-BDCA-163A58E748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F4006-20C3-4D2C-8008-797CE104B33D}" type="datetimeFigureOut">
              <a:rPr lang="en-US" smtClean="0"/>
              <a:t>7/31/2021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49526-4E44-4FD1-BDCA-163A58E748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0" y="0"/>
            <a:ext cx="2476500" cy="714375"/>
          </a:xfrm>
          <a:prstGeom prst="rect">
            <a:avLst/>
          </a:prstGeom>
          <a:noFill/>
          <a:ln w="9525">
            <a:noFill/>
            <a:miter lim="800000"/>
            <a:headEnd/>
            <a:tailEnd/>
          </a:ln>
          <a:effectLst/>
        </p:spPr>
      </p:pic>
      <p:pic>
        <p:nvPicPr>
          <p:cNvPr id="4100" name="Picture 4"/>
          <p:cNvPicPr>
            <a:picLocks noGrp="1" noChangeAspect="1" noChangeArrowheads="1"/>
          </p:cNvPicPr>
          <p:nvPr>
            <p:ph idx="1"/>
          </p:nvPr>
        </p:nvPicPr>
        <p:blipFill>
          <a:blip r:embed="rId3"/>
          <a:srcRect/>
          <a:stretch>
            <a:fillRect/>
          </a:stretch>
        </p:blipFill>
        <p:spPr bwMode="auto">
          <a:xfrm>
            <a:off x="1524000" y="914400"/>
            <a:ext cx="6553200" cy="53992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685800" y="1143000"/>
            <a:ext cx="7223760" cy="268208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219200" y="378292"/>
            <a:ext cx="5791200" cy="580492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219201" y="242482"/>
            <a:ext cx="5319712" cy="574477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609600" y="-66976"/>
            <a:ext cx="7848599" cy="619314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AGNI PRIME</a:t>
            </a:r>
            <a:endParaRPr lang="en-US" u="sng" dirty="0"/>
          </a:p>
        </p:txBody>
      </p:sp>
      <p:sp>
        <p:nvSpPr>
          <p:cNvPr id="5" name="Content Placeholder 4"/>
          <p:cNvSpPr>
            <a:spLocks noGrp="1"/>
          </p:cNvSpPr>
          <p:nvPr>
            <p:ph idx="1"/>
          </p:nvPr>
        </p:nvSpPr>
        <p:spPr/>
        <p:txBody>
          <a:bodyPr>
            <a:normAutofit fontScale="77500" lnSpcReduction="20000"/>
          </a:bodyPr>
          <a:lstStyle/>
          <a:p>
            <a:r>
              <a:rPr lang="en-US" dirty="0" smtClean="0"/>
              <a:t>DRDO will soon test the new missile Agni Prime, advanced version of the ‘Agni-1’ missile.</a:t>
            </a:r>
          </a:p>
          <a:p>
            <a:r>
              <a:rPr lang="en-US" dirty="0" smtClean="0"/>
              <a:t> • Agni Prime’ is a short-range (surface to a surface) ballistic missile that will have a range of 1000 km to 1500 km and will have advanced features in agility and road mobility. </a:t>
            </a:r>
          </a:p>
          <a:p>
            <a:r>
              <a:rPr lang="en-US" dirty="0" smtClean="0"/>
              <a:t>o It can carry a payload of around 1,000 Kg or a nuclear warhead. </a:t>
            </a:r>
          </a:p>
          <a:p>
            <a:r>
              <a:rPr lang="en-US" dirty="0" smtClean="0"/>
              <a:t>• The double stage missile will be lighter and much sleeker than its predecessor ‘Agni-1’. • Agni-1 is a short-range (surface to a surface) nuclear capable ballistic missile. It has a strike range of 700 km 1,200 km.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371600" y="110196"/>
            <a:ext cx="6553200" cy="601596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THE LEAF COALITION</a:t>
            </a:r>
            <a:endParaRPr lang="en-US" u="sng" dirty="0"/>
          </a:p>
        </p:txBody>
      </p:sp>
      <p:sp>
        <p:nvSpPr>
          <p:cNvPr id="5" name="Content Placeholder 4"/>
          <p:cNvSpPr>
            <a:spLocks noGrp="1"/>
          </p:cNvSpPr>
          <p:nvPr>
            <p:ph idx="1"/>
          </p:nvPr>
        </p:nvSpPr>
        <p:spPr/>
        <p:txBody>
          <a:bodyPr>
            <a:normAutofit fontScale="70000" lnSpcReduction="20000"/>
          </a:bodyPr>
          <a:lstStyle/>
          <a:p>
            <a:r>
              <a:rPr lang="en-US" dirty="0" smtClean="0"/>
              <a:t>The LEAF Coalition was launched by an initial group of governments (Norway, UK, US) and leading companies (like Amazon, Nestle etc.) to </a:t>
            </a:r>
            <a:r>
              <a:rPr lang="en-US" dirty="0" err="1" smtClean="0"/>
              <a:t>mobilise</a:t>
            </a:r>
            <a:r>
              <a:rPr lang="en-US" dirty="0" smtClean="0"/>
              <a:t> finance for protection of tropical forest. </a:t>
            </a:r>
          </a:p>
          <a:p>
            <a:r>
              <a:rPr lang="en-US" dirty="0" smtClean="0"/>
              <a:t>• The LEAF (Lowering Emissions by Accelerating Forest finance) coalition aims to mobilize at least $1 billion in finance to support tropical and subtropical forest countries to move rapidly towards reducing emissions from deforestation. </a:t>
            </a:r>
          </a:p>
          <a:p>
            <a:r>
              <a:rPr lang="en-US" dirty="0" smtClean="0"/>
              <a:t>• It is expected to become one of the largest public private efforts that support countries in achieving their Nationally Determined Contributions (NDCs) under the Paris Agreement and the Reducing Emissions from Deforestation and Forest Degradation (REDD+) mechanism. </a:t>
            </a:r>
          </a:p>
          <a:p>
            <a:r>
              <a:rPr lang="en-US" dirty="0" smtClean="0"/>
              <a:t>• Reductions in emissions are to be made through programs that involve all key stakeholders, including Indigenous peoples and local communities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GENETICALLY MODIFIED (GM) RUBBER</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Recently, world’s first GM rubber plant was planted in Assam.</a:t>
            </a:r>
          </a:p>
          <a:p>
            <a:r>
              <a:rPr lang="en-US" dirty="0" smtClean="0"/>
              <a:t> • GM rubber plant, which is the first of its kind developed specifically for the northeast and is expected to flourish in the region’s climatic conditions.</a:t>
            </a:r>
          </a:p>
          <a:p>
            <a:r>
              <a:rPr lang="en-US" dirty="0" smtClean="0"/>
              <a:t> • With additional copies of the gene </a:t>
            </a:r>
            <a:r>
              <a:rPr lang="en-US" dirty="0" err="1" smtClean="0"/>
              <a:t>MnSOD</a:t>
            </a:r>
            <a:r>
              <a:rPr lang="en-US" dirty="0" smtClean="0"/>
              <a:t> (manganese-containing superoxide dismutase) inserted in it, GM rubber plant is expected to tide over the severe cold conditions during winter which is a major factor affecting the growth of young rubber plants. </a:t>
            </a:r>
          </a:p>
          <a:p>
            <a:r>
              <a:rPr lang="en-US" dirty="0" smtClean="0"/>
              <a:t>o Natural rubber is a native of warm humid Amazon forests and is not naturally suited for the colder conditions. </a:t>
            </a:r>
          </a:p>
          <a:p>
            <a:r>
              <a:rPr lang="en-US" dirty="0" smtClean="0"/>
              <a:t>• It is developed by the Kerala-based Rubber Research Institute of India.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err="1" smtClean="0"/>
              <a:t>Mahseer</a:t>
            </a:r>
            <a:endParaRPr lang="en-US" u="sng" dirty="0"/>
          </a:p>
        </p:txBody>
      </p:sp>
      <p:sp>
        <p:nvSpPr>
          <p:cNvPr id="5" name="Content Placeholder 4"/>
          <p:cNvSpPr>
            <a:spLocks noGrp="1"/>
          </p:cNvSpPr>
          <p:nvPr>
            <p:ph idx="1"/>
          </p:nvPr>
        </p:nvSpPr>
        <p:spPr/>
        <p:txBody>
          <a:bodyPr>
            <a:normAutofit lnSpcReduction="10000"/>
          </a:bodyPr>
          <a:lstStyle/>
          <a:p>
            <a:r>
              <a:rPr lang="en-US" dirty="0" smtClean="0"/>
              <a:t>The Blue-Finned </a:t>
            </a:r>
            <a:r>
              <a:rPr lang="en-US" dirty="0" err="1" smtClean="0"/>
              <a:t>Mahseer</a:t>
            </a:r>
            <a:r>
              <a:rPr lang="en-US" dirty="0" smtClean="0"/>
              <a:t>, which was on the International Union for Conservation of Nature’s (IUCN) red list as ‘critically endangered’, has now moved to the ‘least concern’ status. </a:t>
            </a:r>
          </a:p>
          <a:p>
            <a:r>
              <a:rPr lang="en-US" dirty="0" smtClean="0"/>
              <a:t>• The </a:t>
            </a:r>
            <a:r>
              <a:rPr lang="en-US" dirty="0" err="1" smtClean="0"/>
              <a:t>Mahseer</a:t>
            </a:r>
            <a:r>
              <a:rPr lang="en-US" dirty="0" smtClean="0"/>
              <a:t> (roughly translates as </a:t>
            </a:r>
            <a:r>
              <a:rPr lang="en-US" dirty="0" err="1" smtClean="0"/>
              <a:t>mahi</a:t>
            </a:r>
            <a:r>
              <a:rPr lang="en-US" dirty="0" smtClean="0"/>
              <a:t> – fish and </a:t>
            </a:r>
            <a:r>
              <a:rPr lang="en-US" dirty="0" err="1" smtClean="0"/>
              <a:t>sher</a:t>
            </a:r>
            <a:r>
              <a:rPr lang="en-US" dirty="0" smtClean="0"/>
              <a:t> – tiger, is also referred as “tiger among fish”). It is important indicator of freshwater ecosystems.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r>
              <a:rPr lang="en-US" dirty="0" smtClean="0"/>
              <a:t>Out of 47 subspecies of </a:t>
            </a:r>
            <a:r>
              <a:rPr lang="en-US" dirty="0" err="1" smtClean="0"/>
              <a:t>Mahseer</a:t>
            </a:r>
            <a:r>
              <a:rPr lang="en-US" dirty="0" smtClean="0"/>
              <a:t> 15 are found in India and rest in other range countries in South Asia. </a:t>
            </a:r>
          </a:p>
          <a:p>
            <a:r>
              <a:rPr lang="en-US" dirty="0" smtClean="0"/>
              <a:t>• </a:t>
            </a:r>
            <a:r>
              <a:rPr lang="en-US" dirty="0" err="1" smtClean="0"/>
              <a:t>Mahseer</a:t>
            </a:r>
            <a:r>
              <a:rPr lang="en-US" dirty="0" smtClean="0"/>
              <a:t> prefers clean, fast flowing and well oxygenated waters for breeding and migration.</a:t>
            </a:r>
          </a:p>
          <a:p>
            <a:r>
              <a:rPr lang="en-US" dirty="0" smtClean="0"/>
              <a:t> • They are omnivorous.</a:t>
            </a:r>
          </a:p>
          <a:p>
            <a:r>
              <a:rPr lang="en-US" dirty="0" smtClean="0"/>
              <a:t> • Threats faced: o Sensitive to dissolved oxygen levels, water temperature and sudden climatic changes o Pollution, habitat loss, over-fishing, construction of dams (impacting migration patterns) etc.</a:t>
            </a:r>
          </a:p>
          <a:p>
            <a:r>
              <a:rPr lang="en-US" dirty="0" smtClean="0"/>
              <a:t> o Wildlife (Protection) Act 1972 does not explicitly draw attention to fish under the definition of ‘wild animal’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83507" y="1066800"/>
            <a:ext cx="6412693" cy="5334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u="sng" dirty="0" smtClean="0"/>
              <a:t>BHARITALASUCHUS TAPANI</a:t>
            </a:r>
            <a:endParaRPr lang="en-US" u="sng" dirty="0"/>
          </a:p>
        </p:txBody>
      </p:sp>
      <p:sp>
        <p:nvSpPr>
          <p:cNvPr id="5" name="Content Placeholder 4"/>
          <p:cNvSpPr>
            <a:spLocks noGrp="1"/>
          </p:cNvSpPr>
          <p:nvPr>
            <p:ph idx="1"/>
          </p:nvPr>
        </p:nvSpPr>
        <p:spPr/>
        <p:txBody>
          <a:bodyPr>
            <a:normAutofit fontScale="92500" lnSpcReduction="20000"/>
          </a:bodyPr>
          <a:lstStyle/>
          <a:p>
            <a:pPr>
              <a:buNone/>
            </a:pPr>
            <a:r>
              <a:rPr lang="en-US" dirty="0" smtClean="0"/>
              <a:t>It is a carnivorous reptile species that lived 240 million years ago and it might have been the largest predators in that ecosystems. </a:t>
            </a:r>
          </a:p>
          <a:p>
            <a:pPr>
              <a:buNone/>
            </a:pPr>
            <a:r>
              <a:rPr lang="en-US" dirty="0" smtClean="0"/>
              <a:t>• It belongs to a genus and species previously unknown called </a:t>
            </a:r>
            <a:r>
              <a:rPr lang="en-US" dirty="0" err="1" smtClean="0"/>
              <a:t>Bharitalasuchustapani</a:t>
            </a:r>
            <a:r>
              <a:rPr lang="en-US" dirty="0" smtClean="0"/>
              <a:t>.</a:t>
            </a:r>
          </a:p>
          <a:p>
            <a:pPr>
              <a:buNone/>
            </a:pPr>
            <a:r>
              <a:rPr lang="en-US" dirty="0" smtClean="0"/>
              <a:t> o In Telugu, </a:t>
            </a:r>
            <a:r>
              <a:rPr lang="en-US" dirty="0" err="1" smtClean="0"/>
              <a:t>Bhari</a:t>
            </a:r>
            <a:r>
              <a:rPr lang="en-US" dirty="0" smtClean="0"/>
              <a:t> means huge, </a:t>
            </a:r>
            <a:r>
              <a:rPr lang="en-US" dirty="0" err="1" smtClean="0"/>
              <a:t>Tala</a:t>
            </a:r>
            <a:r>
              <a:rPr lang="en-US" dirty="0" smtClean="0"/>
              <a:t> means head, and </a:t>
            </a:r>
            <a:r>
              <a:rPr lang="en-US" dirty="0" err="1" smtClean="0"/>
              <a:t>Suchus</a:t>
            </a:r>
            <a:r>
              <a:rPr lang="en-US" dirty="0" smtClean="0"/>
              <a:t> is the name of the Egyptian crocodile-headed deity. </a:t>
            </a:r>
          </a:p>
          <a:p>
            <a:pPr>
              <a:buNone/>
            </a:pPr>
            <a:r>
              <a:rPr lang="en-US" dirty="0" smtClean="0"/>
              <a:t>• Fossils have been found on the rocks of the </a:t>
            </a:r>
            <a:r>
              <a:rPr lang="en-US" dirty="0" err="1" smtClean="0"/>
              <a:t>Yerrapalli</a:t>
            </a:r>
            <a:r>
              <a:rPr lang="en-US" dirty="0" smtClean="0"/>
              <a:t> Formation (Rock formation in the </a:t>
            </a:r>
            <a:r>
              <a:rPr lang="en-US" dirty="0" err="1" smtClean="0"/>
              <a:t>Pranhita</a:t>
            </a:r>
            <a:r>
              <a:rPr lang="en-US" dirty="0" smtClean="0"/>
              <a:t>–Godavari Basin in </a:t>
            </a:r>
            <a:r>
              <a:rPr lang="en-US" dirty="0" err="1" smtClean="0"/>
              <a:t>Telangana</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643</Words>
  <Application>Microsoft Office PowerPoint</Application>
  <PresentationFormat>On-screen Show (4:3)</PresentationFormat>
  <Paragraphs>29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AGNI PRIME</vt:lpstr>
      <vt:lpstr>Slide 3</vt:lpstr>
      <vt:lpstr>THE LEAF COALITION</vt:lpstr>
      <vt:lpstr>GENETICALLY MODIFIED (GM) RUBBER</vt:lpstr>
      <vt:lpstr>Mahseer</vt:lpstr>
      <vt:lpstr>Slide 7</vt:lpstr>
      <vt:lpstr>Slide 8</vt:lpstr>
      <vt:lpstr> BHARITALASUCHUS TAPANI</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Divine36</dc:creator>
  <cp:lastModifiedBy>Divine36</cp:lastModifiedBy>
  <cp:revision>4</cp:revision>
  <dcterms:created xsi:type="dcterms:W3CDTF">2021-07-31T09:43:33Z</dcterms:created>
  <dcterms:modified xsi:type="dcterms:W3CDTF">2021-07-31T10:13:58Z</dcterms:modified>
</cp:coreProperties>
</file>