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25A2B"/>
    <a:srgbClr val="009900"/>
    <a:srgbClr val="ED974A"/>
    <a:srgbClr val="7F832B"/>
    <a:srgbClr val="66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1DAA1-F7B2-4F4C-82B3-019C4ECB3996}" type="datetimeFigureOut">
              <a:rPr lang="en-IN" smtClean="0"/>
              <a:t>05-11-2020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B090-E09C-454C-A664-B6BA528A4C1C}" type="slidenum">
              <a:rPr lang="en-IN" smtClean="0"/>
              <a:t>‹#›</a:t>
            </a:fld>
            <a:endParaRPr lang="en-IN"/>
          </a:p>
        </p:txBody>
      </p:sp>
    </p:spTree>
    <p:extLst>
      <p:ext uri="{BB962C8B-B14F-4D97-AF65-F5344CB8AC3E}">
        <p14:creationId xmlns:p14="http://schemas.microsoft.com/office/powerpoint/2010/main" val="400732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CBB090-E09C-454C-A664-B6BA528A4C1C}" type="slidenum">
              <a:rPr lang="en-IN" smtClean="0"/>
              <a:t>1</a:t>
            </a:fld>
            <a:endParaRPr lang="en-IN"/>
          </a:p>
        </p:txBody>
      </p:sp>
    </p:spTree>
    <p:extLst>
      <p:ext uri="{BB962C8B-B14F-4D97-AF65-F5344CB8AC3E}">
        <p14:creationId xmlns:p14="http://schemas.microsoft.com/office/powerpoint/2010/main" val="73413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E7FEB-8002-49F6-8920-BBAF3A7D5526}"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403677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7FEB-8002-49F6-8920-BBAF3A7D5526}"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400176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7FEB-8002-49F6-8920-BBAF3A7D5526}"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F5088E-6B68-40F4-A0F9-5C51711F913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751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2E7FEB-8002-49F6-8920-BBAF3A7D5526}"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294960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2E7FEB-8002-49F6-8920-BBAF3A7D5526}"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F5088E-6B68-40F4-A0F9-5C51711F913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7507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2E7FEB-8002-49F6-8920-BBAF3A7D5526}"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619154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E7FEB-8002-49F6-8920-BBAF3A7D5526}"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3114511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E7FEB-8002-49F6-8920-BBAF3A7D5526}"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30231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E7FEB-8002-49F6-8920-BBAF3A7D5526}"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369758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E7FEB-8002-49F6-8920-BBAF3A7D5526}"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113096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E7FEB-8002-49F6-8920-BBAF3A7D5526}"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314569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E7FEB-8002-49F6-8920-BBAF3A7D5526}" type="datetimeFigureOut">
              <a:rPr lang="en-IN" smtClean="0"/>
              <a:t>05-11-2020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262749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E7FEB-8002-49F6-8920-BBAF3A7D5526}"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50537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E7FEB-8002-49F6-8920-BBAF3A7D5526}" type="datetimeFigureOut">
              <a:rPr lang="en-IN" smtClean="0"/>
              <a:t>05-11-2020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42295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E7FEB-8002-49F6-8920-BBAF3A7D5526}"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34753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E7FEB-8002-49F6-8920-BBAF3A7D5526}"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F5088E-6B68-40F4-A0F9-5C51711F913D}" type="slidenum">
              <a:rPr lang="en-IN" smtClean="0"/>
              <a:t>‹#›</a:t>
            </a:fld>
            <a:endParaRPr lang="en-IN"/>
          </a:p>
        </p:txBody>
      </p:sp>
    </p:spTree>
    <p:extLst>
      <p:ext uri="{BB962C8B-B14F-4D97-AF65-F5344CB8AC3E}">
        <p14:creationId xmlns:p14="http://schemas.microsoft.com/office/powerpoint/2010/main" val="40707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2E7FEB-8002-49F6-8920-BBAF3A7D5526}" type="datetimeFigureOut">
              <a:rPr lang="en-IN" smtClean="0"/>
              <a:t>05-11-2020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AF5088E-6B68-40F4-A0F9-5C51711F913D}" type="slidenum">
              <a:rPr lang="en-IN" smtClean="0"/>
              <a:t>‹#›</a:t>
            </a:fld>
            <a:endParaRPr lang="en-IN"/>
          </a:p>
        </p:txBody>
      </p:sp>
    </p:spTree>
    <p:extLst>
      <p:ext uri="{BB962C8B-B14F-4D97-AF65-F5344CB8AC3E}">
        <p14:creationId xmlns:p14="http://schemas.microsoft.com/office/powerpoint/2010/main" val="349365546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3B10-0B2A-4BDC-9FF0-5CAE04753B6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250B35F-B2D1-45EC-A1AD-C96111ED20CC}"/>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41D2D6D5-837A-4CB1-A226-59A5803BB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0A96C41-2350-4C89-9D11-A1AD9C70FC55}"/>
              </a:ext>
            </a:extLst>
          </p:cNvPr>
          <p:cNvSpPr txBox="1"/>
          <p:nvPr/>
        </p:nvSpPr>
        <p:spPr>
          <a:xfrm>
            <a:off x="704850" y="830759"/>
            <a:ext cx="8620125" cy="923330"/>
          </a:xfrm>
          <a:prstGeom prst="rect">
            <a:avLst/>
          </a:prstGeom>
          <a:noFill/>
          <a:ln>
            <a:noFill/>
          </a:ln>
          <a:effectLst>
            <a:glow rad="228600">
              <a:schemeClr val="accent6">
                <a:satMod val="175000"/>
                <a:alpha val="40000"/>
              </a:schemeClr>
            </a:glow>
          </a:effectLst>
        </p:spPr>
        <p:txBody>
          <a:bodyPr wrap="square" rtlCol="0">
            <a:spAutoFit/>
          </a:bodyPr>
          <a:lstStyle/>
          <a:p>
            <a:r>
              <a:rPr lang="en-US" sz="5400" b="1" dirty="0">
                <a:ln w="12700">
                  <a:solidFill>
                    <a:schemeClr val="bg1">
                      <a:lumMod val="95000"/>
                      <a:lumOff val="5000"/>
                    </a:schemeClr>
                  </a:solidFill>
                </a:ln>
                <a:solidFill>
                  <a:schemeClr val="tx1">
                    <a:lumMod val="85000"/>
                  </a:schemeClr>
                </a:solidFill>
                <a:latin typeface="Calisto MT" panose="02040603050505030304" pitchFamily="18" charset="0"/>
              </a:rPr>
              <a:t>Dance With Ensemble</a:t>
            </a:r>
          </a:p>
        </p:txBody>
      </p:sp>
      <p:sp>
        <p:nvSpPr>
          <p:cNvPr id="9" name="TextBox 8">
            <a:extLst>
              <a:ext uri="{FF2B5EF4-FFF2-40B4-BE49-F238E27FC236}">
                <a16:creationId xmlns:a16="http://schemas.microsoft.com/office/drawing/2014/main" id="{EF852876-345A-4F96-8C33-D5E961AA22C4}"/>
              </a:ext>
            </a:extLst>
          </p:cNvPr>
          <p:cNvSpPr txBox="1"/>
          <p:nvPr/>
        </p:nvSpPr>
        <p:spPr>
          <a:xfrm>
            <a:off x="6867525" y="4546867"/>
            <a:ext cx="4914900" cy="2055635"/>
          </a:xfrm>
          <a:prstGeom prst="rect">
            <a:avLst/>
          </a:prstGeom>
          <a:solidFill>
            <a:schemeClr val="bg1">
              <a:lumMod val="95000"/>
              <a:lumOff val="5000"/>
            </a:schemeClr>
          </a:solidFill>
          <a:scene3d>
            <a:camera prst="perspectiveFront"/>
            <a:lightRig rig="threePt" dir="t"/>
          </a:scene3d>
        </p:spPr>
        <p:txBody>
          <a:bodyPr wrap="square" rtlCol="0">
            <a:spAutoFit/>
            <a:scene3d>
              <a:camera prst="perspectiveLeft"/>
              <a:lightRig rig="threePt" dir="t"/>
            </a:scene3d>
            <a:sp3d/>
          </a:bodyPr>
          <a:lstStyle/>
          <a:p>
            <a:pPr marL="457200" indent="-457200">
              <a:buFont typeface="Wingdings" panose="05000000000000000000" pitchFamily="2" charset="2"/>
              <a:buChar char="q"/>
            </a:pPr>
            <a:r>
              <a:rPr lang="en-US" sz="3200" dirty="0">
                <a:ln>
                  <a:solidFill>
                    <a:schemeClr val="bg2">
                      <a:lumMod val="10000"/>
                    </a:schemeClr>
                  </a:solidFill>
                </a:ln>
                <a:solidFill>
                  <a:schemeClr val="accent1">
                    <a:lumMod val="60000"/>
                    <a:lumOff val="40000"/>
                  </a:schemeClr>
                </a:solidFill>
                <a:latin typeface="Eras Bold ITC" panose="020B0907030504020204" pitchFamily="34" charset="0"/>
              </a:rPr>
              <a:t>Adhyansh Bhardwaj</a:t>
            </a:r>
          </a:p>
          <a:p>
            <a:pPr marL="457200" indent="-457200">
              <a:buFont typeface="Wingdings" panose="05000000000000000000" pitchFamily="2" charset="2"/>
              <a:buChar char="q"/>
            </a:pPr>
            <a:r>
              <a:rPr lang="en-US" sz="3200" dirty="0">
                <a:ln>
                  <a:solidFill>
                    <a:schemeClr val="bg2">
                      <a:lumMod val="10000"/>
                    </a:schemeClr>
                  </a:solidFill>
                </a:ln>
                <a:solidFill>
                  <a:schemeClr val="accent1">
                    <a:lumMod val="60000"/>
                    <a:lumOff val="40000"/>
                  </a:schemeClr>
                </a:solidFill>
                <a:latin typeface="Eras Bold ITC" panose="020B0907030504020204" pitchFamily="34" charset="0"/>
              </a:rPr>
              <a:t>Anant Jakhmola</a:t>
            </a:r>
          </a:p>
          <a:p>
            <a:pPr marL="457200" indent="-457200">
              <a:buFont typeface="Wingdings" panose="05000000000000000000" pitchFamily="2" charset="2"/>
              <a:buChar char="q"/>
            </a:pPr>
            <a:r>
              <a:rPr lang="en-US" sz="3200" dirty="0">
                <a:ln>
                  <a:solidFill>
                    <a:schemeClr val="bg2">
                      <a:lumMod val="10000"/>
                    </a:schemeClr>
                  </a:solidFill>
                </a:ln>
                <a:solidFill>
                  <a:schemeClr val="accent1">
                    <a:lumMod val="60000"/>
                    <a:lumOff val="40000"/>
                  </a:schemeClr>
                </a:solidFill>
                <a:latin typeface="Eras Bold ITC" panose="020B0907030504020204" pitchFamily="34" charset="0"/>
              </a:rPr>
              <a:t>Kartikay Sawhney</a:t>
            </a:r>
          </a:p>
          <a:p>
            <a:pPr marL="457200" indent="-457200">
              <a:buFont typeface="Wingdings" panose="05000000000000000000" pitchFamily="2" charset="2"/>
              <a:buChar char="q"/>
            </a:pPr>
            <a:r>
              <a:rPr lang="en-US" sz="3200" dirty="0">
                <a:ln>
                  <a:solidFill>
                    <a:schemeClr val="bg2">
                      <a:lumMod val="10000"/>
                    </a:schemeClr>
                  </a:solidFill>
                </a:ln>
                <a:solidFill>
                  <a:schemeClr val="accent1">
                    <a:lumMod val="60000"/>
                    <a:lumOff val="40000"/>
                  </a:schemeClr>
                </a:solidFill>
                <a:latin typeface="Eras Bold ITC" panose="020B0907030504020204" pitchFamily="34" charset="0"/>
              </a:rPr>
              <a:t>Ritik Aggarwal</a:t>
            </a:r>
            <a:endParaRPr lang="en-IN" sz="3200" dirty="0">
              <a:ln>
                <a:solidFill>
                  <a:schemeClr val="bg2">
                    <a:lumMod val="10000"/>
                  </a:schemeClr>
                </a:solidFill>
              </a:ln>
              <a:solidFill>
                <a:schemeClr val="accent1">
                  <a:lumMod val="60000"/>
                  <a:lumOff val="40000"/>
                </a:schemeClr>
              </a:solidFill>
              <a:latin typeface="Eras Bold ITC" panose="020B0907030504020204" pitchFamily="34" charset="0"/>
            </a:endParaRPr>
          </a:p>
        </p:txBody>
      </p:sp>
      <p:sp>
        <p:nvSpPr>
          <p:cNvPr id="11" name="TextBox 10">
            <a:extLst>
              <a:ext uri="{FF2B5EF4-FFF2-40B4-BE49-F238E27FC236}">
                <a16:creationId xmlns:a16="http://schemas.microsoft.com/office/drawing/2014/main" id="{02D031BC-7E0F-486D-99E4-9015593D9457}"/>
              </a:ext>
            </a:extLst>
          </p:cNvPr>
          <p:cNvSpPr txBox="1"/>
          <p:nvPr/>
        </p:nvSpPr>
        <p:spPr>
          <a:xfrm>
            <a:off x="1814078" y="2231907"/>
            <a:ext cx="3762375" cy="1754326"/>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ctr"/>
            <a:r>
              <a:rPr lang="en-US" sz="3600" dirty="0">
                <a:ln>
                  <a:solidFill>
                    <a:srgbClr val="625A2B"/>
                  </a:solidFill>
                </a:ln>
                <a:solidFill>
                  <a:srgbClr val="92D050"/>
                </a:solidFill>
                <a:latin typeface="Bahnschrift SemiBold" panose="020B0502040204020203" pitchFamily="34" charset="0"/>
              </a:rPr>
              <a:t>AI based Crop Recommendation System</a:t>
            </a:r>
            <a:endParaRPr lang="en-IN" sz="3600" dirty="0">
              <a:ln>
                <a:solidFill>
                  <a:srgbClr val="625A2B"/>
                </a:solidFill>
              </a:ln>
              <a:solidFill>
                <a:srgbClr val="92D050"/>
              </a:solidFill>
              <a:latin typeface="Bahnschrift SemiBold" panose="020B0502040204020203" pitchFamily="34" charset="0"/>
            </a:endParaRPr>
          </a:p>
        </p:txBody>
      </p:sp>
    </p:spTree>
    <p:extLst>
      <p:ext uri="{BB962C8B-B14F-4D97-AF65-F5344CB8AC3E}">
        <p14:creationId xmlns:p14="http://schemas.microsoft.com/office/powerpoint/2010/main" val="224618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7C50-09EA-4956-990F-CE61CD613C5A}"/>
              </a:ext>
            </a:extLst>
          </p:cNvPr>
          <p:cNvSpPr>
            <a:spLocks noGrp="1"/>
          </p:cNvSpPr>
          <p:nvPr>
            <p:ph type="title"/>
          </p:nvPr>
        </p:nvSpPr>
        <p:spPr/>
        <p:txBody>
          <a:bodyPr>
            <a:normAutofit/>
          </a:bodyPr>
          <a:lstStyle/>
          <a:p>
            <a:r>
              <a:rPr lang="en-US" sz="4000" b="1" dirty="0">
                <a:solidFill>
                  <a:srgbClr val="FF0066"/>
                </a:solidFill>
              </a:rPr>
              <a:t>SYSNOPSIS</a:t>
            </a:r>
            <a:endParaRPr lang="en-IN" sz="4000" b="1" dirty="0">
              <a:solidFill>
                <a:srgbClr val="FF0066"/>
              </a:solidFill>
            </a:endParaRPr>
          </a:p>
        </p:txBody>
      </p:sp>
      <p:sp>
        <p:nvSpPr>
          <p:cNvPr id="3" name="Content Placeholder 2">
            <a:extLst>
              <a:ext uri="{FF2B5EF4-FFF2-40B4-BE49-F238E27FC236}">
                <a16:creationId xmlns:a16="http://schemas.microsoft.com/office/drawing/2014/main" id="{E4A83768-9CCB-4EF7-8FEE-EE07A7934F73}"/>
              </a:ext>
            </a:extLst>
          </p:cNvPr>
          <p:cNvSpPr>
            <a:spLocks noGrp="1"/>
          </p:cNvSpPr>
          <p:nvPr>
            <p:ph idx="1"/>
          </p:nvPr>
        </p:nvSpPr>
        <p:spPr>
          <a:xfrm>
            <a:off x="2589212" y="1581149"/>
            <a:ext cx="8915400" cy="4752975"/>
          </a:xfrm>
        </p:spPr>
        <p:txBody>
          <a:bodyPr/>
          <a:lstStyle/>
          <a:p>
            <a:r>
              <a:rPr lang="en-IN" dirty="0">
                <a:solidFill>
                  <a:schemeClr val="tx1">
                    <a:lumMod val="85000"/>
                  </a:schemeClr>
                </a:solidFill>
              </a:rPr>
              <a:t>India being an agricultural country, its economy predominantly depends on agriculture yield growth and agro-industry products. </a:t>
            </a:r>
            <a:br>
              <a:rPr lang="en-IN" dirty="0">
                <a:solidFill>
                  <a:schemeClr val="tx1">
                    <a:lumMod val="85000"/>
                  </a:schemeClr>
                </a:solidFill>
              </a:rPr>
            </a:br>
            <a:endParaRPr lang="en-IN" dirty="0">
              <a:solidFill>
                <a:schemeClr val="tx1">
                  <a:lumMod val="85000"/>
                </a:schemeClr>
              </a:solidFill>
            </a:endParaRPr>
          </a:p>
          <a:p>
            <a:r>
              <a:rPr lang="en-IN" dirty="0">
                <a:solidFill>
                  <a:schemeClr val="tx1">
                    <a:lumMod val="85000"/>
                  </a:schemeClr>
                </a:solidFill>
              </a:rPr>
              <a:t>58 % of the rural households depend on agriculture as their primary means of livelihood which acts as one of the largest contributors to the Gross Domestic Product (GDP). </a:t>
            </a:r>
            <a:br>
              <a:rPr lang="en-IN" dirty="0">
                <a:solidFill>
                  <a:schemeClr val="tx1">
                    <a:lumMod val="85000"/>
                  </a:schemeClr>
                </a:solidFill>
              </a:rPr>
            </a:br>
            <a:endParaRPr lang="en-IN" dirty="0">
              <a:solidFill>
                <a:schemeClr val="tx1">
                  <a:lumMod val="85000"/>
                </a:schemeClr>
              </a:solidFill>
            </a:endParaRPr>
          </a:p>
          <a:p>
            <a:r>
              <a:rPr lang="en-IN" dirty="0">
                <a:solidFill>
                  <a:schemeClr val="tx1">
                    <a:lumMod val="85000"/>
                  </a:schemeClr>
                </a:solidFill>
              </a:rPr>
              <a:t>We know that there is an decrease in crop production and shortage of food across the country which also has been consequence of bad crop selection and thus, leading to increasing farmer suicides.</a:t>
            </a:r>
            <a:br>
              <a:rPr lang="en-IN" dirty="0">
                <a:solidFill>
                  <a:schemeClr val="tx1">
                    <a:lumMod val="85000"/>
                  </a:schemeClr>
                </a:solidFill>
              </a:rPr>
            </a:br>
            <a:endParaRPr lang="en-IN" dirty="0">
              <a:solidFill>
                <a:schemeClr val="tx1">
                  <a:lumMod val="85000"/>
                </a:schemeClr>
              </a:solidFill>
            </a:endParaRPr>
          </a:p>
          <a:p>
            <a:r>
              <a:rPr lang="en-IN" dirty="0">
                <a:solidFill>
                  <a:schemeClr val="tx1">
                    <a:lumMod val="85000"/>
                  </a:schemeClr>
                </a:solidFill>
              </a:rPr>
              <a:t>We believe that there is an urgent requirement of a method which would help suggest the most suitable crop(s) which will maximize yield by summing up the analysis of all the affecting parameters.</a:t>
            </a:r>
          </a:p>
          <a:p>
            <a:endParaRPr lang="en-IN" dirty="0"/>
          </a:p>
        </p:txBody>
      </p:sp>
    </p:spTree>
    <p:extLst>
      <p:ext uri="{BB962C8B-B14F-4D97-AF65-F5344CB8AC3E}">
        <p14:creationId xmlns:p14="http://schemas.microsoft.com/office/powerpoint/2010/main" val="345847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80D8-A2E4-4144-BB47-A86FC4D76508}"/>
              </a:ext>
            </a:extLst>
          </p:cNvPr>
          <p:cNvSpPr>
            <a:spLocks noGrp="1"/>
          </p:cNvSpPr>
          <p:nvPr>
            <p:ph type="title"/>
          </p:nvPr>
        </p:nvSpPr>
        <p:spPr/>
        <p:txBody>
          <a:bodyPr/>
          <a:lstStyle/>
          <a:p>
            <a:r>
              <a:rPr lang="en-US" b="1" dirty="0">
                <a:solidFill>
                  <a:srgbClr val="FF0066"/>
                </a:solidFill>
              </a:rPr>
              <a:t>Functionalities/ Features</a:t>
            </a:r>
            <a:endParaRPr lang="en-IN" dirty="0"/>
          </a:p>
        </p:txBody>
      </p:sp>
      <p:sp>
        <p:nvSpPr>
          <p:cNvPr id="3" name="Content Placeholder 2">
            <a:extLst>
              <a:ext uri="{FF2B5EF4-FFF2-40B4-BE49-F238E27FC236}">
                <a16:creationId xmlns:a16="http://schemas.microsoft.com/office/drawing/2014/main" id="{39D59673-64A0-4608-8A99-4BBA1A15116E}"/>
              </a:ext>
            </a:extLst>
          </p:cNvPr>
          <p:cNvSpPr>
            <a:spLocks noGrp="1"/>
          </p:cNvSpPr>
          <p:nvPr>
            <p:ph idx="1"/>
          </p:nvPr>
        </p:nvSpPr>
        <p:spPr>
          <a:xfrm>
            <a:off x="2589212" y="1621410"/>
            <a:ext cx="8915400" cy="4835952"/>
          </a:xfrm>
        </p:spPr>
        <p:txBody>
          <a:bodyPr>
            <a:normAutofit/>
          </a:bodyPr>
          <a:lstStyle/>
          <a:p>
            <a:r>
              <a:rPr lang="en-US" b="1" dirty="0"/>
              <a:t>CROP SUGGESTION- </a:t>
            </a:r>
            <a:r>
              <a:rPr lang="en-US" dirty="0"/>
              <a:t>The main feature of the application is to suggest crops based on the input parameters.</a:t>
            </a:r>
          </a:p>
          <a:p>
            <a:r>
              <a:rPr lang="en-US" dirty="0"/>
              <a:t>The app will provide suggestions based on the parameters specified by the farmer like Soil type, previous crops, farm-size, source of irrigation.</a:t>
            </a:r>
          </a:p>
          <a:p>
            <a:r>
              <a:rPr lang="en-US" dirty="0"/>
              <a:t>Parameters like state, district, rainy days, temperature, humidity, season(kharif, rabi, winter etc.) are taken from location and date of the system automatically.</a:t>
            </a:r>
          </a:p>
          <a:p>
            <a:r>
              <a:rPr lang="en-US" b="1" dirty="0"/>
              <a:t>Other Informative Resources: </a:t>
            </a:r>
            <a:r>
              <a:rPr lang="en-US" dirty="0"/>
              <a:t>KPK Centers, Agri Research Institutes.</a:t>
            </a:r>
          </a:p>
          <a:p>
            <a:r>
              <a:rPr lang="en-US" dirty="0"/>
              <a:t>With local language speech support.</a:t>
            </a:r>
          </a:p>
          <a:p>
            <a:pPr marL="0" indent="0">
              <a:buNone/>
            </a:pPr>
            <a:endParaRPr lang="en-IN" dirty="0"/>
          </a:p>
        </p:txBody>
      </p:sp>
    </p:spTree>
    <p:extLst>
      <p:ext uri="{BB962C8B-B14F-4D97-AF65-F5344CB8AC3E}">
        <p14:creationId xmlns:p14="http://schemas.microsoft.com/office/powerpoint/2010/main" val="54274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80D8-A2E4-4144-BB47-A86FC4D76508}"/>
              </a:ext>
            </a:extLst>
          </p:cNvPr>
          <p:cNvSpPr>
            <a:spLocks noGrp="1"/>
          </p:cNvSpPr>
          <p:nvPr>
            <p:ph type="title"/>
          </p:nvPr>
        </p:nvSpPr>
        <p:spPr/>
        <p:txBody>
          <a:bodyPr/>
          <a:lstStyle/>
          <a:p>
            <a:r>
              <a:rPr lang="en-US" b="1" dirty="0">
                <a:solidFill>
                  <a:srgbClr val="FF0066"/>
                </a:solidFill>
              </a:rPr>
              <a:t>Additional Features</a:t>
            </a:r>
            <a:endParaRPr lang="en-IN" dirty="0"/>
          </a:p>
        </p:txBody>
      </p:sp>
      <p:sp>
        <p:nvSpPr>
          <p:cNvPr id="3" name="Content Placeholder 2">
            <a:extLst>
              <a:ext uri="{FF2B5EF4-FFF2-40B4-BE49-F238E27FC236}">
                <a16:creationId xmlns:a16="http://schemas.microsoft.com/office/drawing/2014/main" id="{39D59673-64A0-4608-8A99-4BBA1A15116E}"/>
              </a:ext>
            </a:extLst>
          </p:cNvPr>
          <p:cNvSpPr>
            <a:spLocks noGrp="1"/>
          </p:cNvSpPr>
          <p:nvPr>
            <p:ph idx="1"/>
          </p:nvPr>
        </p:nvSpPr>
        <p:spPr>
          <a:xfrm>
            <a:off x="2589212" y="1621410"/>
            <a:ext cx="8915400" cy="4449452"/>
          </a:xfrm>
        </p:spPr>
        <p:txBody>
          <a:bodyPr>
            <a:normAutofit/>
          </a:bodyPr>
          <a:lstStyle/>
          <a:p>
            <a:r>
              <a:rPr lang="en-US" b="1" dirty="0"/>
              <a:t>Good Farming Practices: </a:t>
            </a:r>
            <a:r>
              <a:rPr lang="en-US" dirty="0"/>
              <a:t>Organic Manure, Waste Management, personal hygiene etc.</a:t>
            </a:r>
            <a:br>
              <a:rPr lang="en-US" dirty="0"/>
            </a:br>
            <a:endParaRPr lang="en-US" dirty="0"/>
          </a:p>
          <a:p>
            <a:r>
              <a:rPr lang="en-US" b="1" dirty="0"/>
              <a:t>Agricultural Schemes</a:t>
            </a:r>
            <a:r>
              <a:rPr lang="en-US" dirty="0"/>
              <a:t>, contains information and direct in-app links to respective websites.</a:t>
            </a:r>
          </a:p>
          <a:p>
            <a:r>
              <a:rPr lang="en-US" dirty="0"/>
              <a:t>Feedback from the user asking whether the suggestions were helpful or not and the information gained from the user is put into the system to make better predictions for the future. </a:t>
            </a:r>
          </a:p>
          <a:p>
            <a:r>
              <a:rPr lang="en-US" b="1" dirty="0"/>
              <a:t>E-commerce</a:t>
            </a:r>
            <a:r>
              <a:rPr lang="en-US" dirty="0"/>
              <a:t> (Beta-version)</a:t>
            </a:r>
          </a:p>
          <a:p>
            <a:r>
              <a:rPr lang="en-US" b="1" dirty="0"/>
              <a:t>User Manual </a:t>
            </a:r>
            <a:r>
              <a:rPr lang="en-US" dirty="0"/>
              <a:t>(completed but not installed)</a:t>
            </a:r>
            <a:br>
              <a:rPr lang="en-US" dirty="0"/>
            </a:br>
            <a:endParaRPr lang="en-US" dirty="0"/>
          </a:p>
          <a:p>
            <a:pPr marL="0" indent="0">
              <a:buNone/>
            </a:pPr>
            <a:endParaRPr lang="en-IN" dirty="0"/>
          </a:p>
        </p:txBody>
      </p:sp>
    </p:spTree>
    <p:extLst>
      <p:ext uri="{BB962C8B-B14F-4D97-AF65-F5344CB8AC3E}">
        <p14:creationId xmlns:p14="http://schemas.microsoft.com/office/powerpoint/2010/main" val="50213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80D8-A2E4-4144-BB47-A86FC4D76508}"/>
              </a:ext>
            </a:extLst>
          </p:cNvPr>
          <p:cNvSpPr>
            <a:spLocks noGrp="1"/>
          </p:cNvSpPr>
          <p:nvPr>
            <p:ph type="title"/>
          </p:nvPr>
        </p:nvSpPr>
        <p:spPr>
          <a:xfrm>
            <a:off x="2337847" y="122550"/>
            <a:ext cx="9166765" cy="801278"/>
          </a:xfrm>
        </p:spPr>
        <p:txBody>
          <a:bodyPr/>
          <a:lstStyle/>
          <a:p>
            <a:r>
              <a:rPr lang="en-US" b="1" dirty="0">
                <a:solidFill>
                  <a:srgbClr val="FF0066"/>
                </a:solidFill>
              </a:rPr>
              <a:t>Screens</a:t>
            </a:r>
            <a:endParaRPr lang="en-IN" dirty="0"/>
          </a:p>
        </p:txBody>
      </p:sp>
      <p:pic>
        <p:nvPicPr>
          <p:cNvPr id="4" name="Picture 3">
            <a:extLst>
              <a:ext uri="{FF2B5EF4-FFF2-40B4-BE49-F238E27FC236}">
                <a16:creationId xmlns:a16="http://schemas.microsoft.com/office/drawing/2014/main" id="{C6EFCA86-F9E8-4B42-9B79-17A5FFE5C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61" y="1310324"/>
            <a:ext cx="2240679" cy="4854803"/>
          </a:xfrm>
          <a:prstGeom prst="rect">
            <a:avLst/>
          </a:prstGeom>
        </p:spPr>
      </p:pic>
      <p:pic>
        <p:nvPicPr>
          <p:cNvPr id="15" name="Content Placeholder 14">
            <a:extLst>
              <a:ext uri="{FF2B5EF4-FFF2-40B4-BE49-F238E27FC236}">
                <a16:creationId xmlns:a16="http://schemas.microsoft.com/office/drawing/2014/main" id="{E0677517-8995-4EF7-8644-A4E9A3377A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53171" y="1310323"/>
            <a:ext cx="2240678" cy="4854804"/>
          </a:xfrm>
        </p:spPr>
      </p:pic>
      <p:pic>
        <p:nvPicPr>
          <p:cNvPr id="17" name="Picture 16">
            <a:extLst>
              <a:ext uri="{FF2B5EF4-FFF2-40B4-BE49-F238E27FC236}">
                <a16:creationId xmlns:a16="http://schemas.microsoft.com/office/drawing/2014/main" id="{C62E36F7-B782-4B13-885D-09FC4D306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5380" y="1310323"/>
            <a:ext cx="2273312" cy="4925508"/>
          </a:xfrm>
          <a:prstGeom prst="rect">
            <a:avLst/>
          </a:prstGeom>
        </p:spPr>
      </p:pic>
      <p:pic>
        <p:nvPicPr>
          <p:cNvPr id="19" name="Picture 18">
            <a:extLst>
              <a:ext uri="{FF2B5EF4-FFF2-40B4-BE49-F238E27FC236}">
                <a16:creationId xmlns:a16="http://schemas.microsoft.com/office/drawing/2014/main" id="{A77768FE-37BF-40AB-87FC-4EECB4954E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7589" y="1310323"/>
            <a:ext cx="2273312" cy="4925508"/>
          </a:xfrm>
          <a:prstGeom prst="rect">
            <a:avLst/>
          </a:prstGeom>
        </p:spPr>
      </p:pic>
    </p:spTree>
    <p:extLst>
      <p:ext uri="{BB962C8B-B14F-4D97-AF65-F5344CB8AC3E}">
        <p14:creationId xmlns:p14="http://schemas.microsoft.com/office/powerpoint/2010/main" val="226954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80D8-A2E4-4144-BB47-A86FC4D76508}"/>
              </a:ext>
            </a:extLst>
          </p:cNvPr>
          <p:cNvSpPr>
            <a:spLocks noGrp="1"/>
          </p:cNvSpPr>
          <p:nvPr>
            <p:ph type="title"/>
          </p:nvPr>
        </p:nvSpPr>
        <p:spPr>
          <a:xfrm>
            <a:off x="4138367" y="94268"/>
            <a:ext cx="7366245" cy="1810732"/>
          </a:xfrm>
        </p:spPr>
        <p:txBody>
          <a:bodyPr/>
          <a:lstStyle/>
          <a:p>
            <a:r>
              <a:rPr lang="en-US" b="1" dirty="0">
                <a:solidFill>
                  <a:srgbClr val="FF0066"/>
                </a:solidFill>
              </a:rPr>
              <a:t>Architecture</a:t>
            </a:r>
            <a:endParaRPr lang="en-IN" dirty="0"/>
          </a:p>
        </p:txBody>
      </p:sp>
      <p:pic>
        <p:nvPicPr>
          <p:cNvPr id="5" name="Content Placeholder 4">
            <a:extLst>
              <a:ext uri="{FF2B5EF4-FFF2-40B4-BE49-F238E27FC236}">
                <a16:creationId xmlns:a16="http://schemas.microsoft.com/office/drawing/2014/main" id="{B806E8C9-4CC3-4D31-BA60-94285613D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763" y="846186"/>
            <a:ext cx="10105477" cy="6011814"/>
          </a:xfrm>
        </p:spPr>
      </p:pic>
    </p:spTree>
    <p:extLst>
      <p:ext uri="{BB962C8B-B14F-4D97-AF65-F5344CB8AC3E}">
        <p14:creationId xmlns:p14="http://schemas.microsoft.com/office/powerpoint/2010/main" val="408510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1F52-A467-4E52-96A0-8F8BA88A8512}"/>
              </a:ext>
            </a:extLst>
          </p:cNvPr>
          <p:cNvSpPr>
            <a:spLocks noGrp="1"/>
          </p:cNvSpPr>
          <p:nvPr>
            <p:ph type="title"/>
          </p:nvPr>
        </p:nvSpPr>
        <p:spPr/>
        <p:txBody>
          <a:bodyPr/>
          <a:lstStyle/>
          <a:p>
            <a:r>
              <a:rPr lang="en-US" b="1" dirty="0">
                <a:solidFill>
                  <a:srgbClr val="FF0066"/>
                </a:solidFill>
              </a:rPr>
              <a:t>Future Scope</a:t>
            </a:r>
            <a:endParaRPr lang="en-IN" dirty="0"/>
          </a:p>
        </p:txBody>
      </p:sp>
      <p:sp>
        <p:nvSpPr>
          <p:cNvPr id="3" name="Content Placeholder 2">
            <a:extLst>
              <a:ext uri="{FF2B5EF4-FFF2-40B4-BE49-F238E27FC236}">
                <a16:creationId xmlns:a16="http://schemas.microsoft.com/office/drawing/2014/main" id="{FA2BC263-B8F8-49C9-8BB4-294FD77385BB}"/>
              </a:ext>
            </a:extLst>
          </p:cNvPr>
          <p:cNvSpPr>
            <a:spLocks noGrp="1"/>
          </p:cNvSpPr>
          <p:nvPr>
            <p:ph idx="1"/>
          </p:nvPr>
        </p:nvSpPr>
        <p:spPr/>
        <p:txBody>
          <a:bodyPr/>
          <a:lstStyle/>
          <a:p>
            <a:r>
              <a:rPr lang="en-IN" dirty="0"/>
              <a:t>1. Fully developed </a:t>
            </a:r>
            <a:r>
              <a:rPr lang="en-IN" b="1" dirty="0"/>
              <a:t>E-commerce</a:t>
            </a:r>
            <a:r>
              <a:rPr lang="en-IN" dirty="0"/>
              <a:t> store for farmers so that they can sell their crops at the price they wish (in accordance to MSP).</a:t>
            </a:r>
          </a:p>
          <a:p>
            <a:r>
              <a:rPr lang="en-IN" dirty="0"/>
              <a:t>2. Text-to-Speech for </a:t>
            </a:r>
            <a:r>
              <a:rPr lang="en-IN" b="1" dirty="0"/>
              <a:t>local language </a:t>
            </a:r>
            <a:r>
              <a:rPr lang="en-IN" dirty="0"/>
              <a:t>support.</a:t>
            </a:r>
          </a:p>
          <a:p>
            <a:r>
              <a:rPr lang="en-IN" dirty="0"/>
              <a:t>3. Including i</a:t>
            </a:r>
            <a:r>
              <a:rPr lang="en-IN" b="1" dirty="0"/>
              <a:t>nformation</a:t>
            </a:r>
            <a:r>
              <a:rPr lang="en-IN" dirty="0"/>
              <a:t> from other helpful resources in order to make better recommendations.</a:t>
            </a:r>
          </a:p>
          <a:p>
            <a:r>
              <a:rPr lang="en-IN" dirty="0"/>
              <a:t>4. Due to computational and other </a:t>
            </a:r>
            <a:r>
              <a:rPr lang="en-IN" b="1" dirty="0"/>
              <a:t>resource related limitations </a:t>
            </a:r>
            <a:r>
              <a:rPr lang="en-IN" dirty="0"/>
              <a:t>some good performing models were dropped from the final ensemble. Thus, in large computational environment the existing approach can give better results.</a:t>
            </a:r>
          </a:p>
          <a:p>
            <a:endParaRPr lang="en-IN" dirty="0"/>
          </a:p>
        </p:txBody>
      </p:sp>
    </p:spTree>
    <p:extLst>
      <p:ext uri="{BB962C8B-B14F-4D97-AF65-F5344CB8AC3E}">
        <p14:creationId xmlns:p14="http://schemas.microsoft.com/office/powerpoint/2010/main" val="151447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1ABE-913D-4D88-8182-CC4EE64CA20C}"/>
              </a:ext>
            </a:extLst>
          </p:cNvPr>
          <p:cNvSpPr>
            <a:spLocks noGrp="1"/>
          </p:cNvSpPr>
          <p:nvPr>
            <p:ph type="title"/>
          </p:nvPr>
        </p:nvSpPr>
        <p:spPr/>
        <p:txBody>
          <a:bodyPr/>
          <a:lstStyle/>
          <a:p>
            <a:r>
              <a:rPr lang="en-US" b="1" dirty="0">
                <a:solidFill>
                  <a:srgbClr val="FF0066"/>
                </a:solidFill>
              </a:rPr>
              <a:t>Demonstration . . . .</a:t>
            </a:r>
            <a:endParaRPr lang="en-IN" dirty="0"/>
          </a:p>
        </p:txBody>
      </p:sp>
      <p:sp>
        <p:nvSpPr>
          <p:cNvPr id="3" name="Content Placeholder 2">
            <a:extLst>
              <a:ext uri="{FF2B5EF4-FFF2-40B4-BE49-F238E27FC236}">
                <a16:creationId xmlns:a16="http://schemas.microsoft.com/office/drawing/2014/main" id="{767CC6B0-4DEC-4F30-B74C-DD72C8DD879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5277100"/>
      </p:ext>
    </p:extLst>
  </p:cSld>
  <p:clrMapOvr>
    <a:masterClrMapping/>
  </p:clrMapOvr>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1159</TotalTime>
  <Words>407</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Bahnschrift SemiBold</vt:lpstr>
      <vt:lpstr>Calibri</vt:lpstr>
      <vt:lpstr>Calisto MT</vt:lpstr>
      <vt:lpstr>Century Gothic</vt:lpstr>
      <vt:lpstr>Eras Bold ITC</vt:lpstr>
      <vt:lpstr>Wingdings</vt:lpstr>
      <vt:lpstr>Wingdings 3</vt:lpstr>
      <vt:lpstr>Wisp</vt:lpstr>
      <vt:lpstr>PowerPoint Presentation</vt:lpstr>
      <vt:lpstr>SYSNOPSIS</vt:lpstr>
      <vt:lpstr>Functionalities/ Features</vt:lpstr>
      <vt:lpstr>Additional Features</vt:lpstr>
      <vt:lpstr>Screens</vt:lpstr>
      <vt:lpstr>Architecture</vt:lpstr>
      <vt:lpstr>Future Scope</vt:lpstr>
      <vt:lpstr>Demonstration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diksha mrdc</dc:creator>
  <cp:lastModifiedBy>diksha mrdc</cp:lastModifiedBy>
  <cp:revision>21</cp:revision>
  <dcterms:created xsi:type="dcterms:W3CDTF">2020-10-30T14:16:13Z</dcterms:created>
  <dcterms:modified xsi:type="dcterms:W3CDTF">2020-11-05T11:50:56Z</dcterms:modified>
</cp:coreProperties>
</file>