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1" r:id="rId6"/>
    <p:sldId id="260" r:id="rId7"/>
    <p:sldId id="262" r:id="rId8"/>
    <p:sldId id="263" r:id="rId9"/>
    <p:sldId id="264" r:id="rId10"/>
    <p:sldId id="266"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C238FB-890B-418D-A50A-8527D72C49BB}" type="datetimeFigureOut">
              <a:rPr lang="en-IN" smtClean="0"/>
              <a:t>04-05-2025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42DB44-003C-4D7C-A794-8BB1BAAD4FA9}" type="slidenum">
              <a:rPr lang="en-IN" smtClean="0"/>
              <a:t>‹#›</a:t>
            </a:fld>
            <a:endParaRPr lang="en-IN"/>
          </a:p>
        </p:txBody>
      </p:sp>
    </p:spTree>
    <p:extLst>
      <p:ext uri="{BB962C8B-B14F-4D97-AF65-F5344CB8AC3E}">
        <p14:creationId xmlns:p14="http://schemas.microsoft.com/office/powerpoint/2010/main" val="3359168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42DB44-003C-4D7C-A794-8BB1BAAD4FA9}" type="slidenum">
              <a:rPr lang="en-IN" smtClean="0"/>
              <a:t>7</a:t>
            </a:fld>
            <a:endParaRPr lang="en-IN"/>
          </a:p>
        </p:txBody>
      </p:sp>
    </p:spTree>
    <p:extLst>
      <p:ext uri="{BB962C8B-B14F-4D97-AF65-F5344CB8AC3E}">
        <p14:creationId xmlns:p14="http://schemas.microsoft.com/office/powerpoint/2010/main" val="1053656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D847B-031B-C7AC-33E5-DF3BB57372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73EA7E-C098-3134-E67A-F0108C63E1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B5365B-1C65-7ED9-8B03-2CEAF6415626}"/>
              </a:ext>
            </a:extLst>
          </p:cNvPr>
          <p:cNvSpPr>
            <a:spLocks noGrp="1"/>
          </p:cNvSpPr>
          <p:nvPr>
            <p:ph type="dt" sz="half" idx="10"/>
          </p:nvPr>
        </p:nvSpPr>
        <p:spPr/>
        <p:txBody>
          <a:bodyPr/>
          <a:lstStyle/>
          <a:p>
            <a:fld id="{83503697-9C86-49B3-871A-8A5A2E94C166}" type="datetimeFigureOut">
              <a:rPr lang="en-IN" smtClean="0"/>
              <a:t>04-05-2025</a:t>
            </a:fld>
            <a:endParaRPr lang="en-IN"/>
          </a:p>
        </p:txBody>
      </p:sp>
      <p:sp>
        <p:nvSpPr>
          <p:cNvPr id="5" name="Footer Placeholder 4">
            <a:extLst>
              <a:ext uri="{FF2B5EF4-FFF2-40B4-BE49-F238E27FC236}">
                <a16:creationId xmlns:a16="http://schemas.microsoft.com/office/drawing/2014/main" id="{9A180498-7592-C0E0-8372-2C34EBCD9F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9A2488-65BA-DC07-46A6-F0D7E471E115}"/>
              </a:ext>
            </a:extLst>
          </p:cNvPr>
          <p:cNvSpPr>
            <a:spLocks noGrp="1"/>
          </p:cNvSpPr>
          <p:nvPr>
            <p:ph type="sldNum" sz="quarter" idx="12"/>
          </p:nvPr>
        </p:nvSpPr>
        <p:spPr/>
        <p:txBody>
          <a:bodyPr/>
          <a:lstStyle/>
          <a:p>
            <a:fld id="{EC3AFC82-DDE2-4F91-8C86-EBB74CA4403E}" type="slidenum">
              <a:rPr lang="en-IN" smtClean="0"/>
              <a:t>‹#›</a:t>
            </a:fld>
            <a:endParaRPr lang="en-IN"/>
          </a:p>
        </p:txBody>
      </p:sp>
    </p:spTree>
    <p:extLst>
      <p:ext uri="{BB962C8B-B14F-4D97-AF65-F5344CB8AC3E}">
        <p14:creationId xmlns:p14="http://schemas.microsoft.com/office/powerpoint/2010/main" val="372145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C4BE-B274-46D6-414C-16DDE2FE7D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008C41-EA07-04DF-6372-47DE850408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5E7FB-FC23-0AE0-5D4C-7FDE39C55619}"/>
              </a:ext>
            </a:extLst>
          </p:cNvPr>
          <p:cNvSpPr>
            <a:spLocks noGrp="1"/>
          </p:cNvSpPr>
          <p:nvPr>
            <p:ph type="dt" sz="half" idx="10"/>
          </p:nvPr>
        </p:nvSpPr>
        <p:spPr/>
        <p:txBody>
          <a:bodyPr/>
          <a:lstStyle/>
          <a:p>
            <a:fld id="{83503697-9C86-49B3-871A-8A5A2E94C166}" type="datetimeFigureOut">
              <a:rPr lang="en-IN" smtClean="0"/>
              <a:t>04-05-2025</a:t>
            </a:fld>
            <a:endParaRPr lang="en-IN"/>
          </a:p>
        </p:txBody>
      </p:sp>
      <p:sp>
        <p:nvSpPr>
          <p:cNvPr id="5" name="Footer Placeholder 4">
            <a:extLst>
              <a:ext uri="{FF2B5EF4-FFF2-40B4-BE49-F238E27FC236}">
                <a16:creationId xmlns:a16="http://schemas.microsoft.com/office/drawing/2014/main" id="{DB224AD0-77C4-86C1-4470-05CB61F728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DDD989-CF40-7208-793F-972DF1540070}"/>
              </a:ext>
            </a:extLst>
          </p:cNvPr>
          <p:cNvSpPr>
            <a:spLocks noGrp="1"/>
          </p:cNvSpPr>
          <p:nvPr>
            <p:ph type="sldNum" sz="quarter" idx="12"/>
          </p:nvPr>
        </p:nvSpPr>
        <p:spPr/>
        <p:txBody>
          <a:bodyPr/>
          <a:lstStyle/>
          <a:p>
            <a:fld id="{EC3AFC82-DDE2-4F91-8C86-EBB74CA4403E}" type="slidenum">
              <a:rPr lang="en-IN" smtClean="0"/>
              <a:t>‹#›</a:t>
            </a:fld>
            <a:endParaRPr lang="en-IN"/>
          </a:p>
        </p:txBody>
      </p:sp>
    </p:spTree>
    <p:extLst>
      <p:ext uri="{BB962C8B-B14F-4D97-AF65-F5344CB8AC3E}">
        <p14:creationId xmlns:p14="http://schemas.microsoft.com/office/powerpoint/2010/main" val="2490391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584B2B-70FF-4874-C24C-844217C95B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1B1AEC-E24A-3F68-87CF-14C55AF9EB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0867F4-12B3-5719-9461-CC34B21D43E8}"/>
              </a:ext>
            </a:extLst>
          </p:cNvPr>
          <p:cNvSpPr>
            <a:spLocks noGrp="1"/>
          </p:cNvSpPr>
          <p:nvPr>
            <p:ph type="dt" sz="half" idx="10"/>
          </p:nvPr>
        </p:nvSpPr>
        <p:spPr/>
        <p:txBody>
          <a:bodyPr/>
          <a:lstStyle/>
          <a:p>
            <a:fld id="{83503697-9C86-49B3-871A-8A5A2E94C166}" type="datetimeFigureOut">
              <a:rPr lang="en-IN" smtClean="0"/>
              <a:t>04-05-2025</a:t>
            </a:fld>
            <a:endParaRPr lang="en-IN"/>
          </a:p>
        </p:txBody>
      </p:sp>
      <p:sp>
        <p:nvSpPr>
          <p:cNvPr id="5" name="Footer Placeholder 4">
            <a:extLst>
              <a:ext uri="{FF2B5EF4-FFF2-40B4-BE49-F238E27FC236}">
                <a16:creationId xmlns:a16="http://schemas.microsoft.com/office/drawing/2014/main" id="{340DE192-2090-A602-D717-275B84336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99213D-783D-6A49-4611-4A4D99C98371}"/>
              </a:ext>
            </a:extLst>
          </p:cNvPr>
          <p:cNvSpPr>
            <a:spLocks noGrp="1"/>
          </p:cNvSpPr>
          <p:nvPr>
            <p:ph type="sldNum" sz="quarter" idx="12"/>
          </p:nvPr>
        </p:nvSpPr>
        <p:spPr/>
        <p:txBody>
          <a:bodyPr/>
          <a:lstStyle/>
          <a:p>
            <a:fld id="{EC3AFC82-DDE2-4F91-8C86-EBB74CA4403E}" type="slidenum">
              <a:rPr lang="en-IN" smtClean="0"/>
              <a:t>‹#›</a:t>
            </a:fld>
            <a:endParaRPr lang="en-IN"/>
          </a:p>
        </p:txBody>
      </p:sp>
    </p:spTree>
    <p:extLst>
      <p:ext uri="{BB962C8B-B14F-4D97-AF65-F5344CB8AC3E}">
        <p14:creationId xmlns:p14="http://schemas.microsoft.com/office/powerpoint/2010/main" val="710389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067A2-86E0-45A4-504D-204929D4C7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89CC79-C2DF-50D1-8120-4CEF7CFF17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6BB767-DB99-874A-430B-90D5717CCDCE}"/>
              </a:ext>
            </a:extLst>
          </p:cNvPr>
          <p:cNvSpPr>
            <a:spLocks noGrp="1"/>
          </p:cNvSpPr>
          <p:nvPr>
            <p:ph type="dt" sz="half" idx="10"/>
          </p:nvPr>
        </p:nvSpPr>
        <p:spPr/>
        <p:txBody>
          <a:bodyPr/>
          <a:lstStyle/>
          <a:p>
            <a:fld id="{83503697-9C86-49B3-871A-8A5A2E94C166}" type="datetimeFigureOut">
              <a:rPr lang="en-IN" smtClean="0"/>
              <a:t>04-05-2025</a:t>
            </a:fld>
            <a:endParaRPr lang="en-IN"/>
          </a:p>
        </p:txBody>
      </p:sp>
      <p:sp>
        <p:nvSpPr>
          <p:cNvPr id="5" name="Footer Placeholder 4">
            <a:extLst>
              <a:ext uri="{FF2B5EF4-FFF2-40B4-BE49-F238E27FC236}">
                <a16:creationId xmlns:a16="http://schemas.microsoft.com/office/drawing/2014/main" id="{047471B1-5C02-C200-5BB0-B0230C8F7D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BCBE46-869C-986A-3604-CDB9CB7E6E45}"/>
              </a:ext>
            </a:extLst>
          </p:cNvPr>
          <p:cNvSpPr>
            <a:spLocks noGrp="1"/>
          </p:cNvSpPr>
          <p:nvPr>
            <p:ph type="sldNum" sz="quarter" idx="12"/>
          </p:nvPr>
        </p:nvSpPr>
        <p:spPr/>
        <p:txBody>
          <a:bodyPr/>
          <a:lstStyle/>
          <a:p>
            <a:fld id="{EC3AFC82-DDE2-4F91-8C86-EBB74CA4403E}" type="slidenum">
              <a:rPr lang="en-IN" smtClean="0"/>
              <a:t>‹#›</a:t>
            </a:fld>
            <a:endParaRPr lang="en-IN"/>
          </a:p>
        </p:txBody>
      </p:sp>
    </p:spTree>
    <p:extLst>
      <p:ext uri="{BB962C8B-B14F-4D97-AF65-F5344CB8AC3E}">
        <p14:creationId xmlns:p14="http://schemas.microsoft.com/office/powerpoint/2010/main" val="204916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F5E86-FC01-BFCD-5359-A9E0D85A80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CEC2B0-6217-1063-1A7C-49DD3095AE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187832-0082-1674-9805-6F972303F0EF}"/>
              </a:ext>
            </a:extLst>
          </p:cNvPr>
          <p:cNvSpPr>
            <a:spLocks noGrp="1"/>
          </p:cNvSpPr>
          <p:nvPr>
            <p:ph type="dt" sz="half" idx="10"/>
          </p:nvPr>
        </p:nvSpPr>
        <p:spPr/>
        <p:txBody>
          <a:bodyPr/>
          <a:lstStyle/>
          <a:p>
            <a:fld id="{83503697-9C86-49B3-871A-8A5A2E94C166}" type="datetimeFigureOut">
              <a:rPr lang="en-IN" smtClean="0"/>
              <a:t>04-05-2025</a:t>
            </a:fld>
            <a:endParaRPr lang="en-IN"/>
          </a:p>
        </p:txBody>
      </p:sp>
      <p:sp>
        <p:nvSpPr>
          <p:cNvPr id="5" name="Footer Placeholder 4">
            <a:extLst>
              <a:ext uri="{FF2B5EF4-FFF2-40B4-BE49-F238E27FC236}">
                <a16:creationId xmlns:a16="http://schemas.microsoft.com/office/drawing/2014/main" id="{303958A0-D176-E046-A14A-D1241E8B03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B5364B-FEAD-FD7C-0F3C-06CF744B96F8}"/>
              </a:ext>
            </a:extLst>
          </p:cNvPr>
          <p:cNvSpPr>
            <a:spLocks noGrp="1"/>
          </p:cNvSpPr>
          <p:nvPr>
            <p:ph type="sldNum" sz="quarter" idx="12"/>
          </p:nvPr>
        </p:nvSpPr>
        <p:spPr/>
        <p:txBody>
          <a:bodyPr/>
          <a:lstStyle/>
          <a:p>
            <a:fld id="{EC3AFC82-DDE2-4F91-8C86-EBB74CA4403E}" type="slidenum">
              <a:rPr lang="en-IN" smtClean="0"/>
              <a:t>‹#›</a:t>
            </a:fld>
            <a:endParaRPr lang="en-IN"/>
          </a:p>
        </p:txBody>
      </p:sp>
    </p:spTree>
    <p:extLst>
      <p:ext uri="{BB962C8B-B14F-4D97-AF65-F5344CB8AC3E}">
        <p14:creationId xmlns:p14="http://schemas.microsoft.com/office/powerpoint/2010/main" val="351478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C1E90-8AED-3450-B67D-6A2601ADBA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7F375C-A593-E6BA-0AE0-9E48C450BE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5D938C4-C2C8-C98D-537B-5A307A3D4C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E06FED0-3360-3589-04FD-68702D883DEB}"/>
              </a:ext>
            </a:extLst>
          </p:cNvPr>
          <p:cNvSpPr>
            <a:spLocks noGrp="1"/>
          </p:cNvSpPr>
          <p:nvPr>
            <p:ph type="dt" sz="half" idx="10"/>
          </p:nvPr>
        </p:nvSpPr>
        <p:spPr/>
        <p:txBody>
          <a:bodyPr/>
          <a:lstStyle/>
          <a:p>
            <a:fld id="{83503697-9C86-49B3-871A-8A5A2E94C166}" type="datetimeFigureOut">
              <a:rPr lang="en-IN" smtClean="0"/>
              <a:t>04-05-2025</a:t>
            </a:fld>
            <a:endParaRPr lang="en-IN"/>
          </a:p>
        </p:txBody>
      </p:sp>
      <p:sp>
        <p:nvSpPr>
          <p:cNvPr id="6" name="Footer Placeholder 5">
            <a:extLst>
              <a:ext uri="{FF2B5EF4-FFF2-40B4-BE49-F238E27FC236}">
                <a16:creationId xmlns:a16="http://schemas.microsoft.com/office/drawing/2014/main" id="{64309E66-B4B8-3166-C985-71B505AB4D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1E92EB-B792-51C5-AB1E-7C3608D3802B}"/>
              </a:ext>
            </a:extLst>
          </p:cNvPr>
          <p:cNvSpPr>
            <a:spLocks noGrp="1"/>
          </p:cNvSpPr>
          <p:nvPr>
            <p:ph type="sldNum" sz="quarter" idx="12"/>
          </p:nvPr>
        </p:nvSpPr>
        <p:spPr/>
        <p:txBody>
          <a:bodyPr/>
          <a:lstStyle/>
          <a:p>
            <a:fld id="{EC3AFC82-DDE2-4F91-8C86-EBB74CA4403E}" type="slidenum">
              <a:rPr lang="en-IN" smtClean="0"/>
              <a:t>‹#›</a:t>
            </a:fld>
            <a:endParaRPr lang="en-IN"/>
          </a:p>
        </p:txBody>
      </p:sp>
    </p:spTree>
    <p:extLst>
      <p:ext uri="{BB962C8B-B14F-4D97-AF65-F5344CB8AC3E}">
        <p14:creationId xmlns:p14="http://schemas.microsoft.com/office/powerpoint/2010/main" val="4071793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B433-335D-67CE-6487-46975CEFE9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28C859-232C-2985-C295-739D477E0E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441AE6-7700-09E4-DEC2-635396BE94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534769-720E-1F6A-A95B-BBC0D25884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8EB4B0-72C0-37F9-7CC0-CF556CD656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4594AC-4E39-7437-3F97-23658041D43D}"/>
              </a:ext>
            </a:extLst>
          </p:cNvPr>
          <p:cNvSpPr>
            <a:spLocks noGrp="1"/>
          </p:cNvSpPr>
          <p:nvPr>
            <p:ph type="dt" sz="half" idx="10"/>
          </p:nvPr>
        </p:nvSpPr>
        <p:spPr/>
        <p:txBody>
          <a:bodyPr/>
          <a:lstStyle/>
          <a:p>
            <a:fld id="{83503697-9C86-49B3-871A-8A5A2E94C166}" type="datetimeFigureOut">
              <a:rPr lang="en-IN" smtClean="0"/>
              <a:t>04-05-2025</a:t>
            </a:fld>
            <a:endParaRPr lang="en-IN"/>
          </a:p>
        </p:txBody>
      </p:sp>
      <p:sp>
        <p:nvSpPr>
          <p:cNvPr id="8" name="Footer Placeholder 7">
            <a:extLst>
              <a:ext uri="{FF2B5EF4-FFF2-40B4-BE49-F238E27FC236}">
                <a16:creationId xmlns:a16="http://schemas.microsoft.com/office/drawing/2014/main" id="{F47EB1E7-8750-0539-E79F-6A78C85F9FF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9F2F28-4710-79CE-BD54-694B1CE2122F}"/>
              </a:ext>
            </a:extLst>
          </p:cNvPr>
          <p:cNvSpPr>
            <a:spLocks noGrp="1"/>
          </p:cNvSpPr>
          <p:nvPr>
            <p:ph type="sldNum" sz="quarter" idx="12"/>
          </p:nvPr>
        </p:nvSpPr>
        <p:spPr/>
        <p:txBody>
          <a:bodyPr/>
          <a:lstStyle/>
          <a:p>
            <a:fld id="{EC3AFC82-DDE2-4F91-8C86-EBB74CA4403E}" type="slidenum">
              <a:rPr lang="en-IN" smtClean="0"/>
              <a:t>‹#›</a:t>
            </a:fld>
            <a:endParaRPr lang="en-IN"/>
          </a:p>
        </p:txBody>
      </p:sp>
    </p:spTree>
    <p:extLst>
      <p:ext uri="{BB962C8B-B14F-4D97-AF65-F5344CB8AC3E}">
        <p14:creationId xmlns:p14="http://schemas.microsoft.com/office/powerpoint/2010/main" val="1938483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DF11-1BF6-9C42-C6C0-2C13FB7EA5E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7745A4-20A3-B2E4-EDCF-4F168C7C7D18}"/>
              </a:ext>
            </a:extLst>
          </p:cNvPr>
          <p:cNvSpPr>
            <a:spLocks noGrp="1"/>
          </p:cNvSpPr>
          <p:nvPr>
            <p:ph type="dt" sz="half" idx="10"/>
          </p:nvPr>
        </p:nvSpPr>
        <p:spPr/>
        <p:txBody>
          <a:bodyPr/>
          <a:lstStyle/>
          <a:p>
            <a:fld id="{83503697-9C86-49B3-871A-8A5A2E94C166}" type="datetimeFigureOut">
              <a:rPr lang="en-IN" smtClean="0"/>
              <a:t>04-05-2025</a:t>
            </a:fld>
            <a:endParaRPr lang="en-IN"/>
          </a:p>
        </p:txBody>
      </p:sp>
      <p:sp>
        <p:nvSpPr>
          <p:cNvPr id="4" name="Footer Placeholder 3">
            <a:extLst>
              <a:ext uri="{FF2B5EF4-FFF2-40B4-BE49-F238E27FC236}">
                <a16:creationId xmlns:a16="http://schemas.microsoft.com/office/drawing/2014/main" id="{35C68336-6058-DCC5-0DA5-48D7571B817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CD615C0-AE77-0BCB-2B06-DB7A10CA8140}"/>
              </a:ext>
            </a:extLst>
          </p:cNvPr>
          <p:cNvSpPr>
            <a:spLocks noGrp="1"/>
          </p:cNvSpPr>
          <p:nvPr>
            <p:ph type="sldNum" sz="quarter" idx="12"/>
          </p:nvPr>
        </p:nvSpPr>
        <p:spPr/>
        <p:txBody>
          <a:bodyPr/>
          <a:lstStyle/>
          <a:p>
            <a:fld id="{EC3AFC82-DDE2-4F91-8C86-EBB74CA4403E}" type="slidenum">
              <a:rPr lang="en-IN" smtClean="0"/>
              <a:t>‹#›</a:t>
            </a:fld>
            <a:endParaRPr lang="en-IN"/>
          </a:p>
        </p:txBody>
      </p:sp>
    </p:spTree>
    <p:extLst>
      <p:ext uri="{BB962C8B-B14F-4D97-AF65-F5344CB8AC3E}">
        <p14:creationId xmlns:p14="http://schemas.microsoft.com/office/powerpoint/2010/main" val="1731810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0A4FD5-3586-E62D-25FE-0BBCAE1DA6F7}"/>
              </a:ext>
            </a:extLst>
          </p:cNvPr>
          <p:cNvSpPr>
            <a:spLocks noGrp="1"/>
          </p:cNvSpPr>
          <p:nvPr>
            <p:ph type="dt" sz="half" idx="10"/>
          </p:nvPr>
        </p:nvSpPr>
        <p:spPr/>
        <p:txBody>
          <a:bodyPr/>
          <a:lstStyle/>
          <a:p>
            <a:fld id="{83503697-9C86-49B3-871A-8A5A2E94C166}" type="datetimeFigureOut">
              <a:rPr lang="en-IN" smtClean="0"/>
              <a:t>04-05-2025</a:t>
            </a:fld>
            <a:endParaRPr lang="en-IN"/>
          </a:p>
        </p:txBody>
      </p:sp>
      <p:sp>
        <p:nvSpPr>
          <p:cNvPr id="3" name="Footer Placeholder 2">
            <a:extLst>
              <a:ext uri="{FF2B5EF4-FFF2-40B4-BE49-F238E27FC236}">
                <a16:creationId xmlns:a16="http://schemas.microsoft.com/office/drawing/2014/main" id="{D99E3B97-8D01-35AC-A245-9CE0161B7B2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3DB0D3-8502-8ADE-F39F-A0F881256662}"/>
              </a:ext>
            </a:extLst>
          </p:cNvPr>
          <p:cNvSpPr>
            <a:spLocks noGrp="1"/>
          </p:cNvSpPr>
          <p:nvPr>
            <p:ph type="sldNum" sz="quarter" idx="12"/>
          </p:nvPr>
        </p:nvSpPr>
        <p:spPr/>
        <p:txBody>
          <a:bodyPr/>
          <a:lstStyle/>
          <a:p>
            <a:fld id="{EC3AFC82-DDE2-4F91-8C86-EBB74CA4403E}" type="slidenum">
              <a:rPr lang="en-IN" smtClean="0"/>
              <a:t>‹#›</a:t>
            </a:fld>
            <a:endParaRPr lang="en-IN"/>
          </a:p>
        </p:txBody>
      </p:sp>
    </p:spTree>
    <p:extLst>
      <p:ext uri="{BB962C8B-B14F-4D97-AF65-F5344CB8AC3E}">
        <p14:creationId xmlns:p14="http://schemas.microsoft.com/office/powerpoint/2010/main" val="266655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AEC6-46ED-12B1-32FC-D00F7A089D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0D71A1-CD47-1CC9-4FD7-76A3D8003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6BDBC16-E272-69FF-9B9B-E6F142B2D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EDEEB-1FC2-CC8C-8C74-35D96BADE1AE}"/>
              </a:ext>
            </a:extLst>
          </p:cNvPr>
          <p:cNvSpPr>
            <a:spLocks noGrp="1"/>
          </p:cNvSpPr>
          <p:nvPr>
            <p:ph type="dt" sz="half" idx="10"/>
          </p:nvPr>
        </p:nvSpPr>
        <p:spPr/>
        <p:txBody>
          <a:bodyPr/>
          <a:lstStyle/>
          <a:p>
            <a:fld id="{83503697-9C86-49B3-871A-8A5A2E94C166}" type="datetimeFigureOut">
              <a:rPr lang="en-IN" smtClean="0"/>
              <a:t>04-05-2025</a:t>
            </a:fld>
            <a:endParaRPr lang="en-IN"/>
          </a:p>
        </p:txBody>
      </p:sp>
      <p:sp>
        <p:nvSpPr>
          <p:cNvPr id="6" name="Footer Placeholder 5">
            <a:extLst>
              <a:ext uri="{FF2B5EF4-FFF2-40B4-BE49-F238E27FC236}">
                <a16:creationId xmlns:a16="http://schemas.microsoft.com/office/drawing/2014/main" id="{7AF0C388-79E8-5A07-6FEE-8F3E52F7B7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D6B999-27FE-955C-B67A-78FF063D4799}"/>
              </a:ext>
            </a:extLst>
          </p:cNvPr>
          <p:cNvSpPr>
            <a:spLocks noGrp="1"/>
          </p:cNvSpPr>
          <p:nvPr>
            <p:ph type="sldNum" sz="quarter" idx="12"/>
          </p:nvPr>
        </p:nvSpPr>
        <p:spPr/>
        <p:txBody>
          <a:bodyPr/>
          <a:lstStyle/>
          <a:p>
            <a:fld id="{EC3AFC82-DDE2-4F91-8C86-EBB74CA4403E}" type="slidenum">
              <a:rPr lang="en-IN" smtClean="0"/>
              <a:t>‹#›</a:t>
            </a:fld>
            <a:endParaRPr lang="en-IN"/>
          </a:p>
        </p:txBody>
      </p:sp>
    </p:spTree>
    <p:extLst>
      <p:ext uri="{BB962C8B-B14F-4D97-AF65-F5344CB8AC3E}">
        <p14:creationId xmlns:p14="http://schemas.microsoft.com/office/powerpoint/2010/main" val="338194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602C-D75B-32A0-7153-DEA756936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06264E5-0051-BB92-C7A9-DDBD7D368D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E85FE5-EE7B-F852-7CD7-9B7DD3481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E145B7-6ED6-44EC-5F4B-0ACA16969DEA}"/>
              </a:ext>
            </a:extLst>
          </p:cNvPr>
          <p:cNvSpPr>
            <a:spLocks noGrp="1"/>
          </p:cNvSpPr>
          <p:nvPr>
            <p:ph type="dt" sz="half" idx="10"/>
          </p:nvPr>
        </p:nvSpPr>
        <p:spPr/>
        <p:txBody>
          <a:bodyPr/>
          <a:lstStyle/>
          <a:p>
            <a:fld id="{83503697-9C86-49B3-871A-8A5A2E94C166}" type="datetimeFigureOut">
              <a:rPr lang="en-IN" smtClean="0"/>
              <a:t>04-05-2025</a:t>
            </a:fld>
            <a:endParaRPr lang="en-IN"/>
          </a:p>
        </p:txBody>
      </p:sp>
      <p:sp>
        <p:nvSpPr>
          <p:cNvPr id="6" name="Footer Placeholder 5">
            <a:extLst>
              <a:ext uri="{FF2B5EF4-FFF2-40B4-BE49-F238E27FC236}">
                <a16:creationId xmlns:a16="http://schemas.microsoft.com/office/drawing/2014/main" id="{A940100C-F4E6-6B85-70C8-FFFE6371F0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16521A-4565-9FED-86EC-318CB7B853DE}"/>
              </a:ext>
            </a:extLst>
          </p:cNvPr>
          <p:cNvSpPr>
            <a:spLocks noGrp="1"/>
          </p:cNvSpPr>
          <p:nvPr>
            <p:ph type="sldNum" sz="quarter" idx="12"/>
          </p:nvPr>
        </p:nvSpPr>
        <p:spPr/>
        <p:txBody>
          <a:bodyPr/>
          <a:lstStyle/>
          <a:p>
            <a:fld id="{EC3AFC82-DDE2-4F91-8C86-EBB74CA4403E}" type="slidenum">
              <a:rPr lang="en-IN" smtClean="0"/>
              <a:t>‹#›</a:t>
            </a:fld>
            <a:endParaRPr lang="en-IN"/>
          </a:p>
        </p:txBody>
      </p:sp>
    </p:spTree>
    <p:extLst>
      <p:ext uri="{BB962C8B-B14F-4D97-AF65-F5344CB8AC3E}">
        <p14:creationId xmlns:p14="http://schemas.microsoft.com/office/powerpoint/2010/main" val="3228105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4E7813-1447-F447-5C5F-395DFD8054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3BC105-DEEF-B56F-F6AB-B5A8A27140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035AD7-4BF4-1D86-588A-D0A37DAAC4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03697-9C86-49B3-871A-8A5A2E94C166}" type="datetimeFigureOut">
              <a:rPr lang="en-IN" smtClean="0"/>
              <a:t>04-05-2025</a:t>
            </a:fld>
            <a:endParaRPr lang="en-IN"/>
          </a:p>
        </p:txBody>
      </p:sp>
      <p:sp>
        <p:nvSpPr>
          <p:cNvPr id="5" name="Footer Placeholder 4">
            <a:extLst>
              <a:ext uri="{FF2B5EF4-FFF2-40B4-BE49-F238E27FC236}">
                <a16:creationId xmlns:a16="http://schemas.microsoft.com/office/drawing/2014/main" id="{A319FFDD-A10A-5014-DBBE-321E9ECE5B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7B3D2DB-0C9F-4A75-EEA1-93C3012EC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3AFC82-DDE2-4F91-8C86-EBB74CA4403E}" type="slidenum">
              <a:rPr lang="en-IN" smtClean="0"/>
              <a:t>‹#›</a:t>
            </a:fld>
            <a:endParaRPr lang="en-IN"/>
          </a:p>
        </p:txBody>
      </p:sp>
    </p:spTree>
    <p:extLst>
      <p:ext uri="{BB962C8B-B14F-4D97-AF65-F5344CB8AC3E}">
        <p14:creationId xmlns:p14="http://schemas.microsoft.com/office/powerpoint/2010/main" val="3340940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7CBD-A702-8F2E-5B80-5DB21DFA6144}"/>
              </a:ext>
            </a:extLst>
          </p:cNvPr>
          <p:cNvSpPr>
            <a:spLocks noGrp="1"/>
          </p:cNvSpPr>
          <p:nvPr>
            <p:ph type="ctrTitle"/>
          </p:nvPr>
        </p:nvSpPr>
        <p:spPr>
          <a:xfrm>
            <a:off x="0" y="1122363"/>
            <a:ext cx="12192000" cy="2387600"/>
          </a:xfrm>
        </p:spPr>
        <p:txBody>
          <a:bodyPr/>
          <a:lstStyle/>
          <a:p>
            <a:r>
              <a:rPr lang="en-IN" dirty="0"/>
              <a:t>KAMLA NEHRU INSTITUTE OF TECHNOLOGY , SULTANPUR</a:t>
            </a:r>
          </a:p>
        </p:txBody>
      </p:sp>
      <p:sp>
        <p:nvSpPr>
          <p:cNvPr id="3" name="Subtitle 2">
            <a:extLst>
              <a:ext uri="{FF2B5EF4-FFF2-40B4-BE49-F238E27FC236}">
                <a16:creationId xmlns:a16="http://schemas.microsoft.com/office/drawing/2014/main" id="{CADFE243-E001-27A0-1CA0-F4BB97882C06}"/>
              </a:ext>
            </a:extLst>
          </p:cNvPr>
          <p:cNvSpPr>
            <a:spLocks noGrp="1"/>
          </p:cNvSpPr>
          <p:nvPr>
            <p:ph type="subTitle" idx="1"/>
          </p:nvPr>
        </p:nvSpPr>
        <p:spPr>
          <a:xfrm>
            <a:off x="1524000" y="3602037"/>
            <a:ext cx="9144000" cy="753653"/>
          </a:xfrm>
        </p:spPr>
        <p:txBody>
          <a:bodyPr>
            <a:normAutofit fontScale="92500" lnSpcReduction="20000"/>
          </a:bodyPr>
          <a:lstStyle/>
          <a:p>
            <a:r>
              <a:rPr lang="en-IN" dirty="0"/>
              <a:t>Department of Mechanical Engineering</a:t>
            </a:r>
          </a:p>
          <a:p>
            <a:r>
              <a:rPr lang="en-IN" dirty="0">
                <a:latin typeface="Arial Black" panose="020B0A04020102020204" pitchFamily="34" charset="0"/>
              </a:rPr>
              <a:t>Plant watering system</a:t>
            </a:r>
          </a:p>
        </p:txBody>
      </p:sp>
      <p:pic>
        <p:nvPicPr>
          <p:cNvPr id="1026" name="Picture 2" descr="Fee Structure of KNIT, Sultanpur-Kamla Nehru Institute Of Technology ...">
            <a:extLst>
              <a:ext uri="{FF2B5EF4-FFF2-40B4-BE49-F238E27FC236}">
                <a16:creationId xmlns:a16="http://schemas.microsoft.com/office/drawing/2014/main" id="{7E7EDFF1-9259-579E-4EE9-FE1BBE5076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4624" y="0"/>
            <a:ext cx="2095500" cy="19369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D2DB968-FDE4-1B81-E75F-DF4E65CF1FF7}"/>
              </a:ext>
            </a:extLst>
          </p:cNvPr>
          <p:cNvSpPr txBox="1"/>
          <p:nvPr/>
        </p:nvSpPr>
        <p:spPr>
          <a:xfrm>
            <a:off x="530941" y="4745177"/>
            <a:ext cx="2930014" cy="646331"/>
          </a:xfrm>
          <a:prstGeom prst="rect">
            <a:avLst/>
          </a:prstGeom>
          <a:noFill/>
        </p:spPr>
        <p:txBody>
          <a:bodyPr wrap="square" rtlCol="0">
            <a:spAutoFit/>
          </a:bodyPr>
          <a:lstStyle/>
          <a:p>
            <a:r>
              <a:rPr lang="en-IN" dirty="0"/>
              <a:t>Under the supervision of </a:t>
            </a:r>
          </a:p>
          <a:p>
            <a:r>
              <a:rPr lang="en-IN" dirty="0"/>
              <a:t>Mr Varun Sonkar</a:t>
            </a:r>
          </a:p>
        </p:txBody>
      </p:sp>
      <p:sp>
        <p:nvSpPr>
          <p:cNvPr id="7" name="TextBox 6">
            <a:extLst>
              <a:ext uri="{FF2B5EF4-FFF2-40B4-BE49-F238E27FC236}">
                <a16:creationId xmlns:a16="http://schemas.microsoft.com/office/drawing/2014/main" id="{AB53BBCE-41CB-B633-5669-936D64DA50DA}"/>
              </a:ext>
            </a:extLst>
          </p:cNvPr>
          <p:cNvSpPr txBox="1"/>
          <p:nvPr/>
        </p:nvSpPr>
        <p:spPr>
          <a:xfrm>
            <a:off x="8406581" y="4560511"/>
            <a:ext cx="3785419" cy="646331"/>
          </a:xfrm>
          <a:prstGeom prst="rect">
            <a:avLst/>
          </a:prstGeom>
          <a:noFill/>
        </p:spPr>
        <p:txBody>
          <a:bodyPr wrap="square" rtlCol="0">
            <a:spAutoFit/>
          </a:bodyPr>
          <a:lstStyle/>
          <a:p>
            <a:r>
              <a:rPr lang="en-IN" dirty="0"/>
              <a:t>Submitted by ;</a:t>
            </a:r>
          </a:p>
          <a:p>
            <a:r>
              <a:rPr lang="en-IN" dirty="0"/>
              <a:t>Mr Kartikay Agarwal (23538}</a:t>
            </a:r>
          </a:p>
        </p:txBody>
      </p:sp>
    </p:spTree>
    <p:extLst>
      <p:ext uri="{BB962C8B-B14F-4D97-AF65-F5344CB8AC3E}">
        <p14:creationId xmlns:p14="http://schemas.microsoft.com/office/powerpoint/2010/main" val="3227734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CBD1F-11B2-78D0-F893-1D8B8B473FAE}"/>
              </a:ext>
            </a:extLst>
          </p:cNvPr>
          <p:cNvSpPr>
            <a:spLocks noGrp="1"/>
          </p:cNvSpPr>
          <p:nvPr>
            <p:ph type="title"/>
          </p:nvPr>
        </p:nvSpPr>
        <p:spPr/>
        <p:txBody>
          <a:bodyPr>
            <a:normAutofit/>
          </a:bodyPr>
          <a:lstStyle/>
          <a:p>
            <a:r>
              <a:rPr lang="en-IN" sz="5400" b="1" dirty="0"/>
              <a:t>ADVANTAGES           DISADVANTAGES</a:t>
            </a:r>
          </a:p>
        </p:txBody>
      </p:sp>
      <p:sp>
        <p:nvSpPr>
          <p:cNvPr id="4" name="Rectangle 1">
            <a:extLst>
              <a:ext uri="{FF2B5EF4-FFF2-40B4-BE49-F238E27FC236}">
                <a16:creationId xmlns:a16="http://schemas.microsoft.com/office/drawing/2014/main" id="{0188DB4D-CCFA-7D28-88E4-B3FD820F46E3}"/>
              </a:ext>
            </a:extLst>
          </p:cNvPr>
          <p:cNvSpPr>
            <a:spLocks noGrp="1" noChangeArrowheads="1"/>
          </p:cNvSpPr>
          <p:nvPr>
            <p:ph idx="1"/>
          </p:nvPr>
        </p:nvSpPr>
        <p:spPr bwMode="auto">
          <a:xfrm>
            <a:off x="155294" y="2036904"/>
            <a:ext cx="485654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Automatic Watering</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Water Conservation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Customization</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Cost-Effective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Prevention of Plant Stress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Remote Monitoring (Optional)</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
        <p:nvSpPr>
          <p:cNvPr id="7" name="TextBox 6">
            <a:extLst>
              <a:ext uri="{FF2B5EF4-FFF2-40B4-BE49-F238E27FC236}">
                <a16:creationId xmlns:a16="http://schemas.microsoft.com/office/drawing/2014/main" id="{CC152180-9E03-5AB0-5A4F-62019A8FC3F4}"/>
              </a:ext>
            </a:extLst>
          </p:cNvPr>
          <p:cNvSpPr txBox="1"/>
          <p:nvPr/>
        </p:nvSpPr>
        <p:spPr>
          <a:xfrm>
            <a:off x="14225286" y="4688531"/>
            <a:ext cx="3321934" cy="1618614"/>
          </a:xfrm>
          <a:prstGeom prst="rect">
            <a:avLst/>
          </a:prstGeom>
          <a:noFill/>
        </p:spPr>
        <p:txBody>
          <a:bodyPr wrap="square" rtlCol="0">
            <a:spAutoFit/>
          </a:bodyPr>
          <a:lstStyle/>
          <a:p>
            <a:endParaRPr lang="en-IN" dirty="0"/>
          </a:p>
        </p:txBody>
      </p:sp>
      <p:sp>
        <p:nvSpPr>
          <p:cNvPr id="8" name="Rectangle 2">
            <a:extLst>
              <a:ext uri="{FF2B5EF4-FFF2-40B4-BE49-F238E27FC236}">
                <a16:creationId xmlns:a16="http://schemas.microsoft.com/office/drawing/2014/main" id="{643AFA6E-8CB6-2106-2DE1-57CB1041D66A}"/>
              </a:ext>
            </a:extLst>
          </p:cNvPr>
          <p:cNvSpPr>
            <a:spLocks noChangeArrowheads="1"/>
          </p:cNvSpPr>
          <p:nvPr/>
        </p:nvSpPr>
        <p:spPr bwMode="auto">
          <a:xfrm>
            <a:off x="6771190" y="2041626"/>
            <a:ext cx="433965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System Failures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Limited Water Supply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Complexity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Power Dependency</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Water Distribution Issues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Maintenance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Limited Plant Compatibility</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869312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A909-749C-C36C-3AA8-82FCD776AEA2}"/>
              </a:ext>
            </a:extLst>
          </p:cNvPr>
          <p:cNvSpPr>
            <a:spLocks noGrp="1"/>
          </p:cNvSpPr>
          <p:nvPr>
            <p:ph type="title"/>
          </p:nvPr>
        </p:nvSpPr>
        <p:spPr/>
        <p:txBody>
          <a:bodyPr/>
          <a:lstStyle/>
          <a:p>
            <a:r>
              <a:rPr lang="en-IN" b="1" dirty="0"/>
              <a:t>REFERENCES</a:t>
            </a:r>
          </a:p>
        </p:txBody>
      </p:sp>
      <p:pic>
        <p:nvPicPr>
          <p:cNvPr id="5" name="Content Placeholder 4">
            <a:extLst>
              <a:ext uri="{FF2B5EF4-FFF2-40B4-BE49-F238E27FC236}">
                <a16:creationId xmlns:a16="http://schemas.microsoft.com/office/drawing/2014/main" id="{AA4BEA42-F70C-9EE7-DBC4-8F47C4239EFC}"/>
              </a:ext>
            </a:extLst>
          </p:cNvPr>
          <p:cNvPicPr>
            <a:picLocks noGrp="1" noChangeAspect="1"/>
          </p:cNvPicPr>
          <p:nvPr>
            <p:ph idx="1"/>
          </p:nvPr>
        </p:nvPicPr>
        <p:blipFill>
          <a:blip r:embed="rId2"/>
          <a:srcRect t="18648"/>
          <a:stretch/>
        </p:blipFill>
        <p:spPr>
          <a:xfrm>
            <a:off x="393539" y="2465408"/>
            <a:ext cx="7600005" cy="3379806"/>
          </a:xfrm>
        </p:spPr>
      </p:pic>
    </p:spTree>
    <p:extLst>
      <p:ext uri="{BB962C8B-B14F-4D97-AF65-F5344CB8AC3E}">
        <p14:creationId xmlns:p14="http://schemas.microsoft.com/office/powerpoint/2010/main" val="185109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DAAAF-4FCA-76B3-D0F1-3663E6BFE2A9}"/>
              </a:ext>
            </a:extLst>
          </p:cNvPr>
          <p:cNvSpPr>
            <a:spLocks noGrp="1"/>
          </p:cNvSpPr>
          <p:nvPr>
            <p:ph type="title"/>
          </p:nvPr>
        </p:nvSpPr>
        <p:spPr/>
        <p:txBody>
          <a:bodyPr>
            <a:normAutofit/>
          </a:bodyPr>
          <a:lstStyle/>
          <a:p>
            <a:r>
              <a:rPr lang="en-IN" sz="5400" dirty="0"/>
              <a:t>OUTLINE</a:t>
            </a:r>
          </a:p>
        </p:txBody>
      </p:sp>
      <p:sp>
        <p:nvSpPr>
          <p:cNvPr id="3" name="Content Placeholder 2">
            <a:extLst>
              <a:ext uri="{FF2B5EF4-FFF2-40B4-BE49-F238E27FC236}">
                <a16:creationId xmlns:a16="http://schemas.microsoft.com/office/drawing/2014/main" id="{DDEF4E40-FCCB-499B-E005-5BDB3E54FA4F}"/>
              </a:ext>
            </a:extLst>
          </p:cNvPr>
          <p:cNvSpPr>
            <a:spLocks noGrp="1"/>
          </p:cNvSpPr>
          <p:nvPr>
            <p:ph idx="1"/>
          </p:nvPr>
        </p:nvSpPr>
        <p:spPr/>
        <p:txBody>
          <a:bodyPr>
            <a:normAutofit/>
          </a:bodyPr>
          <a:lstStyle/>
          <a:p>
            <a:r>
              <a:rPr lang="en-IN" dirty="0">
                <a:latin typeface="Aptos" panose="020B0004020202020204" pitchFamily="34" charset="0"/>
              </a:rPr>
              <a:t>Introduction</a:t>
            </a:r>
          </a:p>
          <a:p>
            <a:r>
              <a:rPr lang="en-IN" dirty="0">
                <a:latin typeface="Aptos" panose="020B0004020202020204" pitchFamily="34" charset="0"/>
              </a:rPr>
              <a:t>Objective</a:t>
            </a:r>
          </a:p>
          <a:p>
            <a:r>
              <a:rPr lang="en-IN" dirty="0">
                <a:latin typeface="Aptos" panose="020B0004020202020204" pitchFamily="34" charset="0"/>
              </a:rPr>
              <a:t>Materials Required</a:t>
            </a:r>
          </a:p>
          <a:p>
            <a:r>
              <a:rPr lang="en-IN" dirty="0">
                <a:latin typeface="Aptos" panose="020B0004020202020204" pitchFamily="34" charset="0"/>
              </a:rPr>
              <a:t>Experimental Procedures</a:t>
            </a:r>
          </a:p>
          <a:p>
            <a:r>
              <a:rPr lang="en-IN" dirty="0">
                <a:latin typeface="Aptos" panose="020B0004020202020204" pitchFamily="34" charset="0"/>
              </a:rPr>
              <a:t>Expected outcomes </a:t>
            </a:r>
          </a:p>
          <a:p>
            <a:r>
              <a:rPr lang="en-IN" dirty="0">
                <a:latin typeface="Aptos" panose="020B0004020202020204" pitchFamily="34" charset="0"/>
              </a:rPr>
              <a:t>Advantages </a:t>
            </a:r>
          </a:p>
          <a:p>
            <a:r>
              <a:rPr lang="en-IN" dirty="0">
                <a:latin typeface="Aptos" panose="020B0004020202020204" pitchFamily="34" charset="0"/>
              </a:rPr>
              <a:t>Disadvantages</a:t>
            </a:r>
          </a:p>
          <a:p>
            <a:r>
              <a:rPr lang="en-IN" dirty="0" err="1">
                <a:latin typeface="Aptos" panose="020B0004020202020204" pitchFamily="34" charset="0"/>
              </a:rPr>
              <a:t>Refernces</a:t>
            </a:r>
            <a:endParaRPr lang="en-IN" dirty="0">
              <a:latin typeface="Aptos" panose="020B0004020202020204" pitchFamily="34" charset="0"/>
            </a:endParaRPr>
          </a:p>
        </p:txBody>
      </p:sp>
    </p:spTree>
    <p:extLst>
      <p:ext uri="{BB962C8B-B14F-4D97-AF65-F5344CB8AC3E}">
        <p14:creationId xmlns:p14="http://schemas.microsoft.com/office/powerpoint/2010/main" val="3046983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ABD2-2187-D918-B99C-CD6B3BC173E1}"/>
              </a:ext>
            </a:extLst>
          </p:cNvPr>
          <p:cNvSpPr>
            <a:spLocks noGrp="1"/>
          </p:cNvSpPr>
          <p:nvPr>
            <p:ph type="title"/>
          </p:nvPr>
        </p:nvSpPr>
        <p:spPr/>
        <p:txBody>
          <a:bodyPr>
            <a:normAutofit/>
          </a:bodyPr>
          <a:lstStyle/>
          <a:p>
            <a:r>
              <a:rPr lang="en-IN" sz="5400" dirty="0"/>
              <a:t>INTRODUCTION</a:t>
            </a:r>
          </a:p>
        </p:txBody>
      </p:sp>
      <p:sp>
        <p:nvSpPr>
          <p:cNvPr id="3" name="Content Placeholder 2">
            <a:extLst>
              <a:ext uri="{FF2B5EF4-FFF2-40B4-BE49-F238E27FC236}">
                <a16:creationId xmlns:a16="http://schemas.microsoft.com/office/drawing/2014/main" id="{667D30D2-5465-EEF6-3D74-82E3ED028169}"/>
              </a:ext>
            </a:extLst>
          </p:cNvPr>
          <p:cNvSpPr>
            <a:spLocks noGrp="1"/>
          </p:cNvSpPr>
          <p:nvPr>
            <p:ph idx="1"/>
          </p:nvPr>
        </p:nvSpPr>
        <p:spPr>
          <a:xfrm>
            <a:off x="838200" y="1825624"/>
            <a:ext cx="5405284" cy="4761989"/>
          </a:xfrm>
        </p:spPr>
        <p:txBody>
          <a:bodyPr>
            <a:normAutofit/>
          </a:bodyPr>
          <a:lstStyle/>
          <a:p>
            <a:r>
              <a:rPr lang="en-US" sz="2000" dirty="0"/>
              <a:t>Plants require consistent and adequate watering to thrive, but many people struggle to provide the right amount of care due to time constraints or lack of experience. Traditional manual watering can lead to problems such as overwatering or underwatering, both of which can harm plant health. To address this challenge, automated plant watering systems have gained popularity, especially for busy individuals or those with multiple plants.</a:t>
            </a:r>
          </a:p>
          <a:p>
            <a:r>
              <a:rPr lang="en-US" sz="2000" dirty="0"/>
              <a:t>This project focuses on developing a simple yet effective automated plant watering system using an </a:t>
            </a:r>
            <a:r>
              <a:rPr lang="en-US" sz="2000" b="1" dirty="0"/>
              <a:t>Arduino Uno</a:t>
            </a:r>
            <a:r>
              <a:rPr lang="en-US" sz="2000" dirty="0"/>
              <a:t>, a </a:t>
            </a:r>
            <a:r>
              <a:rPr lang="en-US" sz="2000" b="1" dirty="0"/>
              <a:t>soil moisture sensor</a:t>
            </a:r>
            <a:r>
              <a:rPr lang="en-US" sz="2000" dirty="0"/>
              <a:t>, a </a:t>
            </a:r>
            <a:r>
              <a:rPr lang="en-US" sz="2000" b="1" dirty="0"/>
              <a:t>water pump</a:t>
            </a:r>
            <a:r>
              <a:rPr lang="en-US" sz="2000" dirty="0"/>
              <a:t>, and a </a:t>
            </a:r>
            <a:r>
              <a:rPr lang="en-US" sz="2000" b="1" dirty="0"/>
              <a:t>relay module.</a:t>
            </a:r>
          </a:p>
        </p:txBody>
      </p:sp>
      <p:pic>
        <p:nvPicPr>
          <p:cNvPr id="3074" name="Picture 2" descr="Image result for plant watering sytem">
            <a:extLst>
              <a:ext uri="{FF2B5EF4-FFF2-40B4-BE49-F238E27FC236}">
                <a16:creationId xmlns:a16="http://schemas.microsoft.com/office/drawing/2014/main" id="{CD71D070-6A42-2D3A-F6AA-798B21A470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938" y="2241294"/>
            <a:ext cx="3599836" cy="3156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85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F9AF-DC2A-01E7-851B-8F8453E44E7E}"/>
              </a:ext>
            </a:extLst>
          </p:cNvPr>
          <p:cNvSpPr>
            <a:spLocks noGrp="1"/>
          </p:cNvSpPr>
          <p:nvPr>
            <p:ph type="title"/>
          </p:nvPr>
        </p:nvSpPr>
        <p:spPr>
          <a:xfrm>
            <a:off x="838200" y="306131"/>
            <a:ext cx="10515600" cy="1325563"/>
          </a:xfrm>
        </p:spPr>
        <p:txBody>
          <a:bodyPr>
            <a:normAutofit/>
          </a:bodyPr>
          <a:lstStyle/>
          <a:p>
            <a:r>
              <a:rPr lang="en-IN" sz="6600" spc="300" dirty="0"/>
              <a:t>OBJECTIVE</a:t>
            </a:r>
          </a:p>
        </p:txBody>
      </p:sp>
      <p:sp>
        <p:nvSpPr>
          <p:cNvPr id="4" name="Rectangle 1">
            <a:extLst>
              <a:ext uri="{FF2B5EF4-FFF2-40B4-BE49-F238E27FC236}">
                <a16:creationId xmlns:a16="http://schemas.microsoft.com/office/drawing/2014/main" id="{024A6691-1F9F-4EB5-4B52-5C91913DB723}"/>
              </a:ext>
            </a:extLst>
          </p:cNvPr>
          <p:cNvSpPr>
            <a:spLocks noGrp="1" noChangeArrowheads="1"/>
          </p:cNvSpPr>
          <p:nvPr>
            <p:ph idx="1"/>
          </p:nvPr>
        </p:nvSpPr>
        <p:spPr bwMode="auto">
          <a:xfrm>
            <a:off x="419100" y="1857124"/>
            <a:ext cx="113538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Automate Plant Care</a:t>
            </a:r>
            <a:r>
              <a:rPr kumimoji="0" lang="en-US" altLang="en-US" sz="1800" b="0" i="0" u="none" strike="noStrike" cap="none" normalizeH="0" baseline="0">
                <a:ln>
                  <a:noFill/>
                </a:ln>
                <a:solidFill>
                  <a:schemeClr val="tx1"/>
                </a:solidFill>
                <a:effectLst/>
                <a:latin typeface="Arial" panose="020B0604020202020204" pitchFamily="34" charset="0"/>
              </a:rPr>
              <a:t>:</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To create a system that automatically waters plants by detecting the moisture levels of the soil, ensuring the plant receives water only when needed. This reduces the need for manual watering.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Prevent Overwatering and Underwatering</a:t>
            </a:r>
            <a:r>
              <a:rPr kumimoji="0" lang="en-US" altLang="en-US" sz="1800" b="0" i="0" u="none" strike="noStrike" cap="none" normalizeH="0" baseline="0">
                <a:ln>
                  <a:noFill/>
                </a:ln>
                <a:solidFill>
                  <a:schemeClr val="tx1"/>
                </a:solidFill>
                <a:effectLst/>
                <a:latin typeface="Arial" panose="020B0604020202020204" pitchFamily="34" charset="0"/>
              </a:rPr>
              <a:t>:</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By using a </a:t>
            </a:r>
            <a:r>
              <a:rPr kumimoji="0" lang="en-US" altLang="en-US" sz="1800" b="1" i="0" u="none" strike="noStrike" cap="none" normalizeH="0" baseline="0">
                <a:ln>
                  <a:noFill/>
                </a:ln>
                <a:solidFill>
                  <a:schemeClr val="tx1"/>
                </a:solidFill>
                <a:effectLst/>
                <a:latin typeface="Arial" panose="020B0604020202020204" pitchFamily="34" charset="0"/>
              </a:rPr>
              <a:t>soil moisture sensor</a:t>
            </a:r>
            <a:r>
              <a:rPr kumimoji="0" lang="en-US" altLang="en-US" sz="1800" b="0" i="0" u="none" strike="noStrike" cap="none" normalizeH="0" baseline="0">
                <a:ln>
                  <a:noFill/>
                </a:ln>
                <a:solidFill>
                  <a:schemeClr val="tx1"/>
                </a:solidFill>
                <a:effectLst/>
                <a:latin typeface="Arial" panose="020B0604020202020204" pitchFamily="34" charset="0"/>
              </a:rPr>
              <a:t>, the system ensures that plants are watered when the soil is too dry, but not excessively. This helps to avoid the issues of overwatering (which can cause root rot) and underwatering (which can lead to dehydration and plant stress).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Enhance Water Conservation</a:t>
            </a:r>
            <a:r>
              <a:rPr kumimoji="0" lang="en-US" altLang="en-US" sz="1800" b="0" i="0" u="none" strike="noStrike" cap="none" normalizeH="0" baseline="0">
                <a:ln>
                  <a:noFill/>
                </a:ln>
                <a:solidFill>
                  <a:schemeClr val="tx1"/>
                </a:solidFill>
                <a:effectLst/>
                <a:latin typeface="Arial" panose="020B0604020202020204" pitchFamily="34" charset="0"/>
              </a:rPr>
              <a:t>:</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The system helps conserve water by ensuring that water is only used when the moisture level in the soil is below a set threshold. This reduces water waste and promotes sustainable plant care.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Provide Consistency and Reliability</a:t>
            </a:r>
            <a:r>
              <a:rPr kumimoji="0" lang="en-US" altLang="en-US" sz="1800" b="0" i="0" u="none" strike="noStrike" cap="none" normalizeH="0" baseline="0">
                <a:ln>
                  <a:noFill/>
                </a:ln>
                <a:solidFill>
                  <a:schemeClr val="tx1"/>
                </a:solidFill>
                <a:effectLst/>
                <a:latin typeface="Arial" panose="020B0604020202020204" pitchFamily="34" charset="0"/>
              </a:rPr>
              <a:t>:</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To develop a system that provides consistent, reliable watering regardless of the user’s schedule or availability. This is particularly useful for busy individuals or for people who travel frequently.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Simple and Cost-Effective Solution</a:t>
            </a:r>
            <a:r>
              <a:rPr kumimoji="0" lang="en-US" altLang="en-US" sz="1800" b="0" i="0" u="none" strike="noStrike" cap="none" normalizeH="0" baseline="0">
                <a:ln>
                  <a:noFill/>
                </a:ln>
                <a:solidFill>
                  <a:schemeClr val="tx1"/>
                </a:solidFill>
                <a:effectLst/>
                <a:latin typeface="Arial" panose="020B0604020202020204" pitchFamily="34" charset="0"/>
              </a:rPr>
              <a:t>:</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To build a system that is simple to assemble, cost-effective, and easy to use, utilizing common components such as an </a:t>
            </a:r>
            <a:r>
              <a:rPr kumimoji="0" lang="en-US" altLang="en-US" sz="1800" b="1" i="0" u="none" strike="noStrike" cap="none" normalizeH="0" baseline="0">
                <a:ln>
                  <a:noFill/>
                </a:ln>
                <a:solidFill>
                  <a:schemeClr val="tx1"/>
                </a:solidFill>
                <a:effectLst/>
                <a:latin typeface="Arial" panose="020B0604020202020204" pitchFamily="34" charset="0"/>
              </a:rPr>
              <a:t>Arduino Uno</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800" b="1" i="0" u="none" strike="noStrike" cap="none" normalizeH="0" baseline="0">
                <a:ln>
                  <a:noFill/>
                </a:ln>
                <a:solidFill>
                  <a:schemeClr val="tx1"/>
                </a:solidFill>
                <a:effectLst/>
                <a:latin typeface="Arial" panose="020B0604020202020204" pitchFamily="34" charset="0"/>
              </a:rPr>
              <a:t>soil moisture sensor</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800" b="1" i="0" u="none" strike="noStrike" cap="none" normalizeH="0" baseline="0">
                <a:ln>
                  <a:noFill/>
                </a:ln>
                <a:solidFill>
                  <a:schemeClr val="tx1"/>
                </a:solidFill>
                <a:effectLst/>
                <a:latin typeface="Arial" panose="020B0604020202020204" pitchFamily="34" charset="0"/>
              </a:rPr>
              <a:t>water pump</a:t>
            </a:r>
            <a:r>
              <a:rPr kumimoji="0" lang="en-US" altLang="en-US" sz="1800" b="0" i="0" u="none" strike="noStrike" cap="none" normalizeH="0" baseline="0">
                <a:ln>
                  <a:noFill/>
                </a:ln>
                <a:solidFill>
                  <a:schemeClr val="tx1"/>
                </a:solidFill>
                <a:effectLst/>
                <a:latin typeface="Arial" panose="020B0604020202020204" pitchFamily="34" charset="0"/>
              </a:rPr>
              <a:t>, and </a:t>
            </a:r>
            <a:r>
              <a:rPr kumimoji="0" lang="en-US" altLang="en-US" sz="1800" b="1" i="0" u="none" strike="noStrike" cap="none" normalizeH="0" baseline="0">
                <a:ln>
                  <a:noFill/>
                </a:ln>
                <a:solidFill>
                  <a:schemeClr val="tx1"/>
                </a:solidFill>
                <a:effectLst/>
                <a:latin typeface="Arial" panose="020B0604020202020204" pitchFamily="34" charset="0"/>
              </a:rPr>
              <a:t>relay module</a:t>
            </a:r>
            <a:r>
              <a:rPr kumimoji="0" lang="en-US" altLang="en-US" sz="1800" b="0" i="0" u="none" strike="noStrike" cap="none" normalizeH="0" baseline="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040288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5504-3F44-5571-F64A-21AE9C581B08}"/>
              </a:ext>
            </a:extLst>
          </p:cNvPr>
          <p:cNvSpPr>
            <a:spLocks noGrp="1"/>
          </p:cNvSpPr>
          <p:nvPr>
            <p:ph type="title"/>
          </p:nvPr>
        </p:nvSpPr>
        <p:spPr/>
        <p:txBody>
          <a:bodyPr/>
          <a:lstStyle/>
          <a:p>
            <a:r>
              <a:rPr lang="en-IN" dirty="0"/>
              <a:t>MATERIALS REQUIRED </a:t>
            </a:r>
          </a:p>
        </p:txBody>
      </p:sp>
      <p:sp>
        <p:nvSpPr>
          <p:cNvPr id="4" name="Rectangle 1">
            <a:extLst>
              <a:ext uri="{FF2B5EF4-FFF2-40B4-BE49-F238E27FC236}">
                <a16:creationId xmlns:a16="http://schemas.microsoft.com/office/drawing/2014/main" id="{0037CD71-7CF6-81B6-3B3E-4E97F57FF953}"/>
              </a:ext>
            </a:extLst>
          </p:cNvPr>
          <p:cNvSpPr>
            <a:spLocks noGrp="1" noChangeArrowheads="1"/>
          </p:cNvSpPr>
          <p:nvPr>
            <p:ph idx="1"/>
          </p:nvPr>
        </p:nvSpPr>
        <p:spPr bwMode="auto">
          <a:xfrm>
            <a:off x="484239" y="1793385"/>
            <a:ext cx="561176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Arduino Uno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Soil Moisture Sensor</a:t>
            </a:r>
            <a:r>
              <a:rPr kumimoji="0" lang="en-US" altLang="en-US" sz="1800" b="0" i="0" u="none" strike="noStrike" cap="none" normalizeH="0" baseline="0" dirty="0">
                <a:ln>
                  <a:noFill/>
                </a:ln>
                <a:solidFill>
                  <a:schemeClr val="tx1"/>
                </a:solidFill>
                <a:effectLst/>
                <a:latin typeface="Arial" panose="020B0604020202020204" pitchFamily="34" charset="0"/>
              </a:rPr>
              <a:t> (analog type)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Water Pump</a:t>
            </a:r>
            <a:r>
              <a:rPr kumimoji="0" lang="en-US" altLang="en-US" sz="1800" b="0" i="0" u="none" strike="noStrike" cap="none" normalizeH="0" baseline="0" dirty="0">
                <a:ln>
                  <a:noFill/>
                </a:ln>
                <a:solidFill>
                  <a:schemeClr val="tx1"/>
                </a:solidFill>
                <a:effectLst/>
                <a:latin typeface="Arial" panose="020B0604020202020204" pitchFamily="34" charset="0"/>
              </a:rPr>
              <a:t> (12V or suitable for your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Relay Module</a:t>
            </a:r>
            <a:r>
              <a:rPr kumimoji="0" lang="en-US" altLang="en-US" sz="1800" b="0" i="0" u="none" strike="noStrike" cap="none" normalizeH="0" baseline="0" dirty="0">
                <a:ln>
                  <a:noFill/>
                </a:ln>
                <a:solidFill>
                  <a:schemeClr val="tx1"/>
                </a:solidFill>
                <a:effectLst/>
                <a:latin typeface="Arial" panose="020B0604020202020204" pitchFamily="34" charset="0"/>
              </a:rPr>
              <a:t> (5V, to control the water pump)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Water Reservoir</a:t>
            </a:r>
            <a:r>
              <a:rPr kumimoji="0" lang="en-US" altLang="en-US" sz="1800" b="0" i="0" u="none" strike="noStrike" cap="none" normalizeH="0" baseline="0" dirty="0">
                <a:ln>
                  <a:noFill/>
                </a:ln>
                <a:solidFill>
                  <a:schemeClr val="tx1"/>
                </a:solidFill>
                <a:effectLst/>
                <a:latin typeface="Arial" panose="020B0604020202020204" pitchFamily="34" charset="0"/>
              </a:rPr>
              <a:t> (to hold the water)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Tubing</a:t>
            </a:r>
            <a:r>
              <a:rPr kumimoji="0" lang="en-US" altLang="en-US" sz="1800" b="0" i="0" u="none" strike="noStrike" cap="none" normalizeH="0" baseline="0" dirty="0">
                <a:ln>
                  <a:noFill/>
                </a:ln>
                <a:solidFill>
                  <a:schemeClr val="tx1"/>
                </a:solidFill>
                <a:effectLst/>
                <a:latin typeface="Arial" panose="020B0604020202020204" pitchFamily="34" charset="0"/>
              </a:rPr>
              <a:t> (to deliver water from the pump to the plant)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Jumper Wires</a:t>
            </a:r>
            <a:r>
              <a:rPr kumimoji="0" lang="en-US" altLang="en-US" sz="1800" b="0" i="0" u="none" strike="noStrike" cap="none" normalizeH="0" baseline="0" dirty="0">
                <a:ln>
                  <a:noFill/>
                </a:ln>
                <a:solidFill>
                  <a:schemeClr val="tx1"/>
                </a:solidFill>
                <a:effectLst/>
                <a:latin typeface="Arial" panose="020B0604020202020204" pitchFamily="34" charset="0"/>
              </a:rPr>
              <a:t> (for connections)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Power Supply</a:t>
            </a:r>
            <a:r>
              <a:rPr kumimoji="0" lang="en-US" altLang="en-US" sz="1800" b="0" i="0" u="none" strike="noStrike" cap="none" normalizeH="0" baseline="0" dirty="0">
                <a:ln>
                  <a:noFill/>
                </a:ln>
                <a:solidFill>
                  <a:schemeClr val="tx1"/>
                </a:solidFill>
                <a:effectLst/>
                <a:latin typeface="Arial" panose="020B0604020202020204" pitchFamily="34" charset="0"/>
              </a:rPr>
              <a:t> (for the Arduino and the water pump)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Plant Pot with Soil</a:t>
            </a:r>
            <a:r>
              <a:rPr kumimoji="0" lang="en-US" altLang="en-US" sz="1800" b="0" i="0" u="none" strike="noStrike" cap="none" normalizeH="0" baseline="0" dirty="0">
                <a:ln>
                  <a:noFill/>
                </a:ln>
                <a:solidFill>
                  <a:schemeClr val="tx1"/>
                </a:solidFill>
                <a:effectLst/>
                <a:latin typeface="Arial" panose="020B0604020202020204" pitchFamily="34" charset="0"/>
              </a:rPr>
              <a:t> (to test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Breadboard</a:t>
            </a:r>
            <a:r>
              <a:rPr kumimoji="0" lang="en-US" altLang="en-US" sz="1800" b="0" i="0" u="none" strike="noStrike" cap="none" normalizeH="0" baseline="0" dirty="0">
                <a:ln>
                  <a:noFill/>
                </a:ln>
                <a:solidFill>
                  <a:schemeClr val="tx1"/>
                </a:solidFill>
                <a:effectLst/>
                <a:latin typeface="Arial" panose="020B0604020202020204" pitchFamily="34" charset="0"/>
              </a:rPr>
              <a:t> (optional, for easier connections) </a:t>
            </a:r>
          </a:p>
        </p:txBody>
      </p:sp>
      <p:pic>
        <p:nvPicPr>
          <p:cNvPr id="6" name="Picture 5">
            <a:extLst>
              <a:ext uri="{FF2B5EF4-FFF2-40B4-BE49-F238E27FC236}">
                <a16:creationId xmlns:a16="http://schemas.microsoft.com/office/drawing/2014/main" id="{6F198646-E425-937E-693A-D23AC61B37B8}"/>
              </a:ext>
            </a:extLst>
          </p:cNvPr>
          <p:cNvPicPr>
            <a:picLocks noChangeAspect="1"/>
          </p:cNvPicPr>
          <p:nvPr/>
        </p:nvPicPr>
        <p:blipFill>
          <a:blip r:embed="rId2">
            <a:extLst>
              <a:ext uri="{28A0092B-C50C-407E-A947-70E740481C1C}">
                <a14:useLocalDpi xmlns:a14="http://schemas.microsoft.com/office/drawing/2010/main" val="0"/>
              </a:ext>
            </a:extLst>
          </a:blip>
          <a:srcRect l="11326" t="679" r="11191"/>
          <a:stretch/>
        </p:blipFill>
        <p:spPr>
          <a:xfrm>
            <a:off x="6971070" y="714058"/>
            <a:ext cx="4650659" cy="6021038"/>
          </a:xfrm>
          <a:prstGeom prst="rect">
            <a:avLst/>
          </a:prstGeom>
        </p:spPr>
      </p:pic>
    </p:spTree>
    <p:extLst>
      <p:ext uri="{BB962C8B-B14F-4D97-AF65-F5344CB8AC3E}">
        <p14:creationId xmlns:p14="http://schemas.microsoft.com/office/powerpoint/2010/main" val="2187050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8B51-438C-8F7C-7D37-C1C9F38D030A}"/>
              </a:ext>
            </a:extLst>
          </p:cNvPr>
          <p:cNvSpPr>
            <a:spLocks noGrp="1"/>
          </p:cNvSpPr>
          <p:nvPr>
            <p:ph type="title"/>
          </p:nvPr>
        </p:nvSpPr>
        <p:spPr/>
        <p:txBody>
          <a:bodyPr>
            <a:normAutofit fontScale="90000"/>
          </a:bodyPr>
          <a:lstStyle/>
          <a:p>
            <a:r>
              <a:rPr lang="en-IN" sz="6100" dirty="0">
                <a:latin typeface="Aptos" panose="020B0004020202020204" pitchFamily="34" charset="0"/>
              </a:rPr>
              <a:t>Experimental Procedures</a:t>
            </a:r>
            <a:br>
              <a:rPr lang="en-IN" dirty="0">
                <a:latin typeface="Aptos" panose="020B0004020202020204" pitchFamily="34" charset="0"/>
              </a:rPr>
            </a:br>
            <a:endParaRPr lang="en-IN" dirty="0"/>
          </a:p>
        </p:txBody>
      </p:sp>
      <p:sp>
        <p:nvSpPr>
          <p:cNvPr id="3" name="Content Placeholder 2">
            <a:extLst>
              <a:ext uri="{FF2B5EF4-FFF2-40B4-BE49-F238E27FC236}">
                <a16:creationId xmlns:a16="http://schemas.microsoft.com/office/drawing/2014/main" id="{CD132755-4AE1-E397-4699-3668A160A06C}"/>
              </a:ext>
            </a:extLst>
          </p:cNvPr>
          <p:cNvSpPr>
            <a:spLocks noGrp="1"/>
          </p:cNvSpPr>
          <p:nvPr>
            <p:ph idx="1"/>
          </p:nvPr>
        </p:nvSpPr>
        <p:spPr>
          <a:xfrm>
            <a:off x="117988" y="1406012"/>
            <a:ext cx="7659328" cy="5451987"/>
          </a:xfrm>
        </p:spPr>
        <p:txBody>
          <a:bodyPr>
            <a:normAutofit fontScale="70000" lnSpcReduction="20000"/>
          </a:bodyPr>
          <a:lstStyle/>
          <a:p>
            <a:pPr marL="0" indent="0">
              <a:buNone/>
            </a:pPr>
            <a:r>
              <a:rPr lang="en-US" b="1" dirty="0"/>
              <a:t>    Step 1: Preparing the Hardware Setup</a:t>
            </a:r>
          </a:p>
          <a:p>
            <a:pPr>
              <a:buFont typeface="+mj-lt"/>
              <a:buAutoNum type="arabicPeriod"/>
            </a:pPr>
            <a:r>
              <a:rPr lang="en-US" b="1" dirty="0"/>
              <a:t>Connect the Soil Moisture Sensor</a:t>
            </a:r>
            <a:r>
              <a:rPr lang="en-US" dirty="0"/>
              <a:t>:</a:t>
            </a:r>
          </a:p>
          <a:p>
            <a:pPr marL="742950" lvl="1" indent="-285750">
              <a:buFont typeface="+mj-lt"/>
              <a:buAutoNum type="arabicPeriod"/>
            </a:pPr>
            <a:r>
              <a:rPr lang="en-US" dirty="0"/>
              <a:t>Connect the </a:t>
            </a:r>
            <a:r>
              <a:rPr lang="en-US" b="1" dirty="0"/>
              <a:t>VCC</a:t>
            </a:r>
            <a:r>
              <a:rPr lang="en-US" dirty="0"/>
              <a:t> pin of the soil moisture sensor to the </a:t>
            </a:r>
            <a:r>
              <a:rPr lang="en-US" b="1" dirty="0"/>
              <a:t>5V</a:t>
            </a:r>
            <a:r>
              <a:rPr lang="en-US" dirty="0"/>
              <a:t> pin on the Arduino.</a:t>
            </a:r>
          </a:p>
          <a:p>
            <a:pPr marL="742950" lvl="1" indent="-285750">
              <a:buFont typeface="+mj-lt"/>
              <a:buAutoNum type="arabicPeriod"/>
            </a:pPr>
            <a:r>
              <a:rPr lang="en-US" dirty="0"/>
              <a:t>Connect the </a:t>
            </a:r>
            <a:r>
              <a:rPr lang="en-US" b="1" dirty="0"/>
              <a:t>GND</a:t>
            </a:r>
            <a:r>
              <a:rPr lang="en-US" dirty="0"/>
              <a:t> pin of the sensor to </a:t>
            </a:r>
            <a:r>
              <a:rPr lang="en-US" b="1" dirty="0"/>
              <a:t>GND</a:t>
            </a:r>
            <a:r>
              <a:rPr lang="en-US" dirty="0"/>
              <a:t> on the Arduino.</a:t>
            </a:r>
          </a:p>
          <a:p>
            <a:pPr marL="742950" lvl="1" indent="-285750">
              <a:buFont typeface="+mj-lt"/>
              <a:buAutoNum type="arabicPeriod"/>
            </a:pPr>
            <a:r>
              <a:rPr lang="en-US" dirty="0"/>
              <a:t>Connect the </a:t>
            </a:r>
            <a:r>
              <a:rPr lang="en-US" b="1" dirty="0"/>
              <a:t>Analog Output (A0)</a:t>
            </a:r>
            <a:r>
              <a:rPr lang="en-US" dirty="0"/>
              <a:t> pin of the soil moisture sensor to </a:t>
            </a:r>
            <a:r>
              <a:rPr lang="en-US" b="1" dirty="0"/>
              <a:t>A0</a:t>
            </a:r>
            <a:r>
              <a:rPr lang="en-US" dirty="0"/>
              <a:t> on the Arduino to read the sensor data.</a:t>
            </a:r>
          </a:p>
          <a:p>
            <a:pPr>
              <a:buFont typeface="+mj-lt"/>
              <a:buAutoNum type="arabicPeriod"/>
            </a:pPr>
            <a:r>
              <a:rPr lang="en-US" b="1" dirty="0"/>
              <a:t>Wire the Relay Module</a:t>
            </a:r>
            <a:r>
              <a:rPr lang="en-US" dirty="0"/>
              <a:t>:</a:t>
            </a:r>
          </a:p>
          <a:p>
            <a:pPr marL="742950" lvl="1" indent="-285750">
              <a:buFont typeface="+mj-lt"/>
              <a:buAutoNum type="arabicPeriod"/>
            </a:pPr>
            <a:r>
              <a:rPr lang="en-US" dirty="0"/>
              <a:t>Connect the </a:t>
            </a:r>
            <a:r>
              <a:rPr lang="en-US" b="1" dirty="0"/>
              <a:t>VCC</a:t>
            </a:r>
            <a:r>
              <a:rPr lang="en-US" dirty="0"/>
              <a:t> pin of the relay to </a:t>
            </a:r>
            <a:r>
              <a:rPr lang="en-US" b="1" dirty="0"/>
              <a:t>5V</a:t>
            </a:r>
            <a:r>
              <a:rPr lang="en-US" dirty="0"/>
              <a:t> on the Arduino.</a:t>
            </a:r>
          </a:p>
          <a:p>
            <a:pPr marL="742950" lvl="1" indent="-285750">
              <a:buFont typeface="+mj-lt"/>
              <a:buAutoNum type="arabicPeriod"/>
            </a:pPr>
            <a:r>
              <a:rPr lang="en-US" dirty="0"/>
              <a:t>Connect the </a:t>
            </a:r>
            <a:r>
              <a:rPr lang="en-US" b="1" dirty="0"/>
              <a:t>GND</a:t>
            </a:r>
            <a:r>
              <a:rPr lang="en-US" dirty="0"/>
              <a:t> pin of the relay to </a:t>
            </a:r>
            <a:r>
              <a:rPr lang="en-US" b="1" dirty="0"/>
              <a:t>GND</a:t>
            </a:r>
            <a:r>
              <a:rPr lang="en-US" dirty="0"/>
              <a:t> on the Arduino.</a:t>
            </a:r>
          </a:p>
          <a:p>
            <a:pPr marL="742950" lvl="1" indent="-285750">
              <a:buFont typeface="+mj-lt"/>
              <a:buAutoNum type="arabicPeriod"/>
            </a:pPr>
            <a:r>
              <a:rPr lang="en-US" dirty="0"/>
              <a:t>Connect the </a:t>
            </a:r>
            <a:r>
              <a:rPr lang="en-US" b="1" dirty="0"/>
              <a:t>IN</a:t>
            </a:r>
            <a:r>
              <a:rPr lang="en-US" dirty="0"/>
              <a:t> pin of the relay to a </a:t>
            </a:r>
            <a:r>
              <a:rPr lang="en-US" b="1" dirty="0"/>
              <a:t>digital pin (D7)</a:t>
            </a:r>
            <a:r>
              <a:rPr lang="en-US" dirty="0"/>
              <a:t> on the Arduino, which will be used to control the relay.</a:t>
            </a:r>
          </a:p>
          <a:p>
            <a:pPr>
              <a:buFont typeface="+mj-lt"/>
              <a:buAutoNum type="arabicPeriod"/>
            </a:pPr>
            <a:r>
              <a:rPr lang="en-US" b="1" dirty="0"/>
              <a:t>Connect the Water Pump</a:t>
            </a:r>
            <a:r>
              <a:rPr lang="en-US" dirty="0"/>
              <a:t>:</a:t>
            </a:r>
          </a:p>
          <a:p>
            <a:pPr marL="742950" lvl="1" indent="-285750">
              <a:buFont typeface="+mj-lt"/>
              <a:buAutoNum type="arabicPeriod"/>
            </a:pPr>
            <a:r>
              <a:rPr lang="en-US" dirty="0"/>
              <a:t>Connect the </a:t>
            </a:r>
            <a:r>
              <a:rPr lang="en-US" b="1" dirty="0"/>
              <a:t>VCC</a:t>
            </a:r>
            <a:r>
              <a:rPr lang="en-US" dirty="0"/>
              <a:t> pin of the water pump to an external power source (12V) or the appropriate voltage required by your pump.</a:t>
            </a:r>
          </a:p>
          <a:p>
            <a:pPr marL="742950" lvl="1" indent="-285750">
              <a:buFont typeface="+mj-lt"/>
              <a:buAutoNum type="arabicPeriod"/>
            </a:pPr>
            <a:r>
              <a:rPr lang="en-US" dirty="0"/>
              <a:t>Connect the </a:t>
            </a:r>
            <a:r>
              <a:rPr lang="en-US" b="1" dirty="0"/>
              <a:t>GND</a:t>
            </a:r>
            <a:r>
              <a:rPr lang="en-US" dirty="0"/>
              <a:t> pin of the water pump to </a:t>
            </a:r>
            <a:r>
              <a:rPr lang="en-US" b="1" dirty="0"/>
              <a:t>GND</a:t>
            </a:r>
            <a:r>
              <a:rPr lang="en-US" dirty="0"/>
              <a:t> on the Arduino (through the relay).</a:t>
            </a:r>
          </a:p>
          <a:p>
            <a:pPr marL="742950" lvl="1" indent="-285750">
              <a:buFont typeface="+mj-lt"/>
              <a:buAutoNum type="arabicPeriod"/>
            </a:pPr>
            <a:r>
              <a:rPr lang="en-US" dirty="0"/>
              <a:t>Connect the </a:t>
            </a:r>
            <a:r>
              <a:rPr lang="en-US" b="1" dirty="0"/>
              <a:t>control wire</a:t>
            </a:r>
            <a:r>
              <a:rPr lang="en-US" dirty="0"/>
              <a:t> of the pump to the </a:t>
            </a:r>
            <a:r>
              <a:rPr lang="en-US" b="1" dirty="0"/>
              <a:t>NO (Normally Open)</a:t>
            </a:r>
            <a:r>
              <a:rPr lang="en-US" dirty="0"/>
              <a:t> terminal of the relay.</a:t>
            </a:r>
          </a:p>
          <a:p>
            <a:pPr>
              <a:buFont typeface="+mj-lt"/>
              <a:buAutoNum type="arabicPeriod"/>
            </a:pPr>
            <a:r>
              <a:rPr lang="en-US" b="1" dirty="0"/>
              <a:t>Prepare the Water Reservoir</a:t>
            </a:r>
            <a:r>
              <a:rPr lang="en-US" dirty="0"/>
              <a:t>:</a:t>
            </a:r>
          </a:p>
          <a:p>
            <a:pPr marL="742950" lvl="1" indent="-285750">
              <a:buFont typeface="+mj-lt"/>
              <a:buAutoNum type="arabicPeriod"/>
            </a:pPr>
            <a:r>
              <a:rPr lang="en-US" dirty="0"/>
              <a:t>Place the water pump inside the </a:t>
            </a:r>
            <a:r>
              <a:rPr lang="en-US" b="1" dirty="0"/>
              <a:t>water reservoir</a:t>
            </a:r>
            <a:r>
              <a:rPr lang="en-US" dirty="0"/>
              <a:t> and ensure the tubing is securely connected from the pump's outlet to the plant pot.</a:t>
            </a:r>
          </a:p>
          <a:p>
            <a:endParaRPr lang="en-IN" dirty="0"/>
          </a:p>
        </p:txBody>
      </p:sp>
    </p:spTree>
    <p:extLst>
      <p:ext uri="{BB962C8B-B14F-4D97-AF65-F5344CB8AC3E}">
        <p14:creationId xmlns:p14="http://schemas.microsoft.com/office/powerpoint/2010/main" val="652623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DF5DBB-6E42-8F04-4D9F-741CF03E2A68}"/>
              </a:ext>
            </a:extLst>
          </p:cNvPr>
          <p:cNvSpPr txBox="1"/>
          <p:nvPr/>
        </p:nvSpPr>
        <p:spPr>
          <a:xfrm>
            <a:off x="319547" y="57676"/>
            <a:ext cx="11356259" cy="1969770"/>
          </a:xfrm>
          <a:prstGeom prst="rect">
            <a:avLst/>
          </a:prstGeom>
          <a:noFill/>
        </p:spPr>
        <p:txBody>
          <a:bodyPr wrap="square">
            <a:spAutoFit/>
          </a:bodyPr>
          <a:lstStyle/>
          <a:p>
            <a:r>
              <a:rPr lang="en-US" sz="3200" b="1" dirty="0"/>
              <a:t>Step 2: Software Setup and Code Upload</a:t>
            </a:r>
          </a:p>
          <a:p>
            <a:pPr>
              <a:buFont typeface="+mj-lt"/>
              <a:buAutoNum type="arabicPeriod"/>
            </a:pPr>
            <a:r>
              <a:rPr lang="en-US" b="1" dirty="0"/>
              <a:t>Arduino IDE Installation</a:t>
            </a:r>
            <a:r>
              <a:rPr lang="en-US" dirty="0"/>
              <a:t>:</a:t>
            </a:r>
          </a:p>
          <a:p>
            <a:pPr marL="742950" lvl="1" indent="-285750">
              <a:buFont typeface="+mj-lt"/>
              <a:buAutoNum type="arabicPeriod"/>
            </a:pPr>
            <a:r>
              <a:rPr lang="en-US" dirty="0"/>
              <a:t>Ensure that the </a:t>
            </a:r>
            <a:r>
              <a:rPr lang="en-US" b="1" dirty="0"/>
              <a:t>Arduino IDE</a:t>
            </a:r>
            <a:r>
              <a:rPr lang="en-US" dirty="0"/>
              <a:t> is installed on your computer. If not, download it from the official Arduino website.</a:t>
            </a:r>
          </a:p>
          <a:p>
            <a:pPr>
              <a:buFont typeface="+mj-lt"/>
              <a:buAutoNum type="arabicPeriod"/>
            </a:pPr>
            <a:r>
              <a:rPr lang="en-US" b="1" dirty="0"/>
              <a:t>Code Upload</a:t>
            </a:r>
            <a:r>
              <a:rPr lang="en-US" dirty="0"/>
              <a:t>:</a:t>
            </a:r>
          </a:p>
          <a:p>
            <a:pPr marL="742950" lvl="1" indent="-285750">
              <a:buFont typeface="+mj-lt"/>
              <a:buAutoNum type="arabicPeriod"/>
            </a:pPr>
            <a:r>
              <a:rPr lang="en-US" dirty="0"/>
              <a:t>Open the </a:t>
            </a:r>
            <a:r>
              <a:rPr lang="en-US" b="1" dirty="0"/>
              <a:t>Arduino IDE</a:t>
            </a:r>
            <a:r>
              <a:rPr lang="en-US" dirty="0"/>
              <a:t> and write or copy the code to control the soil moisture sensor and the water pump. A sample code is shown below:</a:t>
            </a:r>
          </a:p>
        </p:txBody>
      </p:sp>
      <p:sp>
        <p:nvSpPr>
          <p:cNvPr id="13" name="Rectangle 6">
            <a:extLst>
              <a:ext uri="{FF2B5EF4-FFF2-40B4-BE49-F238E27FC236}">
                <a16:creationId xmlns:a16="http://schemas.microsoft.com/office/drawing/2014/main" id="{C3834FA1-D930-D1F2-07E9-C355F6581D95}"/>
              </a:ext>
            </a:extLst>
          </p:cNvPr>
          <p:cNvSpPr>
            <a:spLocks noChangeArrowheads="1"/>
          </p:cNvSpPr>
          <p:nvPr/>
        </p:nvSpPr>
        <p:spPr bwMode="auto">
          <a:xfrm>
            <a:off x="98323" y="2483274"/>
            <a:ext cx="11995354"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Step 3: Calibration of Soil Moisture Sensor</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Test the Moisture Sensor</a:t>
            </a:r>
            <a:r>
              <a:rPr kumimoji="0" lang="en-US" altLang="en-US"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Insert the </a:t>
            </a:r>
            <a:r>
              <a:rPr kumimoji="0" lang="en-US" altLang="en-US" sz="1800" b="1" i="0" u="none" strike="noStrike" cap="none" normalizeH="0" baseline="0" dirty="0">
                <a:ln>
                  <a:noFill/>
                </a:ln>
                <a:solidFill>
                  <a:schemeClr val="tx1"/>
                </a:solidFill>
                <a:effectLst/>
                <a:latin typeface="Arial" panose="020B0604020202020204" pitchFamily="34" charset="0"/>
              </a:rPr>
              <a:t>soil moisture sensor</a:t>
            </a:r>
            <a:r>
              <a:rPr kumimoji="0" lang="en-US" altLang="en-US" sz="1800" b="0" i="0" u="none" strike="noStrike" cap="none" normalizeH="0" baseline="0" dirty="0">
                <a:ln>
                  <a:noFill/>
                </a:ln>
                <a:solidFill>
                  <a:schemeClr val="tx1"/>
                </a:solidFill>
                <a:effectLst/>
                <a:latin typeface="Arial" panose="020B0604020202020204" pitchFamily="34" charset="0"/>
              </a:rPr>
              <a:t> into the soil in the plant pot.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Open the </a:t>
            </a:r>
            <a:r>
              <a:rPr kumimoji="0" lang="en-US" altLang="en-US" sz="1800" b="1" i="0" u="none" strike="noStrike" cap="none" normalizeH="0" baseline="0" dirty="0">
                <a:ln>
                  <a:noFill/>
                </a:ln>
                <a:solidFill>
                  <a:schemeClr val="tx1"/>
                </a:solidFill>
                <a:effectLst/>
                <a:latin typeface="Arial" panose="020B0604020202020204" pitchFamily="34" charset="0"/>
              </a:rPr>
              <a:t>Serial Monitor</a:t>
            </a:r>
            <a:r>
              <a:rPr kumimoji="0" lang="en-US" altLang="en-US" sz="1800" b="0" i="0" u="none" strike="noStrike" cap="none" normalizeH="0" baseline="0" dirty="0">
                <a:ln>
                  <a:noFill/>
                </a:ln>
                <a:solidFill>
                  <a:schemeClr val="tx1"/>
                </a:solidFill>
                <a:effectLst/>
                <a:latin typeface="Arial" panose="020B0604020202020204" pitchFamily="34" charset="0"/>
              </a:rPr>
              <a:t> in the Arduino IDE to view the readings from the moisture sensor.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sensor will give a value between 0 and 1023. The value closer to 0 indicates very dry soil, while values closer to 1023 indicate very wet soil.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Set Moisture Threshold</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Based on the Serial Monitor readings, calibrate the </a:t>
            </a:r>
            <a:r>
              <a:rPr kumimoji="0" lang="en-US" altLang="en-US" sz="1800" b="1" i="0" u="none" strike="noStrike" cap="none" normalizeH="0" baseline="0" dirty="0">
                <a:ln>
                  <a:noFill/>
                </a:ln>
                <a:solidFill>
                  <a:schemeClr val="tx1"/>
                </a:solidFill>
                <a:effectLst/>
                <a:latin typeface="Arial" panose="020B0604020202020204" pitchFamily="34" charset="0"/>
              </a:rPr>
              <a:t>moisture threshold</a:t>
            </a:r>
            <a:r>
              <a:rPr kumimoji="0" lang="en-US" altLang="en-US" sz="1800" b="0" i="0" u="none" strike="noStrike" cap="none" normalizeH="0" baseline="0" dirty="0">
                <a:ln>
                  <a:noFill/>
                </a:ln>
                <a:solidFill>
                  <a:schemeClr val="tx1"/>
                </a:solidFill>
                <a:effectLst/>
                <a:latin typeface="Arial" panose="020B0604020202020204" pitchFamily="34" charset="0"/>
              </a:rPr>
              <a:t> value in the code.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example, if the soil is wet, the sensor might give a value around 800, and if the soil is dry, it might give a value around 300.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Set the threshold value in the code (e.g., </a:t>
            </a:r>
            <a:r>
              <a:rPr kumimoji="0" lang="en-US" altLang="en-US" sz="1000" b="0" i="0" u="none" strike="noStrike" cap="none" normalizeH="0" baseline="0" dirty="0" err="1">
                <a:ln>
                  <a:noFill/>
                </a:ln>
                <a:solidFill>
                  <a:schemeClr val="tx1"/>
                </a:solidFill>
                <a:effectLst/>
                <a:latin typeface="Arial Unicode MS"/>
              </a:rPr>
              <a:t>moistureThreshold</a:t>
            </a:r>
            <a:r>
              <a:rPr kumimoji="0" lang="en-US" altLang="en-US" sz="1000" b="0" i="0" u="none" strike="noStrike" cap="none" normalizeH="0" baseline="0" dirty="0">
                <a:ln>
                  <a:noFill/>
                </a:ln>
                <a:solidFill>
                  <a:schemeClr val="tx1"/>
                </a:solidFill>
                <a:effectLst/>
                <a:latin typeface="Arial Unicode MS"/>
              </a:rPr>
              <a:t> = 500</a:t>
            </a:r>
            <a:r>
              <a:rPr kumimoji="0" lang="en-US" altLang="en-US" sz="800" b="0" i="0" u="none" strike="noStrike" cap="none" normalizeH="0" baseline="0" dirty="0">
                <a:ln>
                  <a:noFill/>
                </a:ln>
                <a:solidFill>
                  <a:schemeClr val="tx1"/>
                </a:solidFill>
                <a:effectLst/>
              </a:rPr>
              <a:t>) to decide when the water pump should activate.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467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2FF9B8-AB09-C393-0553-746A94BDF46D}"/>
              </a:ext>
            </a:extLst>
          </p:cNvPr>
          <p:cNvSpPr txBox="1"/>
          <p:nvPr/>
        </p:nvSpPr>
        <p:spPr>
          <a:xfrm>
            <a:off x="-88490" y="61305"/>
            <a:ext cx="12280490" cy="4185761"/>
          </a:xfrm>
          <a:prstGeom prst="rect">
            <a:avLst/>
          </a:prstGeom>
          <a:noFill/>
        </p:spPr>
        <p:txBody>
          <a:bodyPr wrap="square">
            <a:spAutoFit/>
          </a:bodyPr>
          <a:lstStyle/>
          <a:p>
            <a:r>
              <a:rPr lang="en-US" sz="3200" b="1" dirty="0"/>
              <a:t>Step 4: Testing the System</a:t>
            </a:r>
          </a:p>
          <a:p>
            <a:pPr>
              <a:buFont typeface="+mj-lt"/>
              <a:buAutoNum type="arabicPeriod"/>
            </a:pPr>
            <a:r>
              <a:rPr lang="en-US" b="1" dirty="0"/>
              <a:t>Initial Test</a:t>
            </a:r>
            <a:r>
              <a:rPr lang="en-US" dirty="0"/>
              <a:t>:</a:t>
            </a:r>
          </a:p>
          <a:p>
            <a:pPr marL="742950" lvl="1" indent="-285750">
              <a:buFont typeface="+mj-lt"/>
              <a:buAutoNum type="arabicPeriod"/>
            </a:pPr>
            <a:r>
              <a:rPr lang="en-US" dirty="0"/>
              <a:t>With the soil moisture sensor placed in the soil, ensure the water pump is powered by the external 12V supply.</a:t>
            </a:r>
          </a:p>
          <a:p>
            <a:pPr marL="742950" lvl="1" indent="-285750">
              <a:buFont typeface="+mj-lt"/>
              <a:buAutoNum type="arabicPeriod"/>
            </a:pPr>
            <a:r>
              <a:rPr lang="en-US" dirty="0"/>
              <a:t>Open the </a:t>
            </a:r>
            <a:r>
              <a:rPr lang="en-US" b="1" dirty="0"/>
              <a:t>Serial Monitor</a:t>
            </a:r>
            <a:r>
              <a:rPr lang="en-US" dirty="0"/>
              <a:t> in the Arduino IDE to observe the moisture level readings.</a:t>
            </a:r>
          </a:p>
          <a:p>
            <a:pPr marL="742950" lvl="1" indent="-285750">
              <a:buFont typeface="+mj-lt"/>
              <a:buAutoNum type="arabicPeriod"/>
            </a:pPr>
            <a:r>
              <a:rPr lang="en-US" dirty="0"/>
              <a:t>Check if the water pump turns ON when the soil moisture level falls below the threshold (dry soil) and turns OFF when the soil reaches adequate moisture levels.</a:t>
            </a:r>
          </a:p>
          <a:p>
            <a:pPr>
              <a:buFont typeface="+mj-lt"/>
              <a:buAutoNum type="arabicPeriod"/>
            </a:pPr>
            <a:r>
              <a:rPr lang="en-US" b="1" dirty="0"/>
              <a:t>Simulate Dry and Wet Soil Conditions</a:t>
            </a:r>
            <a:r>
              <a:rPr lang="en-US" dirty="0"/>
              <a:t>:</a:t>
            </a:r>
          </a:p>
          <a:p>
            <a:pPr marL="742950" lvl="1" indent="-285750">
              <a:buFont typeface="+mj-lt"/>
              <a:buAutoNum type="arabicPeriod"/>
            </a:pPr>
            <a:r>
              <a:rPr lang="en-US" dirty="0"/>
              <a:t>Manually adjust the moisture level of the soil:</a:t>
            </a:r>
          </a:p>
          <a:p>
            <a:pPr marL="1143000" lvl="2" indent="-228600">
              <a:buFont typeface="+mj-lt"/>
              <a:buAutoNum type="arabicPeriod"/>
            </a:pPr>
            <a:r>
              <a:rPr lang="en-US" dirty="0"/>
              <a:t>To test </a:t>
            </a:r>
            <a:r>
              <a:rPr lang="en-US" b="1" dirty="0"/>
              <a:t>dry soil</a:t>
            </a:r>
            <a:r>
              <a:rPr lang="en-US" dirty="0"/>
              <a:t>, remove moisture from the soil (e.g., allow the soil to dry or pour a small amount of water out).</a:t>
            </a:r>
          </a:p>
          <a:p>
            <a:pPr marL="1143000" lvl="2" indent="-228600">
              <a:buFont typeface="+mj-lt"/>
              <a:buAutoNum type="arabicPeriod"/>
            </a:pPr>
            <a:r>
              <a:rPr lang="en-US" dirty="0"/>
              <a:t>To test </a:t>
            </a:r>
            <a:r>
              <a:rPr lang="en-US" b="1" dirty="0"/>
              <a:t>wet soil</a:t>
            </a:r>
            <a:r>
              <a:rPr lang="en-US" dirty="0"/>
              <a:t>, add water to the plant and observe the changes in the sensor readings.</a:t>
            </a:r>
          </a:p>
          <a:p>
            <a:pPr marL="742950" lvl="1" indent="-285750">
              <a:buFont typeface="+mj-lt"/>
              <a:buAutoNum type="arabicPeriod"/>
            </a:pPr>
            <a:r>
              <a:rPr lang="en-US" dirty="0"/>
              <a:t>Ensure the pump operates correctly: turning on when dry and turning off when wet.</a:t>
            </a:r>
          </a:p>
          <a:p>
            <a:pPr>
              <a:buFont typeface="+mj-lt"/>
              <a:buAutoNum type="arabicPeriod"/>
            </a:pPr>
            <a:r>
              <a:rPr lang="en-US" b="1" dirty="0"/>
              <a:t>Adjust Code or Hardware</a:t>
            </a:r>
            <a:r>
              <a:rPr lang="en-US" dirty="0"/>
              <a:t>:</a:t>
            </a:r>
          </a:p>
          <a:p>
            <a:pPr marL="742950" lvl="1" indent="-285750">
              <a:buFont typeface="+mj-lt"/>
              <a:buAutoNum type="arabicPeriod"/>
            </a:pPr>
            <a:r>
              <a:rPr lang="en-US" dirty="0"/>
              <a:t>If the pump doesn’t turn on/off as expected, recheck the wiring and ensure the code logic is correct.</a:t>
            </a:r>
          </a:p>
          <a:p>
            <a:pPr marL="742950" lvl="1" indent="-285750">
              <a:buFont typeface="+mj-lt"/>
              <a:buAutoNum type="arabicPeriod"/>
            </a:pPr>
            <a:r>
              <a:rPr lang="en-US" dirty="0"/>
              <a:t>Fine-tune the </a:t>
            </a:r>
            <a:r>
              <a:rPr lang="en-US" b="1" dirty="0" err="1"/>
              <a:t>moistureThreshold</a:t>
            </a:r>
            <a:r>
              <a:rPr lang="en-US" dirty="0"/>
              <a:t> in the code if needed to suit your plant’s requirements.</a:t>
            </a:r>
          </a:p>
        </p:txBody>
      </p:sp>
      <p:sp>
        <p:nvSpPr>
          <p:cNvPr id="5" name="TextBox 4">
            <a:extLst>
              <a:ext uri="{FF2B5EF4-FFF2-40B4-BE49-F238E27FC236}">
                <a16:creationId xmlns:a16="http://schemas.microsoft.com/office/drawing/2014/main" id="{7EB49C57-66D3-9848-17DA-A13A42D09DE0}"/>
              </a:ext>
            </a:extLst>
          </p:cNvPr>
          <p:cNvSpPr txBox="1"/>
          <p:nvPr/>
        </p:nvSpPr>
        <p:spPr>
          <a:xfrm>
            <a:off x="0" y="4247066"/>
            <a:ext cx="12054349" cy="2523768"/>
          </a:xfrm>
          <a:prstGeom prst="rect">
            <a:avLst/>
          </a:prstGeom>
          <a:noFill/>
        </p:spPr>
        <p:txBody>
          <a:bodyPr wrap="square">
            <a:spAutoFit/>
          </a:bodyPr>
          <a:lstStyle/>
          <a:p>
            <a:r>
              <a:rPr lang="en-US" sz="3200" b="1" dirty="0"/>
              <a:t>Step 5: Final Validation</a:t>
            </a:r>
          </a:p>
          <a:p>
            <a:pPr>
              <a:buFont typeface="+mj-lt"/>
              <a:buAutoNum type="arabicPeriod"/>
            </a:pPr>
            <a:r>
              <a:rPr lang="en-US" b="1" dirty="0"/>
              <a:t>Longer Testing</a:t>
            </a:r>
            <a:r>
              <a:rPr lang="en-US" dirty="0"/>
              <a:t>:</a:t>
            </a:r>
          </a:p>
          <a:p>
            <a:pPr marL="742950" lvl="1" indent="-285750">
              <a:buFont typeface="+mj-lt"/>
              <a:buAutoNum type="arabicPeriod"/>
            </a:pPr>
            <a:r>
              <a:rPr lang="en-US" dirty="0"/>
              <a:t>Allow the system to run for several hours or days, ensuring that the pump turns on and off automatically based on the soil moisture level.</a:t>
            </a:r>
          </a:p>
          <a:p>
            <a:pPr marL="742950" lvl="1" indent="-285750">
              <a:buFont typeface="+mj-lt"/>
              <a:buAutoNum type="arabicPeriod"/>
            </a:pPr>
            <a:r>
              <a:rPr lang="en-US" dirty="0"/>
              <a:t>Check if the system consistently waters the plant without overwatering or underwatering it.</a:t>
            </a:r>
          </a:p>
          <a:p>
            <a:pPr>
              <a:buFont typeface="+mj-lt"/>
              <a:buAutoNum type="arabicPeriod"/>
            </a:pPr>
            <a:r>
              <a:rPr lang="en-US" b="1" dirty="0"/>
              <a:t>Fine-Tuning</a:t>
            </a:r>
            <a:r>
              <a:rPr lang="en-US" dirty="0"/>
              <a:t>:</a:t>
            </a:r>
          </a:p>
          <a:p>
            <a:pPr marL="742950" lvl="1" indent="-285750">
              <a:buFont typeface="+mj-lt"/>
              <a:buAutoNum type="arabicPeriod"/>
            </a:pPr>
            <a:r>
              <a:rPr lang="en-US" dirty="0"/>
              <a:t>If necessary, adjust the moisture threshold for more accurate watering or test different delay times in the code to control how often the moisture level is checked.</a:t>
            </a:r>
          </a:p>
        </p:txBody>
      </p:sp>
    </p:spTree>
    <p:extLst>
      <p:ext uri="{BB962C8B-B14F-4D97-AF65-F5344CB8AC3E}">
        <p14:creationId xmlns:p14="http://schemas.microsoft.com/office/powerpoint/2010/main" val="3485464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EFB85DF-B6E9-8217-AEAB-D64E2257E48D}"/>
              </a:ext>
            </a:extLst>
          </p:cNvPr>
          <p:cNvSpPr>
            <a:spLocks noChangeArrowheads="1"/>
          </p:cNvSpPr>
          <p:nvPr/>
        </p:nvSpPr>
        <p:spPr bwMode="auto">
          <a:xfrm>
            <a:off x="0" y="0"/>
            <a:ext cx="1219200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Conclusion: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Following this experimental procedure ensures that the automated plant watering system is properly set up, tested, and calibrated. By carefully monitoring the sensor readings and pump operations, the system can be fine-tuned to provide optimal care for the plant with minimal manual intervention</a:t>
            </a:r>
            <a:r>
              <a:rPr kumimoji="0" lang="en-US" altLang="en-US" sz="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3E80EDDA-0C52-4678-3072-F2E741836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767" y="2006273"/>
            <a:ext cx="9468465" cy="4137757"/>
          </a:xfrm>
          <a:prstGeom prst="rect">
            <a:avLst/>
          </a:prstGeom>
        </p:spPr>
      </p:pic>
    </p:spTree>
    <p:extLst>
      <p:ext uri="{BB962C8B-B14F-4D97-AF65-F5344CB8AC3E}">
        <p14:creationId xmlns:p14="http://schemas.microsoft.com/office/powerpoint/2010/main" val="496701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1258</Words>
  <Application>Microsoft Office PowerPoint</Application>
  <PresentationFormat>Widescreen</PresentationFormat>
  <Paragraphs>103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Arial Black</vt:lpstr>
      <vt:lpstr>Arial Unicode MS</vt:lpstr>
      <vt:lpstr>Calibri</vt:lpstr>
      <vt:lpstr>Calibri Light</vt:lpstr>
      <vt:lpstr>Office Theme</vt:lpstr>
      <vt:lpstr>KAMLA NEHRU INSTITUTE OF TECHNOLOGY , SULTANPUR</vt:lpstr>
      <vt:lpstr>OUTLINE</vt:lpstr>
      <vt:lpstr>INTRODUCTION</vt:lpstr>
      <vt:lpstr>OBJECTIVE</vt:lpstr>
      <vt:lpstr>MATERIALS REQUIRED </vt:lpstr>
      <vt:lpstr>Experimental Procedures </vt:lpstr>
      <vt:lpstr>PowerPoint Presentation</vt:lpstr>
      <vt:lpstr>PowerPoint Presentation</vt:lpstr>
      <vt:lpstr>PowerPoint Presentation</vt:lpstr>
      <vt:lpstr>ADVANTAGES           DISADVANTAGES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Agarwal Kartikay</dc:creator>
  <cp:lastModifiedBy>Agarwal Kartikay</cp:lastModifiedBy>
  <cp:revision>3</cp:revision>
  <dcterms:created xsi:type="dcterms:W3CDTF">2024-12-16T06:18:17Z</dcterms:created>
  <dcterms:modified xsi:type="dcterms:W3CDTF">2025-05-04T14:57:17Z</dcterms:modified>
</cp:coreProperties>
</file>