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6" r:id="rId15"/>
    <p:sldId id="277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BF522D-E4BD-4BB1-BE3D-3A9A4F337D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55F9ED-53CE-40CD-AEF2-C87911F601E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compressor.com/" TargetMode="External"/><Relationship Id="rId2" Type="http://schemas.openxmlformats.org/officeDocument/2006/relationships/hyperlink" Target="https://kraken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google.com/speed/webp/docs/webp_stud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@font-face/font-display" TargetMode="External"/><Relationship Id="rId2" Type="http://schemas.openxmlformats.org/officeDocument/2006/relationships/hyperlink" Target="https://fonts.google.com/knowledge/glossary/system_font_web_safe_fon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229600" cy="1828800"/>
          </a:xfrm>
        </p:spPr>
        <p:txBody>
          <a:bodyPr/>
          <a:lstStyle/>
          <a:p>
            <a:pPr algn="ctr"/>
            <a:r>
              <a:rPr lang="en-US" dirty="0" smtClean="0"/>
              <a:t>WEB VITALS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0"/>
            <a:ext cx="6858000" cy="329770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Web vitals are a set of metrics that measure the performance and user experience of a web page. They are designed to provide developers with a common set of metrics to focus on, in order to improve the overall user experience of their web </a:t>
            </a:r>
            <a:r>
              <a:rPr lang="en-US" dirty="0" smtClean="0"/>
              <a:t>pages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three main web vitals are</a:t>
            </a:r>
            <a:r>
              <a:rPr lang="en-US" dirty="0" smtClean="0"/>
              <a:t>:</a:t>
            </a:r>
          </a:p>
          <a:p>
            <a:pPr algn="just"/>
            <a:r>
              <a:rPr lang="en-US" dirty="0"/>
              <a:t>1. </a:t>
            </a:r>
            <a:r>
              <a:rPr lang="en-US" b="1" dirty="0"/>
              <a:t>Largest </a:t>
            </a:r>
            <a:r>
              <a:rPr lang="en-US" b="1" dirty="0" err="1"/>
              <a:t>Contentful</a:t>
            </a:r>
            <a:r>
              <a:rPr lang="en-US" b="1" dirty="0"/>
              <a:t> Paint (LCP</a:t>
            </a:r>
            <a:r>
              <a:rPr lang="en-US" b="1" dirty="0" smtClean="0"/>
              <a:t>)</a:t>
            </a:r>
          </a:p>
          <a:p>
            <a:pPr algn="just"/>
            <a:r>
              <a:rPr lang="en-US" dirty="0"/>
              <a:t>2. </a:t>
            </a:r>
            <a:r>
              <a:rPr lang="en-US" b="1" dirty="0"/>
              <a:t>Cumulative Layout Shift (CLS</a:t>
            </a:r>
            <a:r>
              <a:rPr lang="en-US" b="1" dirty="0" smtClean="0"/>
              <a:t>)</a:t>
            </a:r>
          </a:p>
          <a:p>
            <a:pPr algn="just"/>
            <a:r>
              <a:rPr lang="en-US" dirty="0"/>
              <a:t>3.</a:t>
            </a:r>
            <a:r>
              <a:rPr lang="en-US" b="1" dirty="0"/>
              <a:t> </a:t>
            </a:r>
            <a:r>
              <a:rPr lang="en-US" b="1" dirty="0" smtClean="0"/>
              <a:t>Interaction To Next Paint (INP)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3.</a:t>
            </a:r>
            <a:r>
              <a:rPr lang="en-US" sz="3600" b="1" dirty="0" smtClean="0"/>
              <a:t> Interaction To Next Paint (INP)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04330"/>
            <a:ext cx="7239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 is more than about first impressions .By sampling all interactions, responsiveness can be assessed comprehensively, making INP a more reliable indicator of over all responsiveness than FID.</a:t>
            </a:r>
          </a:p>
          <a:p>
            <a:endParaRPr lang="en-US" dirty="0"/>
          </a:p>
          <a:p>
            <a:r>
              <a:rPr lang="en-US" dirty="0" smtClean="0"/>
              <a:t>INP aims to represent a page overall responsiveness by measuring all click ,tap ,and keyboard interaction made with a page.</a:t>
            </a:r>
          </a:p>
          <a:p>
            <a:endParaRPr lang="en-US" dirty="0"/>
          </a:p>
          <a:p>
            <a:r>
              <a:rPr lang="en-US" dirty="0" smtClean="0"/>
              <a:t>To provide a good user experience, must should maintain a </a:t>
            </a:r>
            <a:r>
              <a:rPr lang="en-US" dirty="0" smtClean="0"/>
              <a:t>INP </a:t>
            </a:r>
            <a:r>
              <a:rPr lang="en-US" dirty="0" smtClean="0"/>
              <a:t>of </a:t>
            </a:r>
            <a:r>
              <a:rPr lang="en-US" b="1" dirty="0" smtClean="0"/>
              <a:t>200ms</a:t>
            </a:r>
            <a:r>
              <a:rPr lang="en-US" b="1" dirty="0" smtClean="0"/>
              <a:t>.</a:t>
            </a:r>
            <a:r>
              <a:rPr lang="en-US" dirty="0" smtClean="0"/>
              <a:t> or less</a:t>
            </a:r>
          </a:p>
          <a:p>
            <a:endParaRPr lang="en-US" dirty="0" smtClean="0"/>
          </a:p>
          <a:p>
            <a:r>
              <a:rPr lang="en-US" sz="2400" b="1" dirty="0" smtClean="0"/>
              <a:t>Which evens involved in calculating INP score?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Clicking with a mouse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Tapping on a device with a touchscreen.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Pressing a key on either a physical or on Screen keyboard.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7848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How to  improve INP?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Improving INP during page startup.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Improving INP after page startup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Unused code:- You should not have JS,CSS code you are not using on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code-splitting opportunities:- Don’t merge JS and CSS file and load only required JS and CSS during the Page Load ,Rest everything should be lay loaded in chunked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Identify slow third party JavaScript :- Remove And replace slow on website.</a:t>
            </a:r>
          </a:p>
        </p:txBody>
      </p:sp>
    </p:spTree>
    <p:extLst>
      <p:ext uri="{BB962C8B-B14F-4D97-AF65-F5344CB8AC3E}">
        <p14:creationId xmlns:p14="http://schemas.microsoft.com/office/powerpoint/2010/main" val="14773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all" dirty="0"/>
              <a:t>OTHER NOTABLE </a:t>
            </a:r>
            <a:r>
              <a:rPr lang="en-US" sz="4000" cap="all" dirty="0" smtClean="0"/>
              <a:t> METRICS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FIRST CONTENTFUL PAINT (FCP)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FIRST INPUT DELAY (FID)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TIME TO FIRST BYTE (TTFB)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95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79496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FIRST CONTENTFUL PAINT (FCP)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295400"/>
            <a:ext cx="749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</a:t>
            </a:r>
            <a:r>
              <a:rPr lang="en-US" dirty="0" err="1" smtClean="0"/>
              <a:t>Contentful</a:t>
            </a:r>
            <a:r>
              <a:rPr lang="en-US" dirty="0" smtClean="0"/>
              <a:t> Paint (FCP) metric measures the time from when the page starts loading to when any part of the page’s content is rendered on the screen .For this metric ,”content ” refers to </a:t>
            </a:r>
            <a:r>
              <a:rPr lang="en-US" dirty="0" err="1" smtClean="0"/>
              <a:t>text,images</a:t>
            </a:r>
            <a:r>
              <a:rPr lang="en-US" dirty="0" smtClean="0"/>
              <a:t> (including background images ),&lt;</a:t>
            </a:r>
            <a:r>
              <a:rPr lang="en-US" dirty="0" err="1" smtClean="0"/>
              <a:t>svg</a:t>
            </a:r>
            <a:r>
              <a:rPr lang="en-US" dirty="0" smtClean="0"/>
              <a:t>&gt; elements, or non-white &lt;canvas&gt; elements. </a:t>
            </a:r>
          </a:p>
          <a:p>
            <a:endParaRPr lang="en-US" dirty="0"/>
          </a:p>
          <a:p>
            <a:r>
              <a:rPr lang="en-US" dirty="0" smtClean="0"/>
              <a:t>To have FCP score of 1.8sec or less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68" y="3326725"/>
            <a:ext cx="7305675" cy="33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9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HOW TO IMPROVE FCP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676400"/>
            <a:ext cx="6019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Eliminate render-blocking resources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Minify 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unused 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Preconnect</a:t>
            </a:r>
            <a:r>
              <a:rPr lang="en-US" dirty="0" smtClean="0"/>
              <a:t> to required origins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Reduce server response times (TTFB)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Avoid multiple page redirects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Preload key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Avoid  enormous payloads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Serve static assets with an efficient cache policy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Avoid an excessive DOM size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Minimize critical request depth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Ensure text remains visible during </a:t>
            </a:r>
            <a:r>
              <a:rPr lang="en-US" dirty="0" err="1" smtClean="0"/>
              <a:t>webfont</a:t>
            </a:r>
            <a:r>
              <a:rPr lang="en-US" dirty="0" smtClean="0"/>
              <a:t> 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Keep request counts low and transfer sizes </a:t>
            </a:r>
            <a:r>
              <a:rPr lang="en-US" dirty="0" err="1" smtClean="0"/>
              <a:t>samll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762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2.TIME TO FIRST BYTE (TTFB)</a:t>
            </a:r>
          </a:p>
          <a:p>
            <a:r>
              <a:rPr lang="en-US" sz="4000" dirty="0" smtClean="0"/>
              <a:t>TIME  BLOCKING  TIME(TBT)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TBT score should be is 200ms or less than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91" y="3276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Keep website lighter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Don’t merge JS and CSS files together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/defer attribute for individual JS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Reduce the impact of third party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Reduce JavaScript execution time.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send the code that your users need by implementing code splitting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Minify and compress your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unused code.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Minimize main thread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Reduce the scope and complexity of style calculations and avoid large, complex layouts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Keep request counts low and transfer sizes small self explanatory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432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SOLUTIONS:-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2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1447800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REPORT  FOR HEALTHTRIP WEBSITE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052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FCP FOR MOBILE MODE</a:t>
            </a:r>
            <a:endParaRPr 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2841"/>
            <a:ext cx="84582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373380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Use  </a:t>
            </a:r>
            <a:r>
              <a:rPr lang="en-US" dirty="0" err="1" smtClean="0"/>
              <a:t>font-display:”swap</a:t>
            </a:r>
            <a:r>
              <a:rPr lang="en-US" dirty="0" smtClean="0"/>
              <a:t>” in your 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If you are using Google </a:t>
            </a:r>
            <a:r>
              <a:rPr lang="en-US" dirty="0" err="1" smtClean="0"/>
              <a:t>fontawosme</a:t>
            </a:r>
            <a:r>
              <a:rPr lang="en-US" dirty="0" smtClean="0"/>
              <a:t> write display swap like this </a:t>
            </a:r>
            <a:r>
              <a:rPr lang="en-US" dirty="0" smtClean="0">
                <a:effectLst/>
              </a:rPr>
              <a:t>&lt;link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href</a:t>
            </a:r>
            <a:r>
              <a:rPr lang="en-US" dirty="0" smtClean="0">
                <a:effectLst/>
              </a:rPr>
              <a:t>="https://fonts.googleapis.com/css2?family=</a:t>
            </a:r>
            <a:r>
              <a:rPr lang="en-US" dirty="0" err="1" smtClean="0">
                <a:effectLst/>
              </a:rPr>
              <a:t>Roboto&amp;display</a:t>
            </a:r>
            <a:r>
              <a:rPr lang="en-US" dirty="0" smtClean="0">
                <a:effectLst/>
              </a:rPr>
              <a:t>=swap"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rel</a:t>
            </a:r>
            <a:r>
              <a:rPr lang="en-US" dirty="0" smtClean="0">
                <a:effectLst/>
              </a:rPr>
              <a:t>="</a:t>
            </a:r>
            <a:r>
              <a:rPr lang="en-US" dirty="0" err="1" smtClean="0">
                <a:effectLst/>
              </a:rPr>
              <a:t>stylesheet</a:t>
            </a:r>
            <a:r>
              <a:rPr lang="en-US" dirty="0" smtClean="0">
                <a:effectLst/>
              </a:rPr>
              <a:t>"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/&gt;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If you web font  are using add preload properties in links like this </a:t>
            </a:r>
            <a:r>
              <a:rPr lang="en-US" dirty="0" smtClean="0">
                <a:effectLst/>
              </a:rPr>
              <a:t> &lt;link </a:t>
            </a:r>
            <a:r>
              <a:rPr lang="en-US" dirty="0" err="1" smtClean="0">
                <a:effectLst/>
              </a:rPr>
              <a:t>rel</a:t>
            </a:r>
            <a:r>
              <a:rPr lang="en-US" dirty="0" smtClean="0">
                <a:effectLst/>
              </a:rPr>
              <a:t>="preload" </a:t>
            </a:r>
            <a:r>
              <a:rPr lang="en-US" dirty="0" err="1" smtClean="0">
                <a:effectLst/>
              </a:rPr>
              <a:t>href</a:t>
            </a:r>
            <a:r>
              <a:rPr lang="en-US" dirty="0" smtClean="0">
                <a:effectLst/>
              </a:rPr>
              <a:t>="/assets/Pacifico-Bold.woff2" as="font" type="font/woff2" </a:t>
            </a:r>
            <a:r>
              <a:rPr lang="en-US" dirty="0" err="1" smtClean="0">
                <a:effectLst/>
              </a:rPr>
              <a:t>crossorigin</a:t>
            </a:r>
            <a:r>
              <a:rPr lang="en-US" dirty="0" smtClean="0">
                <a:effectLst/>
              </a:rPr>
              <a:t>&gt;</a:t>
            </a:r>
            <a:br>
              <a:rPr lang="en-US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229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0480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Minify 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unused 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Avoid multiple pages redirect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Avoid an excessive DOM Size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Ensure text remains visible during </a:t>
            </a:r>
            <a:r>
              <a:rPr lang="en-US" dirty="0" err="1" smtClean="0"/>
              <a:t>webfont</a:t>
            </a:r>
            <a:r>
              <a:rPr lang="en-US" dirty="0" smtClean="0"/>
              <a:t> load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410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:- A </a:t>
            </a:r>
            <a:r>
              <a:rPr lang="en-US" dirty="0"/>
              <a:t>good </a:t>
            </a:r>
            <a:r>
              <a:rPr lang="en-US" dirty="0" smtClean="0"/>
              <a:t>FCP score </a:t>
            </a:r>
            <a:r>
              <a:rPr lang="en-US" dirty="0"/>
              <a:t>is </a:t>
            </a:r>
            <a:r>
              <a:rPr lang="en-US" dirty="0" smtClean="0"/>
              <a:t>1.8 </a:t>
            </a:r>
            <a:r>
              <a:rPr lang="en-US" dirty="0"/>
              <a:t>seconds or less.</a:t>
            </a:r>
          </a:p>
        </p:txBody>
      </p:sp>
    </p:spTree>
    <p:extLst>
      <p:ext uri="{BB962C8B-B14F-4D97-AF65-F5344CB8AC3E}">
        <p14:creationId xmlns:p14="http://schemas.microsoft.com/office/powerpoint/2010/main" val="27961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48679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LCP </a:t>
            </a:r>
            <a:r>
              <a:rPr lang="en-US" sz="4400" dirty="0" smtClean="0"/>
              <a:t>FOR MOBILE MODE</a:t>
            </a:r>
            <a:endParaRPr lang="en-US" sz="6000" dirty="0" smtClean="0"/>
          </a:p>
          <a:p>
            <a:endParaRPr lang="en-US" sz="6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945829"/>
            <a:ext cx="83820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72836" y="5689431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Solutions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Optimize the size of image it should be </a:t>
            </a:r>
            <a:r>
              <a:rPr lang="en-US" dirty="0" err="1" smtClean="0"/>
              <a:t>webp</a:t>
            </a:r>
            <a:r>
              <a:rPr lang="en-US" dirty="0" smtClean="0"/>
              <a:t> format.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Also optimize content of size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836" y="5105400"/>
            <a:ext cx="545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good LCP score is 2.5 seconds or less</a:t>
            </a:r>
            <a:r>
              <a:rPr lang="en-US" dirty="0" smtClean="0"/>
              <a:t>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1.Large </a:t>
            </a:r>
            <a:r>
              <a:rPr lang="en-US" sz="3600" dirty="0" err="1" smtClean="0"/>
              <a:t>Contentful</a:t>
            </a:r>
            <a:r>
              <a:rPr lang="en-US" sz="3600" dirty="0" smtClean="0"/>
              <a:t> Paint (LCP)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59192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Largest </a:t>
            </a:r>
            <a:r>
              <a:rPr lang="en-US" dirty="0" err="1" smtClean="0"/>
              <a:t>Contentful</a:t>
            </a:r>
            <a:r>
              <a:rPr lang="en-US" dirty="0" smtClean="0"/>
              <a:t> Paint (LCP) metric report the render time of the larges </a:t>
            </a:r>
            <a:r>
              <a:rPr lang="en-US" b="1" dirty="0" smtClean="0"/>
              <a:t>images or text block </a:t>
            </a:r>
            <a:r>
              <a:rPr lang="en-US" dirty="0" smtClean="0"/>
              <a:t>visible within the viewport, relative to when the page first started loading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78" y="3379621"/>
            <a:ext cx="5592041" cy="157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8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7932"/>
            <a:ext cx="86106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7338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Solutions:-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unused JavaScript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Also use CDN Link instead of download third party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TASK BLOCKING TIME(TBT) </a:t>
            </a:r>
            <a:r>
              <a:rPr lang="en-US" sz="3600" dirty="0" smtClean="0"/>
              <a:t>FOR MOBILE MODE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all TBT problem please follow below solutions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18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Keep website lighter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Don’t merge JS and CSS files together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/defer attribute for individual JS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Reduce the impact of third party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Reduce JavaScript execution time.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send the code that your users need by implementing code splitting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Minify and compress your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unused code.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Minimize main thread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Reduce the scope and complexity of style calculations and avoid large, complex layouts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Keep request counts low and transfer sizes small self explanatory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FOR DESGTOP MODE DID NOT NEED TO FIX PROBLME BECAUSE WHEN YOU FIX PROBLEM TO MOBILE AUTOMATICALLY FIX PROBLEM FOR  DESKTOP MODE.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55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different  </a:t>
            </a:r>
            <a:r>
              <a:rPr lang="en-US" sz="2400" dirty="0"/>
              <a:t>types of elements considered for Largest </a:t>
            </a:r>
            <a:r>
              <a:rPr lang="en-US" sz="2400" dirty="0" err="1"/>
              <a:t>Contentful</a:t>
            </a:r>
            <a:r>
              <a:rPr lang="en-US" sz="2400" dirty="0"/>
              <a:t> </a:t>
            </a:r>
            <a:r>
              <a:rPr lang="en-US" sz="2400" dirty="0" smtClean="0"/>
              <a:t>Paint (LCP)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 elements </a:t>
            </a:r>
            <a:r>
              <a:rPr lang="en-US" sz="2400" dirty="0" smtClean="0"/>
              <a:t>(image should be compressed such </a:t>
            </a:r>
            <a:r>
              <a:rPr lang="en-US" sz="2400" b="1" dirty="0" err="1" smtClean="0"/>
              <a:t>png,jpeg,svg,webp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&lt;image&gt; elements inside an &lt;</a:t>
            </a:r>
            <a:r>
              <a:rPr lang="en-US" sz="2400" dirty="0" err="1"/>
              <a:t>svg</a:t>
            </a:r>
            <a:r>
              <a:rPr lang="en-US" sz="2400" dirty="0"/>
              <a:t>&gt; </a:t>
            </a:r>
            <a:r>
              <a:rPr lang="en-US" sz="2400" dirty="0" smtClean="0"/>
              <a:t>element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&lt;video&gt; elements (the poster image load </a:t>
            </a:r>
            <a:r>
              <a:rPr lang="en-US" sz="2400" dirty="0" smtClean="0"/>
              <a:t>time)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An element with a background image loaded using the</a:t>
            </a:r>
            <a:r>
              <a:rPr lang="en-US" sz="2400" b="1" dirty="0"/>
              <a:t> </a:t>
            </a:r>
            <a:r>
              <a:rPr lang="en-US" sz="2400" b="1" dirty="0" err="1"/>
              <a:t>url</a:t>
            </a:r>
            <a:r>
              <a:rPr lang="en-US" sz="2400" b="1" dirty="0" smtClean="0"/>
              <a:t>()</a:t>
            </a:r>
            <a:r>
              <a:rPr lang="en-US" sz="2400" b="1" dirty="0"/>
              <a:t> </a:t>
            </a:r>
            <a:r>
              <a:rPr lang="en-US" sz="2400" dirty="0"/>
              <a:t>function, (as opposed to a CSS gradient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Block-level </a:t>
            </a:r>
            <a:r>
              <a:rPr lang="en-US" sz="2400" dirty="0"/>
              <a:t>elements containing text nodes or other inline-level text element children.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Causes a Low LCP Score?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295400"/>
            <a:ext cx="6934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LCP is primary affected by four factors: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Slow server response times:- </a:t>
            </a:r>
            <a:r>
              <a:rPr lang="en-US" b="1" dirty="0"/>
              <a:t> </a:t>
            </a:r>
            <a:r>
              <a:rPr lang="en-US" dirty="0"/>
              <a:t>When a website server is slow to respond to a browser request, the largest content elements can take more time to </a:t>
            </a:r>
            <a:r>
              <a:rPr lang="en-US" dirty="0" smtClean="0"/>
              <a:t>render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Render-blocking JavaScript and CSS :-</a:t>
            </a:r>
            <a:r>
              <a:rPr lang="en-US" dirty="0"/>
              <a:t>Certain page elements (scripts, </a:t>
            </a:r>
            <a:r>
              <a:rPr lang="en-US" dirty="0" err="1"/>
              <a:t>stylesheets</a:t>
            </a:r>
            <a:r>
              <a:rPr lang="en-US" dirty="0"/>
              <a:t>, cookie banners, page-building blocks on </a:t>
            </a:r>
            <a:r>
              <a:rPr lang="en-US" dirty="0" err="1"/>
              <a:t>WordPress</a:t>
            </a:r>
            <a:r>
              <a:rPr lang="en-US" dirty="0"/>
              <a:t> sites, etc.) can block the process of displaying an HTML page. This causes a delay in loading website </a:t>
            </a:r>
            <a:r>
              <a:rPr lang="en-US" dirty="0" smtClean="0"/>
              <a:t>content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Resource load times:- </a:t>
            </a:r>
            <a:r>
              <a:rPr lang="en-US" dirty="0"/>
              <a:t>High-definition images take more time to load compared to text. Placing images above the fold (the top portion of a webpage that’s visible without scrolling) can have a negative effect on </a:t>
            </a:r>
            <a:r>
              <a:rPr lang="en-US" dirty="0" smtClean="0"/>
              <a:t>LCP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Client-side rendering:- </a:t>
            </a:r>
            <a:r>
              <a:rPr lang="en-US" dirty="0"/>
              <a:t>Using client-side rendering can result in slower load times, especially when it involves a large amount of JavaScript or when the content is loaded for the first time in a user’s browser</a:t>
            </a:r>
          </a:p>
        </p:txBody>
      </p:sp>
    </p:spTree>
    <p:extLst>
      <p:ext uri="{BB962C8B-B14F-4D97-AF65-F5344CB8AC3E}">
        <p14:creationId xmlns:p14="http://schemas.microsoft.com/office/powerpoint/2010/main" val="979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 for Largest </a:t>
            </a:r>
            <a:r>
              <a:rPr lang="en-US" sz="2800" b="1" dirty="0" err="1"/>
              <a:t>Contentful</a:t>
            </a:r>
            <a:r>
              <a:rPr lang="en-US" sz="2800" b="1" dirty="0"/>
              <a:t> Paint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219200"/>
            <a:ext cx="6934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b="1" dirty="0" smtClean="0"/>
              <a:t>Optimize Images</a:t>
            </a:r>
            <a:r>
              <a:rPr lang="en-US" dirty="0" smtClean="0"/>
              <a:t>:-Images—</a:t>
            </a:r>
          </a:p>
          <a:p>
            <a:pPr algn="just"/>
            <a:r>
              <a:rPr lang="en-US" dirty="0" smtClean="0"/>
              <a:t>especially </a:t>
            </a:r>
            <a:r>
              <a:rPr lang="en-US" dirty="0"/>
              <a:t>large, high-definition ones—can take a while to load. This can negatively affect your LCP </a:t>
            </a:r>
            <a:r>
              <a:rPr lang="en-US" dirty="0" smtClean="0"/>
              <a:t>score.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help images on your website load faster, consider resizing them to smaller dimensions and then compressing them using tools like </a:t>
            </a:r>
            <a:r>
              <a:rPr lang="en-US" dirty="0">
                <a:hlinkClick r:id="rId2"/>
              </a:rPr>
              <a:t>Kraken</a:t>
            </a:r>
            <a:r>
              <a:rPr lang="en-US" dirty="0"/>
              <a:t> or </a:t>
            </a:r>
            <a:r>
              <a:rPr lang="en-US" dirty="0" err="1">
                <a:hlinkClick r:id="rId3"/>
              </a:rPr>
              <a:t>Optimizilla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r>
              <a:rPr lang="en-US" dirty="0"/>
              <a:t>Apart from resizing and compressing PNG and JPG images, consider opting for a more performance-friendly image format, such as </a:t>
            </a:r>
            <a:r>
              <a:rPr lang="en-US" dirty="0" err="1"/>
              <a:t>WebP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WebP</a:t>
            </a:r>
            <a:r>
              <a:rPr lang="en-US" dirty="0"/>
              <a:t> images can be </a:t>
            </a:r>
            <a:r>
              <a:rPr lang="en-US" dirty="0">
                <a:hlinkClick r:id="rId4"/>
              </a:rPr>
              <a:t>up to 34% smaller</a:t>
            </a:r>
            <a:r>
              <a:rPr lang="en-US" dirty="0"/>
              <a:t> than PNG and JPG images, with little to no loss in </a:t>
            </a:r>
            <a:r>
              <a:rPr lang="en-US" dirty="0" smtClean="0"/>
              <a:t>quality</a:t>
            </a:r>
          </a:p>
          <a:p>
            <a:endParaRPr lang="en-US" dirty="0" smtClean="0"/>
          </a:p>
          <a:p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38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</a:t>
            </a:r>
            <a:r>
              <a:rPr lang="en-US" b="1" dirty="0" smtClean="0"/>
              <a:t> Optimize Fonts:-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Stick to system fonts</a:t>
            </a:r>
            <a:r>
              <a:rPr lang="en-US" dirty="0" smtClean="0"/>
              <a:t>:- </a:t>
            </a:r>
            <a:r>
              <a:rPr lang="en-US" dirty="0" smtClean="0">
                <a:hlinkClick r:id="rId2"/>
              </a:rPr>
              <a:t>System fonts</a:t>
            </a:r>
            <a:r>
              <a:rPr lang="en-US" dirty="0" smtClean="0"/>
              <a:t>, also called web-safe fonts, are the default fonts on a user’s device.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Use "</a:t>
            </a:r>
            <a:r>
              <a:rPr lang="en-US" b="1" dirty="0" err="1"/>
              <a:t>font-display:optional</a:t>
            </a:r>
            <a:r>
              <a:rPr lang="en-US" b="1" dirty="0"/>
              <a:t>."</a:t>
            </a:r>
            <a:r>
              <a:rPr lang="en-US" dirty="0"/>
              <a:t> </a:t>
            </a:r>
            <a:r>
              <a:rPr lang="en-US" dirty="0" smtClean="0"/>
              <a:t>:- By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setting the "font-display" attribute</a:t>
            </a:r>
            <a:r>
              <a:rPr lang="en-US" dirty="0"/>
              <a:t> to "optional," you let the user’s web browser know that using a web font is optional. If the web font isn’t loaded by the time the page needs it, the text will be displayed using a fallback </a:t>
            </a:r>
            <a:r>
              <a:rPr lang="en-US" dirty="0" smtClean="0"/>
              <a:t>font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r>
              <a:rPr lang="en-US" b="1" dirty="0" smtClean="0"/>
              <a:t>3.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/>
              <a:t>Minify JavaScript, CSS, and HTML </a:t>
            </a:r>
            <a:r>
              <a:rPr lang="en-US" b="1" dirty="0" smtClean="0"/>
              <a:t>Files:- </a:t>
            </a:r>
            <a:r>
              <a:rPr lang="en-US" dirty="0" err="1"/>
              <a:t>Minification</a:t>
            </a:r>
            <a:r>
              <a:rPr lang="en-US" dirty="0"/>
              <a:t> is the process of optimizing code to make it more compact. When you minify code, you remove things like line breaks, unnecessary white space, and comments made by developers.</a:t>
            </a:r>
          </a:p>
          <a:p>
            <a:r>
              <a:rPr lang="en-US" dirty="0"/>
              <a:t>This results in smaller scripts and files that load more quickly</a:t>
            </a:r>
          </a:p>
          <a:p>
            <a:endParaRPr lang="en-US" b="1" dirty="0" smtClean="0"/>
          </a:p>
          <a:p>
            <a:r>
              <a:rPr lang="en-US" dirty="0" smtClean="0"/>
              <a:t>4.</a:t>
            </a:r>
            <a:r>
              <a:rPr lang="en-US" b="1" dirty="0"/>
              <a:t> Remove Render-Blocking JavaScript and CSS </a:t>
            </a:r>
            <a:r>
              <a:rPr lang="en-US" b="1" dirty="0" smtClean="0"/>
              <a:t>Code:-</a:t>
            </a:r>
            <a:endParaRPr lang="en-US" b="1" dirty="0"/>
          </a:p>
          <a:p>
            <a:r>
              <a:rPr lang="en-US" dirty="0" smtClean="0"/>
              <a:t>A </a:t>
            </a:r>
            <a:r>
              <a:rPr lang="en-US" dirty="0"/>
              <a:t>web browser starts parsing an HTML file and needs to stop when it encounters a CSS or JavaScript file. Then, it fetches said file before continuing to parse the HTML </a:t>
            </a:r>
            <a:r>
              <a:rPr lang="en-US" dirty="0" smtClean="0"/>
              <a:t>code .</a:t>
            </a:r>
            <a:r>
              <a:rPr lang="en-US" dirty="0"/>
              <a:t> This can slow down your website and result in a poor LCP score</a:t>
            </a:r>
            <a:r>
              <a:rPr lang="en-US" dirty="0" smtClean="0"/>
              <a:t>.</a:t>
            </a:r>
          </a:p>
          <a:p>
            <a:r>
              <a:rPr lang="en-US" dirty="0"/>
              <a:t>Websites can sometimes unnecessarily load large bundles of JavaScript and CSS files. For example, there might be some leftover code that’s no longer used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01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228600"/>
            <a:ext cx="48482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9" y="2424545"/>
            <a:ext cx="4781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3657600"/>
            <a:ext cx="55245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6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2.Cumulative Layout Shift (CLS)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provide a good user experience, must should maintain a CLS of </a:t>
            </a:r>
            <a:r>
              <a:rPr lang="en-US" b="1" dirty="0"/>
              <a:t>0.1.</a:t>
            </a:r>
            <a:r>
              <a:rPr lang="en-US" dirty="0"/>
              <a:t> or less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36220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CLS is your websites layout visual stability metrics which is very important in Core web vitals.</a:t>
            </a:r>
          </a:p>
          <a:p>
            <a:endParaRPr lang="en-US" dirty="0"/>
          </a:p>
          <a:p>
            <a:r>
              <a:rPr lang="en-US" dirty="0" smtClean="0"/>
              <a:t>And high impact on user satisfaction and how they interact with your website.</a:t>
            </a:r>
          </a:p>
          <a:p>
            <a:endParaRPr lang="en-US" dirty="0"/>
          </a:p>
          <a:p>
            <a:r>
              <a:rPr lang="en-US" dirty="0" smtClean="0"/>
              <a:t>In easy term when something unexpected design change happens on the screen that is CLS.</a:t>
            </a:r>
          </a:p>
          <a:p>
            <a:endParaRPr lang="en-US" dirty="0"/>
          </a:p>
          <a:p>
            <a:r>
              <a:rPr lang="en-US" dirty="0" smtClean="0"/>
              <a:t>When elements change the place unexpectedly is that is 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 Causes CLS?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1.Images ,</a:t>
            </a:r>
            <a:r>
              <a:rPr lang="en-US" dirty="0" err="1" smtClean="0"/>
              <a:t>ads,iframes</a:t>
            </a:r>
            <a:r>
              <a:rPr lang="en-US" dirty="0" smtClean="0"/>
              <a:t> without dimensions.</a:t>
            </a:r>
          </a:p>
          <a:p>
            <a:r>
              <a:rPr lang="en-US" dirty="0" smtClean="0"/>
              <a:t>2.Dynamic content added to the page which moves the elements on the page.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Webfonts</a:t>
            </a:r>
            <a:r>
              <a:rPr lang="en-US" dirty="0" smtClean="0"/>
              <a:t> changing the size of the element/block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956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to solve CLS?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Always includes size attributes on your images and video elements.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=“img.jpg” alt=“</a:t>
            </a:r>
            <a:r>
              <a:rPr lang="en-US" dirty="0" err="1" smtClean="0"/>
              <a:t>tesrimages</a:t>
            </a:r>
            <a:r>
              <a:rPr lang="en-US" dirty="0" smtClean="0"/>
              <a:t>” width=“500”  height=“600”/&gt;</a:t>
            </a:r>
          </a:p>
          <a:p>
            <a:r>
              <a:rPr lang="en-US" dirty="0" smtClean="0"/>
              <a:t>2.Reserve enough space in the case of the ads.</a:t>
            </a:r>
          </a:p>
          <a:p>
            <a:r>
              <a:rPr lang="en-US" dirty="0" smtClean="0"/>
              <a:t>3. Never Insert content above existing content ,expect in response to a user interaction.</a:t>
            </a:r>
          </a:p>
          <a:p>
            <a:r>
              <a:rPr lang="en-US" dirty="0" smtClean="0"/>
              <a:t>4. Prefer to transform animations to animations of properties layout changes on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259</TotalTime>
  <Words>1039</Words>
  <Application>Microsoft Office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WEB VITALS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VITALS</dc:title>
  <dc:creator>Admin</dc:creator>
  <cp:lastModifiedBy>Admin</cp:lastModifiedBy>
  <cp:revision>25</cp:revision>
  <dcterms:created xsi:type="dcterms:W3CDTF">2024-05-01T07:22:37Z</dcterms:created>
  <dcterms:modified xsi:type="dcterms:W3CDTF">2024-05-01T11:42:23Z</dcterms:modified>
</cp:coreProperties>
</file>