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Lakes Neue" charset="1" panose="02010001040000080307"/>
      <p:regular r:id="rId18"/>
    </p:embeddedFont>
    <p:embeddedFont>
      <p:font typeface="Canva Sans Bold" charset="1" panose="020B0803030501040103"/>
      <p:regular r:id="rId19"/>
    </p:embeddedFont>
    <p:embeddedFont>
      <p:font typeface="TT Lakes Neue Bold" charset="1" panose="02010001040000080307"/>
      <p:regular r:id="rId20"/>
    </p:embeddedFont>
    <p:embeddedFont>
      <p:font typeface="Raleway Semi-Bold" charset="1" panose="00000000000000000000"/>
      <p:regular r:id="rId21"/>
    </p:embeddedFont>
    <p:embeddedFont>
      <p:font typeface="Raleway Bold" charset="1" panose="00000000000000000000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jpeg" Type="http://schemas.openxmlformats.org/officeDocument/2006/relationships/image"/><Relationship Id="rId9" Target="../media/image1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71022"/>
            <a:ext cx="5126886" cy="5033670"/>
          </a:xfrm>
          <a:custGeom>
            <a:avLst/>
            <a:gdLst/>
            <a:ahLst/>
            <a:cxnLst/>
            <a:rect r="r" b="b" t="t" l="l"/>
            <a:pathLst>
              <a:path h="5033670" w="5126886">
                <a:moveTo>
                  <a:pt x="0" y="0"/>
                </a:moveTo>
                <a:lnTo>
                  <a:pt x="5126886" y="0"/>
                </a:lnTo>
                <a:lnTo>
                  <a:pt x="5126886" y="5033670"/>
                </a:lnTo>
                <a:lnTo>
                  <a:pt x="0" y="503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7478" y="1160616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5" y="0"/>
                </a:lnTo>
                <a:lnTo>
                  <a:pt x="742265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68610" y="805631"/>
            <a:ext cx="13331829" cy="1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08 - AI(AI101B)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218" y="6272644"/>
            <a:ext cx="9370100" cy="3313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Devansh Mittal - 202401100400078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Deepak Joshi - 202401100400075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Devkesh Yadav - 202401100400081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Kartikey Kumar - 202401100400106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Prashant Tiwari - 20240110040014</a:t>
            </a:r>
            <a:r>
              <a:rPr lang="en-US" b="true" sz="3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8610" y="2385297"/>
            <a:ext cx="14313414" cy="150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Title: </a:t>
            </a:r>
            <a:r>
              <a:rPr lang="en-US" sz="4300" b="true">
                <a:solidFill>
                  <a:srgbClr val="1BDA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Default Prediction</a:t>
            </a:r>
          </a:p>
          <a:p>
            <a:pPr algn="ctr">
              <a:lnSpc>
                <a:spcPts val="6020"/>
              </a:lnSpc>
            </a:pPr>
            <a:r>
              <a:rPr lang="en-US" b="true" sz="4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“Using Classification Algorithms and Decision Trees”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9070" y="4496685"/>
            <a:ext cx="55498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Date: 27/05/2025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6545" y="2037937"/>
            <a:ext cx="11604293" cy="84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b="true" sz="6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CONFUSION MATRIX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07841" y="3980463"/>
            <a:ext cx="3946014" cy="3874268"/>
          </a:xfrm>
          <a:custGeom>
            <a:avLst/>
            <a:gdLst/>
            <a:ahLst/>
            <a:cxnLst/>
            <a:rect r="r" b="b" t="t" l="l"/>
            <a:pathLst>
              <a:path h="3874268" w="3946014">
                <a:moveTo>
                  <a:pt x="0" y="0"/>
                </a:moveTo>
                <a:lnTo>
                  <a:pt x="3946014" y="0"/>
                </a:lnTo>
                <a:lnTo>
                  <a:pt x="3946014" y="3874268"/>
                </a:lnTo>
                <a:lnTo>
                  <a:pt x="0" y="3874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52149" y="4288897"/>
            <a:ext cx="3257398" cy="3257398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24572" t="0" r="-24572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256074" y="4490574"/>
            <a:ext cx="8905236" cy="467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28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CONFUSION MATRIX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71668" y="5541133"/>
            <a:ext cx="9057581" cy="247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307" indent="-334153" lvl="1">
              <a:lnSpc>
                <a:spcPts val="3281"/>
              </a:lnSpc>
              <a:buFont typeface="Arial"/>
              <a:buChar char="•"/>
            </a:pPr>
            <a:r>
              <a:rPr lang="en-US" b="true" sz="3095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Shows correct vs. incorrect predictions.</a:t>
            </a:r>
          </a:p>
          <a:p>
            <a:pPr algn="l">
              <a:lnSpc>
                <a:spcPts val="3281"/>
              </a:lnSpc>
            </a:pPr>
          </a:p>
          <a:p>
            <a:pPr algn="l" marL="668307" indent="-334153" lvl="1">
              <a:lnSpc>
                <a:spcPts val="3281"/>
              </a:lnSpc>
              <a:buFont typeface="Arial"/>
              <a:buChar char="•"/>
            </a:pPr>
            <a:r>
              <a:rPr lang="en-US" b="true" sz="3095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Helps understand how well the model distinguishes between defaulters and non-defaulters.</a:t>
            </a:r>
          </a:p>
          <a:p>
            <a:pPr algn="l">
              <a:lnSpc>
                <a:spcPts val="32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1939" y="2515477"/>
            <a:ext cx="7707780" cy="112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8"/>
              </a:lnSpc>
              <a:spcBef>
                <a:spcPct val="0"/>
              </a:spcBef>
            </a:pPr>
            <a:r>
              <a:rPr lang="en-US" b="true" sz="8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1939" y="3791579"/>
            <a:ext cx="8357710" cy="631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default prediction is critical to reduce financial risk for lenders.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Classification algorithms, especially decision trees and ensemble methods like Random Forest and XG Boost, effectively predict defaults.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XG Boost provided the best balance of accuracy and interpretability in our experiments.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importance analysis revealed Credit History, Loan Amount, and Applicant Income as key predictors.</a:t>
            </a:r>
          </a:p>
          <a:p>
            <a:pPr algn="ctr">
              <a:lnSpc>
                <a:spcPts val="2711"/>
              </a:lnSpc>
              <a:spcBef>
                <a:spcPct val="0"/>
              </a:spcBef>
            </a:pPr>
            <a:r>
              <a:rPr lang="en-US" b="true" sz="25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Future work could include:</a:t>
            </a:r>
          </a:p>
          <a:p>
            <a:pPr algn="ctr" marL="552270" indent="-276135" lvl="1">
              <a:lnSpc>
                <a:spcPts val="27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Incorporating more detailed borrower information,</a:t>
            </a:r>
          </a:p>
          <a:p>
            <a:pPr algn="ctr" marL="552270" indent="-276135" lvl="1">
              <a:lnSpc>
                <a:spcPts val="27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Testing deep learning models,</a:t>
            </a:r>
          </a:p>
          <a:p>
            <a:pPr algn="ctr" marL="552270" indent="-276135" lvl="1">
              <a:lnSpc>
                <a:spcPts val="27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Using real-time data for dynamic risk assessment.</a:t>
            </a:r>
          </a:p>
          <a:p>
            <a:pPr algn="ctr">
              <a:lnSpc>
                <a:spcPts val="2711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729844" y="1178667"/>
            <a:ext cx="3051236" cy="4878430"/>
          </a:xfrm>
          <a:custGeom>
            <a:avLst/>
            <a:gdLst/>
            <a:ahLst/>
            <a:cxnLst/>
            <a:rect r="r" b="b" t="t" l="l"/>
            <a:pathLst>
              <a:path h="4878430" w="3051236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325015" y="2281387"/>
            <a:ext cx="3860896" cy="2542532"/>
            <a:chOff x="0" y="0"/>
            <a:chExt cx="812800" cy="5352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8"/>
              <a:stretch>
                <a:fillRect l="0" t="-680" r="0" b="-68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1729844" y="4427251"/>
            <a:ext cx="3051236" cy="4878430"/>
          </a:xfrm>
          <a:custGeom>
            <a:avLst/>
            <a:gdLst/>
            <a:ahLst/>
            <a:cxnLst/>
            <a:rect r="r" b="b" t="t" l="l"/>
            <a:pathLst>
              <a:path h="4878430" w="3051236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325015" y="5529971"/>
            <a:ext cx="3860896" cy="2542532"/>
            <a:chOff x="0" y="0"/>
            <a:chExt cx="812800" cy="5352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9"/>
              <a:stretch>
                <a:fillRect l="0" t="-680" r="0" b="-68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984803" y="-1314334"/>
            <a:ext cx="8318394" cy="13299759"/>
          </a:xfrm>
          <a:custGeom>
            <a:avLst/>
            <a:gdLst/>
            <a:ahLst/>
            <a:cxnLst/>
            <a:rect r="r" b="b" t="t" l="l"/>
            <a:pathLst>
              <a:path h="13299759" w="8318394">
                <a:moveTo>
                  <a:pt x="0" y="0"/>
                </a:moveTo>
                <a:lnTo>
                  <a:pt x="8318394" y="0"/>
                </a:lnTo>
                <a:lnTo>
                  <a:pt x="8318394" y="13299759"/>
                </a:lnTo>
                <a:lnTo>
                  <a:pt x="0" y="1329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29671" y="187285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5" y="0"/>
                </a:lnTo>
                <a:lnTo>
                  <a:pt x="742265" y="742264"/>
                </a:lnTo>
                <a:lnTo>
                  <a:pt x="0" y="742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95089" y="5497470"/>
            <a:ext cx="5097823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45623" y="3978065"/>
            <a:ext cx="5796755" cy="1636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THANK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494121" y="85771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92807"/>
            <a:ext cx="18688947" cy="5845049"/>
            <a:chOff x="0" y="0"/>
            <a:chExt cx="4922192" cy="15394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22192" cy="1539437"/>
            </a:xfrm>
            <a:custGeom>
              <a:avLst/>
              <a:gdLst/>
              <a:ahLst/>
              <a:cxnLst/>
              <a:rect r="r" b="b" t="t" l="l"/>
              <a:pathLst>
                <a:path h="153943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539437"/>
                  </a:lnTo>
                  <a:lnTo>
                    <a:pt x="0" y="153943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22192" cy="1510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56468" y="1392274"/>
            <a:ext cx="11716945" cy="917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8"/>
              </a:lnSpc>
              <a:spcBef>
                <a:spcPct val="0"/>
              </a:spcBef>
            </a:pPr>
            <a:r>
              <a:rPr lang="en-US" b="true" sz="66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PROBLEM 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2747" y="3736584"/>
            <a:ext cx="16968297" cy="447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institutions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face substantial losses due to borrowers defaulting on loans.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Identifying high-risk applicants early is crucial for minimizing financial risk.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credit assessment methods are often slow and error-prone.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goal of this project is to: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 whether a loan applicant will default,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machine learning classification models, especially decision trees,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Assist lenders in making data-driven decisions.</a:t>
            </a: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262041" y="2823547"/>
            <a:ext cx="4146166" cy="6629044"/>
          </a:xfrm>
          <a:custGeom>
            <a:avLst/>
            <a:gdLst/>
            <a:ahLst/>
            <a:cxnLst/>
            <a:rect r="r" b="b" t="t" l="l"/>
            <a:pathLst>
              <a:path h="6629044" w="4146166">
                <a:moveTo>
                  <a:pt x="0" y="0"/>
                </a:moveTo>
                <a:lnTo>
                  <a:pt x="4146165" y="0"/>
                </a:lnTo>
                <a:lnTo>
                  <a:pt x="4146165" y="6629044"/>
                </a:lnTo>
                <a:lnTo>
                  <a:pt x="0" y="66290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11939" y="4410612"/>
            <a:ext cx="5246370" cy="3454914"/>
            <a:chOff x="0" y="0"/>
            <a:chExt cx="812800" cy="5352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6"/>
              <a:stretch>
                <a:fillRect l="0" t="-15927" r="0" b="-11242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11939" y="2482274"/>
            <a:ext cx="7104285" cy="70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2"/>
              </a:lnSpc>
              <a:spcBef>
                <a:spcPct val="0"/>
              </a:spcBef>
            </a:pPr>
            <a:r>
              <a:rPr lang="en-US" b="true" sz="5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08156" y="3133693"/>
            <a:ext cx="9911843" cy="5077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loan default occurs when a borrower fails to repay their loan on time.</a:t>
            </a:r>
          </a:p>
          <a:p>
            <a:pPr algn="ctr" marL="582943" indent="-291471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Predicting default risk helps financial institutions manage credit risk and protect assets.</a:t>
            </a:r>
          </a:p>
          <a:p>
            <a:pPr algn="ctr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enables data-driven predictions by identifying patterns in historical loan data.</a:t>
            </a:r>
          </a:p>
          <a:p>
            <a:pPr algn="ctr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focuses on using classification algorithms and decision trees for their balance of accuracy and interpretability.</a:t>
            </a:r>
          </a:p>
          <a:p>
            <a:pPr algn="ctr">
              <a:lnSpc>
                <a:spcPts val="54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31700" y="-2544611"/>
            <a:ext cx="9981859" cy="13795182"/>
            <a:chOff x="0" y="0"/>
            <a:chExt cx="2628967" cy="3633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300272" y="3327963"/>
            <a:ext cx="7421720" cy="5573037"/>
          </a:xfrm>
          <a:custGeom>
            <a:avLst/>
            <a:gdLst/>
            <a:ahLst/>
            <a:cxnLst/>
            <a:rect r="r" b="b" t="t" l="l"/>
            <a:pathLst>
              <a:path h="5573037" w="7421720">
                <a:moveTo>
                  <a:pt x="0" y="0"/>
                </a:moveTo>
                <a:lnTo>
                  <a:pt x="7421719" y="0"/>
                </a:lnTo>
                <a:lnTo>
                  <a:pt x="7421719" y="5573036"/>
                </a:lnTo>
                <a:lnTo>
                  <a:pt x="0" y="5573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25279" y="3122331"/>
            <a:ext cx="4261262" cy="6013018"/>
            <a:chOff x="0" y="0"/>
            <a:chExt cx="660181" cy="9315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181" cy="931574"/>
            </a:xfrm>
            <a:custGeom>
              <a:avLst/>
              <a:gdLst/>
              <a:ahLst/>
              <a:cxnLst/>
              <a:rect r="r" b="b" t="t" l="l"/>
              <a:pathLst>
                <a:path h="931574" w="660181">
                  <a:moveTo>
                    <a:pt x="0" y="0"/>
                  </a:moveTo>
                  <a:lnTo>
                    <a:pt x="660181" y="0"/>
                  </a:lnTo>
                  <a:lnTo>
                    <a:pt x="660181" y="931574"/>
                  </a:lnTo>
                  <a:lnTo>
                    <a:pt x="0" y="931574"/>
                  </a:lnTo>
                  <a:close/>
                </a:path>
              </a:pathLst>
            </a:custGeom>
            <a:blipFill>
              <a:blip r:embed="rId6"/>
              <a:stretch>
                <a:fillRect l="-44072" t="0" r="-44072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449807" y="1909340"/>
            <a:ext cx="5702432" cy="184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4"/>
              </a:lnSpc>
              <a:spcBef>
                <a:spcPct val="0"/>
              </a:spcBef>
            </a:pPr>
            <a:r>
              <a:rPr lang="en-US" b="true" sz="67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DATASET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49807" y="4372030"/>
            <a:ext cx="7284546" cy="496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Source: Publicly available dataset (e.g., from Kaggle).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Target Variable: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Status: Indicates whether the applicant defaulted (Yes = Default, No = No Default)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Key Features Include: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Applicant Income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Amount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Credit History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Employment Status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Term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Marital Status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Education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6589" y="1113606"/>
            <a:ext cx="6342325" cy="6227010"/>
          </a:xfrm>
          <a:custGeom>
            <a:avLst/>
            <a:gdLst/>
            <a:ahLst/>
            <a:cxnLst/>
            <a:rect r="r" b="b" t="t" l="l"/>
            <a:pathLst>
              <a:path h="6227010" w="6342325">
                <a:moveTo>
                  <a:pt x="0" y="0"/>
                </a:moveTo>
                <a:lnTo>
                  <a:pt x="6342325" y="0"/>
                </a:lnTo>
                <a:lnTo>
                  <a:pt x="6342325" y="6227010"/>
                </a:lnTo>
                <a:lnTo>
                  <a:pt x="0" y="622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819083" y="2048814"/>
            <a:ext cx="4356595" cy="4356595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32961" t="0" r="-3296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692536" y="1431726"/>
            <a:ext cx="1418817" cy="52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1939" y="2781111"/>
            <a:ext cx="7850152" cy="16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6"/>
              </a:lnSpc>
              <a:spcBef>
                <a:spcPct val="0"/>
              </a:spcBef>
            </a:pPr>
            <a:r>
              <a:rPr lang="en-US" b="true" sz="59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PREPROCESSING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2091" y="4617827"/>
            <a:ext cx="8816525" cy="486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Missing Values Handling: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Imputed missing values using mean (for numerical) and mode (for categorical)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Encoding Categorical Features: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Used Label Encoding for binary features (e.g., Gender, Yes/No)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Applied One-Hot Encoding for multi-class features (e.g., Education, Property Area)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Scaling: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Standard Scaler used to normalize continuous features like Loan Amount and Applicant Income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Train-Test Split: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split into 80% training and 20% testing sets to evaluate model performance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89345" y="1205034"/>
            <a:ext cx="8486333" cy="105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8"/>
              </a:lnSpc>
              <a:spcBef>
                <a:spcPct val="0"/>
              </a:spcBef>
            </a:pPr>
            <a:r>
              <a:rPr lang="en-US" b="true" sz="76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64712" y="3021564"/>
            <a:ext cx="9120375" cy="656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448" indent="-297724" lvl="1">
              <a:lnSpc>
                <a:spcPts val="2923"/>
              </a:lnSpc>
              <a:buFont typeface="Arial"/>
              <a:buChar char="•"/>
            </a:pPr>
            <a:r>
              <a:rPr lang="en-US" b="true" sz="2757">
                <a:solidFill>
                  <a:srgbClr val="5271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Objective:</a:t>
            </a:r>
            <a:r>
              <a:rPr lang="en-US" b="true" sz="27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Build classification models to predict loan default.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Models Implemented: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Decision Tree Classifier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Random Forest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Logistic Regression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XG Boost Classifier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5271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Workflow: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Cleaning and Preprocessing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Selection and Engineering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Model Training and Cross-Validation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Performance Evaluation on Test Set</a:t>
            </a:r>
          </a:p>
          <a:p>
            <a:pPr algn="l" marL="595448" indent="-297724" lvl="1">
              <a:lnSpc>
                <a:spcPts val="2923"/>
              </a:lnSpc>
              <a:buFont typeface="Arial"/>
              <a:buChar char="•"/>
            </a:pPr>
            <a:r>
              <a:rPr lang="en-US" b="true" sz="2757">
                <a:solidFill>
                  <a:srgbClr val="5271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Evaluation Metrics Used: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Accuracy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Precision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Recall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F1-Score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Confusion Matrix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235739" y="2695386"/>
            <a:ext cx="3751228" cy="3751228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235739" y="5713627"/>
            <a:ext cx="3751228" cy="375122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223" t="-16665" r="223" b="-16666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59224" y="3002514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82906" y="2495623"/>
            <a:ext cx="7472558" cy="50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1"/>
              </a:lnSpc>
              <a:spcBef>
                <a:spcPct val="0"/>
              </a:spcBef>
            </a:pPr>
            <a:r>
              <a:rPr lang="en-US" b="true" sz="3746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DECISION TREE CLASSIFIER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200474" y="4192382"/>
            <a:ext cx="18488474" cy="5391508"/>
            <a:chOff x="0" y="0"/>
            <a:chExt cx="4869392" cy="14199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69392" cy="1419986"/>
            </a:xfrm>
            <a:custGeom>
              <a:avLst/>
              <a:gdLst/>
              <a:ahLst/>
              <a:cxnLst/>
              <a:rect r="r" b="b" t="t" l="l"/>
              <a:pathLst>
                <a:path h="1419986" w="4869392">
                  <a:moveTo>
                    <a:pt x="0" y="0"/>
                  </a:moveTo>
                  <a:lnTo>
                    <a:pt x="4869392" y="0"/>
                  </a:lnTo>
                  <a:lnTo>
                    <a:pt x="4869392" y="1419986"/>
                  </a:lnTo>
                  <a:lnTo>
                    <a:pt x="0" y="1419986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4869392" cy="1391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11939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55549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2199" y="4857836"/>
            <a:ext cx="3002169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WHY DECISION TREES?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93311" y="6421996"/>
            <a:ext cx="4346780" cy="190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6763" indent="-253381" lvl="1">
              <a:lnSpc>
                <a:spcPts val="2488"/>
              </a:lnSpc>
              <a:buFont typeface="Arial"/>
              <a:buChar char="•"/>
            </a:pPr>
            <a:r>
              <a:rPr lang="en-US" b="true" sz="234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Easy to understand and interpret</a:t>
            </a:r>
          </a:p>
          <a:p>
            <a:pPr algn="l" marL="506763" indent="-253381" lvl="1">
              <a:lnSpc>
                <a:spcPts val="2488"/>
              </a:lnSpc>
              <a:buFont typeface="Arial"/>
              <a:buChar char="•"/>
            </a:pPr>
            <a:r>
              <a:rPr lang="en-US" b="true" sz="234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Mimics human decision-making</a:t>
            </a:r>
          </a:p>
          <a:p>
            <a:pPr algn="l" marL="506763" indent="-253381" lvl="1">
              <a:lnSpc>
                <a:spcPts val="248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4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Handles both numerical and categorical data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940091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83701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90352" y="5122042"/>
            <a:ext cx="2762528" cy="32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3"/>
              </a:lnSpc>
              <a:spcBef>
                <a:spcPct val="0"/>
              </a:spcBef>
            </a:pPr>
            <a:r>
              <a:rPr lang="en-US" b="true" sz="23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HOW IT WORKS: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66659" y="6412471"/>
            <a:ext cx="3811192" cy="222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Splits data into branches based on feature thresholds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Each node represents a decision rule</a:t>
            </a: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Leaves represent classification outcomes (Default / No Default)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168243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611853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18504" y="5122042"/>
            <a:ext cx="3811192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 HIGHLIGHTS: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55464" y="6607769"/>
            <a:ext cx="4668685" cy="1717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4292" indent="-272146" lvl="1">
              <a:lnSpc>
                <a:spcPts val="2672"/>
              </a:lnSpc>
              <a:buFont typeface="Arial"/>
              <a:buChar char="•"/>
            </a:pPr>
            <a:r>
              <a:rPr lang="en-US" b="true" sz="2521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Used Gini Index or Entropy for splitting</a:t>
            </a:r>
          </a:p>
          <a:p>
            <a:pPr algn="l" marL="544292" indent="-272146" lvl="1">
              <a:lnSpc>
                <a:spcPts val="267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1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Depth and minimum samples per split tuned via cross-validation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1939" y="2329118"/>
            <a:ext cx="6798762" cy="197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4"/>
              </a:lnSpc>
              <a:spcBef>
                <a:spcPct val="0"/>
              </a:spcBef>
            </a:pPr>
            <a:r>
              <a:rPr lang="en-US" b="true" sz="72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 IMPORTANCE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08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1939" y="4657499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13873" y="4986918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8524" y="4840056"/>
            <a:ext cx="4924428" cy="72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1"/>
              </a:lnSpc>
              <a:spcBef>
                <a:spcPct val="0"/>
              </a:spcBef>
            </a:pPr>
            <a:r>
              <a:rPr lang="en-US" b="true" sz="2633">
                <a:solidFill>
                  <a:srgbClr val="FF66C4"/>
                </a:solidFill>
                <a:latin typeface="Raleway Bold"/>
                <a:ea typeface="Raleway Bold"/>
                <a:cs typeface="Raleway Bold"/>
                <a:sym typeface="Raleway Bold"/>
              </a:rPr>
              <a:t>UNDERSTANDING FEATURE IMPACT: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66810" y="5661907"/>
            <a:ext cx="6377190" cy="119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7501" indent="-243751" lvl="1">
              <a:lnSpc>
                <a:spcPts val="2393"/>
              </a:lnSpc>
              <a:buFont typeface="Arial"/>
              <a:buChar char="•"/>
            </a:pPr>
            <a:r>
              <a:rPr lang="en-US" b="true" sz="22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importance shows which inputs most influence model predictions.</a:t>
            </a:r>
          </a:p>
          <a:p>
            <a:pPr algn="l" marL="487501" indent="-243751" lvl="1">
              <a:lnSpc>
                <a:spcPts val="23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Helps in interpreting the model and validating domain knowledge.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11939" y="6902959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75419" y="7318924"/>
            <a:ext cx="298655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62199" y="7282191"/>
            <a:ext cx="5257077" cy="32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3"/>
              </a:lnSpc>
              <a:spcBef>
                <a:spcPct val="0"/>
              </a:spcBef>
            </a:pPr>
            <a:r>
              <a:rPr lang="en-US" b="true" sz="2333">
                <a:solidFill>
                  <a:srgbClr val="FF66C4"/>
                </a:solidFill>
                <a:latin typeface="Raleway Bold"/>
                <a:ea typeface="Raleway Bold"/>
                <a:cs typeface="Raleway Bold"/>
                <a:sym typeface="Raleway Bold"/>
              </a:rPr>
              <a:t>TOP INFLUENTIAL FEATURES: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66810" y="7703170"/>
            <a:ext cx="6377190" cy="195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Credit History – Strong indicator of borrower reliability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Amount – High amounts may increase default risk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Applicant Income – Affects repayment capacity</a:t>
            </a: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Term and Employment Status – Influence risk profile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9292361" y="2171824"/>
            <a:ext cx="7421720" cy="5573037"/>
          </a:xfrm>
          <a:custGeom>
            <a:avLst/>
            <a:gdLst/>
            <a:ahLst/>
            <a:cxnLst/>
            <a:rect r="r" b="b" t="t" l="l"/>
            <a:pathLst>
              <a:path h="5573037" w="7421720">
                <a:moveTo>
                  <a:pt x="0" y="0"/>
                </a:moveTo>
                <a:lnTo>
                  <a:pt x="7421720" y="0"/>
                </a:lnTo>
                <a:lnTo>
                  <a:pt x="7421720" y="5573037"/>
                </a:lnTo>
                <a:lnTo>
                  <a:pt x="0" y="55730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917369" y="1966193"/>
            <a:ext cx="4261262" cy="6013018"/>
            <a:chOff x="0" y="0"/>
            <a:chExt cx="660181" cy="9315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181" cy="931574"/>
            </a:xfrm>
            <a:custGeom>
              <a:avLst/>
              <a:gdLst/>
              <a:ahLst/>
              <a:cxnLst/>
              <a:rect r="r" b="b" t="t" l="l"/>
              <a:pathLst>
                <a:path h="931574" w="660181">
                  <a:moveTo>
                    <a:pt x="0" y="0"/>
                  </a:moveTo>
                  <a:lnTo>
                    <a:pt x="660181" y="0"/>
                  </a:lnTo>
                  <a:lnTo>
                    <a:pt x="660181" y="931574"/>
                  </a:lnTo>
                  <a:lnTo>
                    <a:pt x="0" y="931574"/>
                  </a:lnTo>
                  <a:close/>
                </a:path>
              </a:pathLst>
            </a:custGeom>
            <a:blipFill>
              <a:blip r:embed="rId8"/>
              <a:stretch>
                <a:fillRect l="0" t="-3283" r="0" b="-3283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06141" y="-65448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92632" y="1231996"/>
            <a:ext cx="6664512" cy="229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4"/>
              </a:lnSpc>
              <a:spcBef>
                <a:spcPct val="0"/>
              </a:spcBef>
            </a:pPr>
            <a:r>
              <a:rPr lang="en-US" b="true" sz="561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PERFORMANCE METRICS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09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539971" y="4272411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893417" y="459059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90232" y="4410534"/>
            <a:ext cx="6287026" cy="53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6"/>
              </a:lnSpc>
              <a:spcBef>
                <a:spcPct val="0"/>
              </a:spcBef>
            </a:pPr>
            <a:r>
              <a:rPr lang="en-US" b="true" sz="19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EVALUATED ALL MODELS ON THE TEST SET USING STANDARD CLASSIFICATION METRICS.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539971" y="5408604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878114" y="5766745"/>
            <a:ext cx="298655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90232" y="5455565"/>
            <a:ext cx="5257077" cy="87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GOAL: BALANCE BETWEEN PRECISION (MINIMIZING FALSE POSITIVES) AND RECALL (CATCHING DEFAULTERS).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95198" y="2559053"/>
            <a:ext cx="6342325" cy="6227010"/>
          </a:xfrm>
          <a:custGeom>
            <a:avLst/>
            <a:gdLst/>
            <a:ahLst/>
            <a:cxnLst/>
            <a:rect r="r" b="b" t="t" l="l"/>
            <a:pathLst>
              <a:path h="6227010" w="6342325">
                <a:moveTo>
                  <a:pt x="0" y="0"/>
                </a:moveTo>
                <a:lnTo>
                  <a:pt x="6342326" y="0"/>
                </a:lnTo>
                <a:lnTo>
                  <a:pt x="6342326" y="6227010"/>
                </a:lnTo>
                <a:lnTo>
                  <a:pt x="0" y="622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933056" y="3559872"/>
            <a:ext cx="4356595" cy="4356595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223" t="-24999" r="223" b="-24999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9539971" y="6546393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964814" y="6803568"/>
            <a:ext cx="125254" cy="280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25750" y="6769842"/>
            <a:ext cx="5523085" cy="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Used: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DAGooYkB7A0</dc:identifier>
  <dcterms:modified xsi:type="dcterms:W3CDTF">2011-08-01T06:04:30Z</dcterms:modified>
  <cp:revision>1</cp:revision>
  <dc:title>Group 08 - AI(AI101B)</dc:title>
</cp:coreProperties>
</file>