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9" r:id="rId2"/>
    <p:sldId id="257" r:id="rId3"/>
    <p:sldId id="258" r:id="rId4"/>
    <p:sldId id="256"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snapToObjects="1">
      <p:cViewPr varScale="1">
        <p:scale>
          <a:sx n="143" d="100"/>
          <a:sy n="143"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rtikeyumare/Downloads/Downloads%20Sakila/Sakila-DVD-Rental-database-Analysis-master/result%20data%20output%20Q.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rtikeyumare/Documents/SQL/Project%20Sakila%20Database%202/results%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kartikeyumare/Downloads/Downloads%20Sakila/Udacity-Programming-for-Data-Science-Nano-Degree-master/SQL%20project/results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kartikeyumare/Downloads/Downloads%20Sakila/Sakila-DVD-Rental-database-Analysis-master%202/result_data_output%20Q4.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[result data output Q.1.xlsx]Graphical Output!PivotTable5</c:name>
    <c:fmtId val="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b="0" dirty="0"/>
              <a:t>Total Rental Orders by Customers</a:t>
            </a:r>
          </a:p>
        </c:rich>
      </c:tx>
      <c:layout>
        <c:manualLayout>
          <c:xMode val="edge"/>
          <c:yMode val="edge"/>
          <c:x val="0.15052453468697125"/>
          <c:y val="2.6645769669351175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'Graphical Output'!$B$3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'Graphical Output'!$A$4:$A$9</c:f>
              <c:strCache>
                <c:ptCount val="6"/>
                <c:pt idx="0">
                  <c:v>Animation</c:v>
                </c:pt>
                <c:pt idx="1">
                  <c:v>Children</c:v>
                </c:pt>
                <c:pt idx="2">
                  <c:v>Classics</c:v>
                </c:pt>
                <c:pt idx="3">
                  <c:v>Comedy</c:v>
                </c:pt>
                <c:pt idx="4">
                  <c:v>Family</c:v>
                </c:pt>
                <c:pt idx="5">
                  <c:v>Music</c:v>
                </c:pt>
              </c:strCache>
            </c:strRef>
          </c:cat>
          <c:val>
            <c:numRef>
              <c:f>'Graphical Output'!$B$4:$B$9</c:f>
              <c:numCache>
                <c:formatCode>General</c:formatCode>
                <c:ptCount val="6"/>
                <c:pt idx="0">
                  <c:v>1166</c:v>
                </c:pt>
                <c:pt idx="1">
                  <c:v>945</c:v>
                </c:pt>
                <c:pt idx="2">
                  <c:v>939</c:v>
                </c:pt>
                <c:pt idx="3">
                  <c:v>941</c:v>
                </c:pt>
                <c:pt idx="4">
                  <c:v>1096</c:v>
                </c:pt>
                <c:pt idx="5">
                  <c:v>830</c:v>
                </c:pt>
              </c:numCache>
            </c:numRef>
          </c:val>
          <c:extLst>
            <c:ext xmlns:c16="http://schemas.microsoft.com/office/drawing/2014/chart" uri="{C3380CC4-5D6E-409C-BE32-E72D297353CC}">
              <c16:uniqueId val="{00000000-1158-EF4F-A796-AFDF08B01F55}"/>
            </c:ext>
          </c:extLst>
        </c:ser>
        <c:dLbls>
          <c:dLblPos val="inEnd"/>
          <c:showLegendKey val="0"/>
          <c:showVal val="1"/>
          <c:showCatName val="0"/>
          <c:showSerName val="0"/>
          <c:showPercent val="0"/>
          <c:showBubbleSize val="0"/>
        </c:dLbls>
        <c:gapWidth val="100"/>
        <c:overlap val="-24"/>
        <c:axId val="821434616"/>
        <c:axId val="821437176"/>
      </c:barChart>
      <c:catAx>
        <c:axId val="82143461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dirty="0"/>
                  <a:t>Movie Category</a:t>
                </a:r>
              </a:p>
            </c:rich>
          </c:tx>
          <c:layout>
            <c:manualLayout>
              <c:xMode val="edge"/>
              <c:yMode val="edge"/>
              <c:x val="0.39870435650149655"/>
              <c:y val="0.921432988348629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437176"/>
        <c:crosses val="autoZero"/>
        <c:auto val="1"/>
        <c:lblAlgn val="ctr"/>
        <c:lblOffset val="100"/>
        <c:noMultiLvlLbl val="0"/>
      </c:catAx>
      <c:valAx>
        <c:axId val="821437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dirty="0"/>
                  <a:t>No. of Rental orders</a:t>
                </a:r>
              </a:p>
            </c:rich>
          </c:tx>
          <c:layout>
            <c:manualLayout>
              <c:xMode val="edge"/>
              <c:yMode val="edge"/>
              <c:x val="2.4967741935483873E-2"/>
              <c:y val="0.32719878929896506"/>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434616"/>
        <c:crosses val="autoZero"/>
        <c:crossBetween val="between"/>
        <c:majorUnit val="1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(2).xlsx]Sheet1!PivotTable3</c:name>
    <c:fmtId val="14"/>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200" b="0" dirty="0"/>
              <a:t>Movie distribution by Rental Duration for each category  </a:t>
            </a:r>
          </a:p>
        </c:rich>
      </c:tx>
      <c:layout>
        <c:manualLayout>
          <c:xMode val="edge"/>
          <c:yMode val="edge"/>
          <c:x val="0.15194783220163932"/>
          <c:y val="0"/>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1602390840969518E-2"/>
          <c:y val="0.130199179847686"/>
          <c:w val="0.89769903531324846"/>
          <c:h val="0.7088836815726095"/>
        </c:manualLayout>
      </c:layout>
      <c:barChart>
        <c:barDir val="col"/>
        <c:grouping val="clustered"/>
        <c:varyColors val="0"/>
        <c:ser>
          <c:idx val="0"/>
          <c:order val="0"/>
          <c:tx>
            <c:strRef>
              <c:f>Sheet1!$B$3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Sheet1!$A$4:$A$40</c:f>
              <c:multiLvlStrCache>
                <c:ptCount val="30"/>
                <c:lvl>
                  <c:pt idx="0">
                    <c:v>3</c:v>
                  </c:pt>
                  <c:pt idx="1">
                    <c:v>4</c:v>
                  </c:pt>
                  <c:pt idx="2">
                    <c:v>5</c:v>
                  </c:pt>
                  <c:pt idx="3">
                    <c:v>6</c:v>
                  </c:pt>
                  <c:pt idx="4">
                    <c:v>7</c:v>
                  </c:pt>
                  <c:pt idx="5">
                    <c:v>3</c:v>
                  </c:pt>
                  <c:pt idx="6">
                    <c:v>4</c:v>
                  </c:pt>
                  <c:pt idx="7">
                    <c:v>5</c:v>
                  </c:pt>
                  <c:pt idx="8">
                    <c:v>6</c:v>
                  </c:pt>
                  <c:pt idx="9">
                    <c:v>7</c:v>
                  </c:pt>
                  <c:pt idx="10">
                    <c:v>3</c:v>
                  </c:pt>
                  <c:pt idx="11">
                    <c:v>4</c:v>
                  </c:pt>
                  <c:pt idx="12">
                    <c:v>5</c:v>
                  </c:pt>
                  <c:pt idx="13">
                    <c:v>6</c:v>
                  </c:pt>
                  <c:pt idx="14">
                    <c:v>7</c:v>
                  </c:pt>
                  <c:pt idx="15">
                    <c:v>3</c:v>
                  </c:pt>
                  <c:pt idx="16">
                    <c:v>4</c:v>
                  </c:pt>
                  <c:pt idx="17">
                    <c:v>5</c:v>
                  </c:pt>
                  <c:pt idx="18">
                    <c:v>6</c:v>
                  </c:pt>
                  <c:pt idx="19">
                    <c:v>7</c:v>
                  </c:pt>
                  <c:pt idx="20">
                    <c:v>3</c:v>
                  </c:pt>
                  <c:pt idx="21">
                    <c:v>4</c:v>
                  </c:pt>
                  <c:pt idx="22">
                    <c:v>5</c:v>
                  </c:pt>
                  <c:pt idx="23">
                    <c:v>6</c:v>
                  </c:pt>
                  <c:pt idx="24">
                    <c:v>7</c:v>
                  </c:pt>
                  <c:pt idx="25">
                    <c:v>3</c:v>
                  </c:pt>
                  <c:pt idx="26">
                    <c:v>4</c:v>
                  </c:pt>
                  <c:pt idx="27">
                    <c:v>5</c:v>
                  </c:pt>
                  <c:pt idx="28">
                    <c:v>6</c:v>
                  </c:pt>
                  <c:pt idx="29">
                    <c:v>7</c:v>
                  </c:pt>
                </c:lvl>
                <c:lvl>
                  <c:pt idx="0">
                    <c:v>Animation</c:v>
                  </c:pt>
                  <c:pt idx="5">
                    <c:v>Children</c:v>
                  </c:pt>
                  <c:pt idx="10">
                    <c:v>Classics</c:v>
                  </c:pt>
                  <c:pt idx="15">
                    <c:v>Comedy</c:v>
                  </c:pt>
                  <c:pt idx="20">
                    <c:v>Family</c:v>
                  </c:pt>
                  <c:pt idx="25">
                    <c:v>Music</c:v>
                  </c:pt>
                </c:lvl>
              </c:multiLvlStrCache>
            </c:multiLvlStrRef>
          </c:cat>
          <c:val>
            <c:numRef>
              <c:f>Sheet1!$B$4:$B$40</c:f>
              <c:numCache>
                <c:formatCode>General</c:formatCode>
                <c:ptCount val="30"/>
                <c:pt idx="0">
                  <c:v>18</c:v>
                </c:pt>
                <c:pt idx="1">
                  <c:v>12</c:v>
                </c:pt>
                <c:pt idx="2">
                  <c:v>9</c:v>
                </c:pt>
                <c:pt idx="3">
                  <c:v>13</c:v>
                </c:pt>
                <c:pt idx="4">
                  <c:v>14</c:v>
                </c:pt>
                <c:pt idx="5">
                  <c:v>12</c:v>
                </c:pt>
                <c:pt idx="6">
                  <c:v>9</c:v>
                </c:pt>
                <c:pt idx="7">
                  <c:v>15</c:v>
                </c:pt>
                <c:pt idx="8">
                  <c:v>13</c:v>
                </c:pt>
                <c:pt idx="9">
                  <c:v>11</c:v>
                </c:pt>
                <c:pt idx="10">
                  <c:v>12</c:v>
                </c:pt>
                <c:pt idx="11">
                  <c:v>11</c:v>
                </c:pt>
                <c:pt idx="12">
                  <c:v>9</c:v>
                </c:pt>
                <c:pt idx="13">
                  <c:v>11</c:v>
                </c:pt>
                <c:pt idx="14">
                  <c:v>14</c:v>
                </c:pt>
                <c:pt idx="15">
                  <c:v>12</c:v>
                </c:pt>
                <c:pt idx="16">
                  <c:v>14</c:v>
                </c:pt>
                <c:pt idx="17">
                  <c:v>10</c:v>
                </c:pt>
                <c:pt idx="18">
                  <c:v>10</c:v>
                </c:pt>
                <c:pt idx="19">
                  <c:v>12</c:v>
                </c:pt>
                <c:pt idx="20">
                  <c:v>11</c:v>
                </c:pt>
                <c:pt idx="21">
                  <c:v>12</c:v>
                </c:pt>
                <c:pt idx="22">
                  <c:v>14</c:v>
                </c:pt>
                <c:pt idx="23">
                  <c:v>18</c:v>
                </c:pt>
                <c:pt idx="24">
                  <c:v>14</c:v>
                </c:pt>
                <c:pt idx="25">
                  <c:v>7</c:v>
                </c:pt>
                <c:pt idx="26">
                  <c:v>9</c:v>
                </c:pt>
                <c:pt idx="27">
                  <c:v>12</c:v>
                </c:pt>
                <c:pt idx="28">
                  <c:v>11</c:v>
                </c:pt>
                <c:pt idx="29">
                  <c:v>12</c:v>
                </c:pt>
              </c:numCache>
            </c:numRef>
          </c:val>
          <c:extLst>
            <c:ext xmlns:c16="http://schemas.microsoft.com/office/drawing/2014/chart" uri="{C3380CC4-5D6E-409C-BE32-E72D297353CC}">
              <c16:uniqueId val="{00000000-0FC4-E342-AD02-9C8D6B2CD319}"/>
            </c:ext>
          </c:extLst>
        </c:ser>
        <c:dLbls>
          <c:showLegendKey val="0"/>
          <c:showVal val="0"/>
          <c:showCatName val="0"/>
          <c:showSerName val="0"/>
          <c:showPercent val="0"/>
          <c:showBubbleSize val="0"/>
        </c:dLbls>
        <c:gapWidth val="100"/>
        <c:overlap val="-24"/>
        <c:axId val="277908416"/>
        <c:axId val="220883792"/>
      </c:barChart>
      <c:catAx>
        <c:axId val="27790841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dirty="0"/>
                  <a:t>Rental Duration (Days)</a:t>
                </a:r>
              </a:p>
            </c:rich>
          </c:tx>
          <c:layout>
            <c:manualLayout>
              <c:xMode val="edge"/>
              <c:yMode val="edge"/>
              <c:x val="0.36611730063506709"/>
              <c:y val="0.943521122176658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220883792"/>
        <c:crosses val="autoZero"/>
        <c:auto val="1"/>
        <c:lblAlgn val="ctr"/>
        <c:lblOffset val="100"/>
        <c:noMultiLvlLbl val="0"/>
      </c:catAx>
      <c:valAx>
        <c:axId val="220883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dirty="0"/>
                  <a:t>Total Count</a:t>
                </a:r>
              </a:p>
            </c:rich>
          </c:tx>
          <c:layout>
            <c:manualLayout>
              <c:xMode val="edge"/>
              <c:yMode val="edge"/>
              <c:x val="5.4079592150658182E-4"/>
              <c:y val="0.41583967975004882"/>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277908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r>
              <a:rPr lang="en-US" sz="1200" dirty="0"/>
              <a:t>Top 10 Paying Customers in 2007</a:t>
            </a:r>
          </a:p>
        </c:rich>
      </c:tx>
      <c:overlay val="0"/>
      <c:spPr>
        <a:noFill/>
        <a:ln>
          <a:noFill/>
        </a:ln>
        <a:effectLst/>
      </c:spPr>
      <c:txPr>
        <a:bodyPr rot="0" spcFirstLastPara="1" vertOverflow="ellipsis" vert="horz" wrap="square" anchor="ctr" anchorCtr="1"/>
        <a:lstStyle/>
        <a:p>
          <a:pPr>
            <a:defRPr sz="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results3!$C$1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results3!$A$2:$B$35</c:f>
              <c:multiLvlStrCache>
                <c:ptCount val="34"/>
                <c:lvl>
                  <c:pt idx="0">
                    <c:v>February</c:v>
                  </c:pt>
                  <c:pt idx="1">
                    <c:v>March</c:v>
                  </c:pt>
                  <c:pt idx="2">
                    <c:v>April</c:v>
                  </c:pt>
                  <c:pt idx="3">
                    <c:v>May</c:v>
                  </c:pt>
                  <c:pt idx="4">
                    <c:v>February</c:v>
                  </c:pt>
                  <c:pt idx="5">
                    <c:v>March</c:v>
                  </c:pt>
                  <c:pt idx="6">
                    <c:v>April</c:v>
                  </c:pt>
                  <c:pt idx="7">
                    <c:v>February</c:v>
                  </c:pt>
                  <c:pt idx="8">
                    <c:v>March</c:v>
                  </c:pt>
                  <c:pt idx="9">
                    <c:v>April</c:v>
                  </c:pt>
                  <c:pt idx="10">
                    <c:v>May</c:v>
                  </c:pt>
                  <c:pt idx="11">
                    <c:v>February</c:v>
                  </c:pt>
                  <c:pt idx="12">
                    <c:v>March</c:v>
                  </c:pt>
                  <c:pt idx="13">
                    <c:v>April</c:v>
                  </c:pt>
                  <c:pt idx="14">
                    <c:v>February</c:v>
                  </c:pt>
                  <c:pt idx="15">
                    <c:v>March</c:v>
                  </c:pt>
                  <c:pt idx="16">
                    <c:v>April</c:v>
                  </c:pt>
                  <c:pt idx="17">
                    <c:v>February</c:v>
                  </c:pt>
                  <c:pt idx="18">
                    <c:v>March</c:v>
                  </c:pt>
                  <c:pt idx="19">
                    <c:v>April</c:v>
                  </c:pt>
                  <c:pt idx="20">
                    <c:v>May</c:v>
                  </c:pt>
                  <c:pt idx="21">
                    <c:v>February</c:v>
                  </c:pt>
                  <c:pt idx="22">
                    <c:v>March</c:v>
                  </c:pt>
                  <c:pt idx="23">
                    <c:v>April</c:v>
                  </c:pt>
                  <c:pt idx="24">
                    <c:v>May</c:v>
                  </c:pt>
                  <c:pt idx="25">
                    <c:v>February</c:v>
                  </c:pt>
                  <c:pt idx="26">
                    <c:v>March</c:v>
                  </c:pt>
                  <c:pt idx="27">
                    <c:v>April</c:v>
                  </c:pt>
                  <c:pt idx="28">
                    <c:v>February</c:v>
                  </c:pt>
                  <c:pt idx="29">
                    <c:v>March</c:v>
                  </c:pt>
                  <c:pt idx="30">
                    <c:v>April</c:v>
                  </c:pt>
                  <c:pt idx="31">
                    <c:v>February</c:v>
                  </c:pt>
                  <c:pt idx="32">
                    <c:v>March</c:v>
                  </c:pt>
                  <c:pt idx="33">
                    <c:v>April</c:v>
                  </c:pt>
                </c:lvl>
                <c:lvl>
                  <c:pt idx="0">
                    <c:v>Ana Bradley</c:v>
                  </c:pt>
                  <c:pt idx="4">
                    <c:v>Clara Shaw</c:v>
                  </c:pt>
                  <c:pt idx="7">
                    <c:v>Curtis Irby</c:v>
                  </c:pt>
                  <c:pt idx="11">
                    <c:v>Eleanor Hunt</c:v>
                  </c:pt>
                  <c:pt idx="14">
                    <c:v>Karl Seal</c:v>
                  </c:pt>
                  <c:pt idx="17">
                    <c:v>Marcia Dean</c:v>
                  </c:pt>
                  <c:pt idx="21">
                    <c:v>Marion Snyder</c:v>
                  </c:pt>
                  <c:pt idx="25">
                    <c:v>Mike Way</c:v>
                  </c:pt>
                  <c:pt idx="28">
                    <c:v>Rhonda Kennedy</c:v>
                  </c:pt>
                  <c:pt idx="31">
                    <c:v>Tommy Collazo</c:v>
                  </c:pt>
                </c:lvl>
              </c:multiLvlStrCache>
            </c:multiLvlStrRef>
          </c:cat>
          <c:val>
            <c:numRef>
              <c:f>results3!$C$2:$C$35</c:f>
              <c:numCache>
                <c:formatCode>General</c:formatCode>
                <c:ptCount val="34"/>
                <c:pt idx="0">
                  <c:v>19.96</c:v>
                </c:pt>
                <c:pt idx="1">
                  <c:v>71.84</c:v>
                </c:pt>
                <c:pt idx="2">
                  <c:v>72.88</c:v>
                </c:pt>
                <c:pt idx="3">
                  <c:v>2.99</c:v>
                </c:pt>
                <c:pt idx="4">
                  <c:v>22.94</c:v>
                </c:pt>
                <c:pt idx="5">
                  <c:v>72.84</c:v>
                </c:pt>
                <c:pt idx="6">
                  <c:v>93.82</c:v>
                </c:pt>
                <c:pt idx="7">
                  <c:v>22.94</c:v>
                </c:pt>
                <c:pt idx="8">
                  <c:v>86.83</c:v>
                </c:pt>
                <c:pt idx="9">
                  <c:v>54.86</c:v>
                </c:pt>
                <c:pt idx="10">
                  <c:v>2.99</c:v>
                </c:pt>
                <c:pt idx="11">
                  <c:v>22.95</c:v>
                </c:pt>
                <c:pt idx="12">
                  <c:v>87.82</c:v>
                </c:pt>
                <c:pt idx="13">
                  <c:v>100.78</c:v>
                </c:pt>
                <c:pt idx="14">
                  <c:v>41.91</c:v>
                </c:pt>
                <c:pt idx="15">
                  <c:v>76.87</c:v>
                </c:pt>
                <c:pt idx="16">
                  <c:v>89.8</c:v>
                </c:pt>
                <c:pt idx="17">
                  <c:v>37.92</c:v>
                </c:pt>
                <c:pt idx="18">
                  <c:v>53.9</c:v>
                </c:pt>
                <c:pt idx="19">
                  <c:v>73.8</c:v>
                </c:pt>
                <c:pt idx="20">
                  <c:v>0.99</c:v>
                </c:pt>
                <c:pt idx="21">
                  <c:v>44.92</c:v>
                </c:pt>
                <c:pt idx="22">
                  <c:v>58.88</c:v>
                </c:pt>
                <c:pt idx="23">
                  <c:v>85.82</c:v>
                </c:pt>
                <c:pt idx="24">
                  <c:v>4.99</c:v>
                </c:pt>
                <c:pt idx="25">
                  <c:v>35.94</c:v>
                </c:pt>
                <c:pt idx="26">
                  <c:v>64.849999999999994</c:v>
                </c:pt>
                <c:pt idx="27">
                  <c:v>61.88</c:v>
                </c:pt>
                <c:pt idx="28">
                  <c:v>19.96</c:v>
                </c:pt>
                <c:pt idx="29">
                  <c:v>74.849999999999994</c:v>
                </c:pt>
                <c:pt idx="30">
                  <c:v>96.81</c:v>
                </c:pt>
                <c:pt idx="31">
                  <c:v>25.93</c:v>
                </c:pt>
                <c:pt idx="32">
                  <c:v>67.88</c:v>
                </c:pt>
                <c:pt idx="33">
                  <c:v>89.82</c:v>
                </c:pt>
              </c:numCache>
            </c:numRef>
          </c:val>
          <c:extLst>
            <c:ext xmlns:c16="http://schemas.microsoft.com/office/drawing/2014/chart" uri="{C3380CC4-5D6E-409C-BE32-E72D297353CC}">
              <c16:uniqueId val="{00000000-AEA8-974D-8AE8-FF493682C83B}"/>
            </c:ext>
          </c:extLst>
        </c:ser>
        <c:dLbls>
          <c:dLblPos val="outEnd"/>
          <c:showLegendKey val="0"/>
          <c:showVal val="1"/>
          <c:showCatName val="0"/>
          <c:showSerName val="0"/>
          <c:showPercent val="0"/>
          <c:showBubbleSize val="0"/>
        </c:dLbls>
        <c:gapWidth val="219"/>
        <c:overlap val="-27"/>
        <c:axId val="1251260848"/>
        <c:axId val="1282870848"/>
      </c:barChart>
      <c:catAx>
        <c:axId val="125126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282870848"/>
        <c:crosses val="autoZero"/>
        <c:auto val="1"/>
        <c:lblAlgn val="ctr"/>
        <c:lblOffset val="100"/>
        <c:noMultiLvlLbl val="0"/>
      </c:catAx>
      <c:valAx>
        <c:axId val="128287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251260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0" i="0" baseline="0" dirty="0">
                <a:effectLst/>
              </a:rPr>
              <a:t>Distribution of rental orders by store for each month</a:t>
            </a:r>
            <a:endParaRPr lang="en-IN" sz="1600" dirty="0">
              <a:effectLst/>
            </a:endParaRPr>
          </a:p>
        </c:rich>
      </c:tx>
      <c:layout>
        <c:manualLayout>
          <c:xMode val="edge"/>
          <c:yMode val="edge"/>
          <c:x val="0.13319444444444448"/>
          <c:y val="2.4799843780511619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9611548556430443E-2"/>
          <c:y val="0.18703703703703703"/>
          <c:w val="0.87427734033245841"/>
          <c:h val="0.61884477981918928"/>
        </c:manualLayout>
      </c:layout>
      <c:barChart>
        <c:barDir val="col"/>
        <c:grouping val="clustered"/>
        <c:varyColors val="0"/>
        <c:ser>
          <c:idx val="0"/>
          <c:order val="0"/>
          <c:tx>
            <c:strRef>
              <c:f>row_output!$B$2:$B$3</c:f>
              <c:strCache>
                <c:ptCount val="2"/>
                <c:pt idx="0">
                  <c:v>store_id</c:v>
                </c:pt>
                <c:pt idx="1">
                  <c: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row_output!$A$4:$A$8</c:f>
              <c:numCache>
                <c:formatCode>General</c:formatCode>
                <c:ptCount val="5"/>
                <c:pt idx="0">
                  <c:v>2</c:v>
                </c:pt>
                <c:pt idx="1">
                  <c:v>5</c:v>
                </c:pt>
                <c:pt idx="2">
                  <c:v>6</c:v>
                </c:pt>
                <c:pt idx="3">
                  <c:v>7</c:v>
                </c:pt>
                <c:pt idx="4">
                  <c:v>8</c:v>
                </c:pt>
              </c:numCache>
            </c:numRef>
          </c:cat>
          <c:val>
            <c:numRef>
              <c:f>row_output!$B$4:$B$8</c:f>
              <c:numCache>
                <c:formatCode>General</c:formatCode>
                <c:ptCount val="5"/>
                <c:pt idx="0">
                  <c:v>85</c:v>
                </c:pt>
                <c:pt idx="1">
                  <c:v>558</c:v>
                </c:pt>
                <c:pt idx="2">
                  <c:v>1163</c:v>
                </c:pt>
                <c:pt idx="3">
                  <c:v>3342</c:v>
                </c:pt>
                <c:pt idx="4">
                  <c:v>2892</c:v>
                </c:pt>
              </c:numCache>
            </c:numRef>
          </c:val>
          <c:extLst>
            <c:ext xmlns:c16="http://schemas.microsoft.com/office/drawing/2014/chart" uri="{C3380CC4-5D6E-409C-BE32-E72D297353CC}">
              <c16:uniqueId val="{00000000-8995-BF49-9286-70D5010191AD}"/>
            </c:ext>
          </c:extLst>
        </c:ser>
        <c:ser>
          <c:idx val="1"/>
          <c:order val="1"/>
          <c:tx>
            <c:strRef>
              <c:f>row_output!$C$2:$C$3</c:f>
              <c:strCache>
                <c:ptCount val="2"/>
                <c:pt idx="0">
                  <c:v>store_id</c:v>
                </c:pt>
                <c:pt idx="1">
                  <c: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row_output!$A$4:$A$8</c:f>
              <c:numCache>
                <c:formatCode>General</c:formatCode>
                <c:ptCount val="5"/>
                <c:pt idx="0">
                  <c:v>2</c:v>
                </c:pt>
                <c:pt idx="1">
                  <c:v>5</c:v>
                </c:pt>
                <c:pt idx="2">
                  <c:v>6</c:v>
                </c:pt>
                <c:pt idx="3">
                  <c:v>7</c:v>
                </c:pt>
                <c:pt idx="4">
                  <c:v>8</c:v>
                </c:pt>
              </c:numCache>
            </c:numRef>
          </c:cat>
          <c:val>
            <c:numRef>
              <c:f>row_output!$C$4:$C$8</c:f>
              <c:numCache>
                <c:formatCode>General</c:formatCode>
                <c:ptCount val="5"/>
                <c:pt idx="0">
                  <c:v>97</c:v>
                </c:pt>
                <c:pt idx="1">
                  <c:v>598</c:v>
                </c:pt>
                <c:pt idx="2">
                  <c:v>1148</c:v>
                </c:pt>
                <c:pt idx="3">
                  <c:v>3367</c:v>
                </c:pt>
                <c:pt idx="4">
                  <c:v>2794</c:v>
                </c:pt>
              </c:numCache>
            </c:numRef>
          </c:val>
          <c:extLst>
            <c:ext xmlns:c16="http://schemas.microsoft.com/office/drawing/2014/chart" uri="{C3380CC4-5D6E-409C-BE32-E72D297353CC}">
              <c16:uniqueId val="{00000001-8995-BF49-9286-70D5010191AD}"/>
            </c:ext>
          </c:extLst>
        </c:ser>
        <c:dLbls>
          <c:dLblPos val="outEnd"/>
          <c:showLegendKey val="0"/>
          <c:showVal val="1"/>
          <c:showCatName val="0"/>
          <c:showSerName val="0"/>
          <c:showPercent val="0"/>
          <c:showBubbleSize val="0"/>
        </c:dLbls>
        <c:gapWidth val="100"/>
        <c:overlap val="-24"/>
        <c:axId val="1180719216"/>
        <c:axId val="1181715136"/>
      </c:barChart>
      <c:catAx>
        <c:axId val="118071921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1715136"/>
        <c:crosses val="autoZero"/>
        <c:auto val="1"/>
        <c:lblAlgn val="ctr"/>
        <c:lblOffset val="100"/>
        <c:noMultiLvlLbl val="0"/>
      </c:catAx>
      <c:valAx>
        <c:axId val="1181715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71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///Query1</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SELECT </a:t>
            </a:r>
            <a:r>
              <a:rPr lang="en-IN" dirty="0" err="1"/>
              <a:t>film_title</a:t>
            </a:r>
            <a:r>
              <a:rPr lang="en-IN" dirty="0"/>
              <a:t>, </a:t>
            </a:r>
            <a:r>
              <a:rPr lang="en-IN" dirty="0" err="1"/>
              <a:t>category_name</a:t>
            </a:r>
            <a:r>
              <a:rPr lang="en-IN" dirty="0"/>
              <a:t>, COUNT(</a:t>
            </a:r>
            <a:r>
              <a:rPr lang="en-IN" dirty="0" err="1"/>
              <a:t>rental_id</a:t>
            </a:r>
            <a:r>
              <a:rPr lang="en-IN" dirty="0"/>
              <a:t>) </a:t>
            </a:r>
            <a:r>
              <a:rPr lang="en-IN" dirty="0" err="1"/>
              <a:t>rental_count</a:t>
            </a:r>
            <a:endParaRPr lang="en-IN" dirty="0"/>
          </a:p>
          <a:p>
            <a:pPr marL="0" lvl="0" indent="0" algn="l" rtl="0">
              <a:spcBef>
                <a:spcPts val="0"/>
              </a:spcBef>
              <a:spcAft>
                <a:spcPts val="0"/>
              </a:spcAft>
              <a:buNone/>
            </a:pPr>
            <a:r>
              <a:rPr lang="en-IN" dirty="0"/>
              <a:t>FROM</a:t>
            </a:r>
          </a:p>
          <a:p>
            <a:pPr marL="0" lvl="0" indent="0" algn="l" rtl="0">
              <a:spcBef>
                <a:spcPts val="0"/>
              </a:spcBef>
              <a:spcAft>
                <a:spcPts val="0"/>
              </a:spcAft>
              <a:buNone/>
            </a:pPr>
            <a:r>
              <a:rPr lang="en-IN" dirty="0"/>
              <a:t>(SELECT </a:t>
            </a:r>
            <a:r>
              <a:rPr lang="en-IN" dirty="0" err="1"/>
              <a:t>c.name</a:t>
            </a:r>
            <a:r>
              <a:rPr lang="en-IN" dirty="0"/>
              <a:t> </a:t>
            </a:r>
            <a:r>
              <a:rPr lang="en-IN" dirty="0" err="1"/>
              <a:t>category_name</a:t>
            </a:r>
            <a:r>
              <a:rPr lang="en-IN" dirty="0"/>
              <a:t>, </a:t>
            </a:r>
            <a:r>
              <a:rPr lang="en-IN" dirty="0" err="1"/>
              <a:t>f.title</a:t>
            </a:r>
            <a:r>
              <a:rPr lang="en-IN" dirty="0"/>
              <a:t> </a:t>
            </a:r>
            <a:r>
              <a:rPr lang="en-IN" dirty="0" err="1"/>
              <a:t>film_title,r.rental_id</a:t>
            </a:r>
            <a:r>
              <a:rPr lang="en-IN" dirty="0"/>
              <a:t> </a:t>
            </a:r>
            <a:r>
              <a:rPr lang="en-IN" dirty="0" err="1"/>
              <a:t>rental_id</a:t>
            </a:r>
            <a:endParaRPr lang="en-IN" dirty="0"/>
          </a:p>
          <a:p>
            <a:pPr marL="0" lvl="0" indent="0" algn="l" rtl="0">
              <a:spcBef>
                <a:spcPts val="0"/>
              </a:spcBef>
              <a:spcAft>
                <a:spcPts val="0"/>
              </a:spcAft>
              <a:buNone/>
            </a:pPr>
            <a:r>
              <a:rPr lang="en-IN" dirty="0"/>
              <a:t>FROM film f</a:t>
            </a:r>
          </a:p>
          <a:p>
            <a:pPr marL="0" lvl="0" indent="0" algn="l" rtl="0">
              <a:spcBef>
                <a:spcPts val="0"/>
              </a:spcBef>
              <a:spcAft>
                <a:spcPts val="0"/>
              </a:spcAft>
              <a:buNone/>
            </a:pPr>
            <a:r>
              <a:rPr lang="en-IN" dirty="0"/>
              <a:t>JOIN </a:t>
            </a:r>
            <a:r>
              <a:rPr lang="en-IN" dirty="0" err="1"/>
              <a:t>film_category</a:t>
            </a:r>
            <a:r>
              <a:rPr lang="en-IN" dirty="0"/>
              <a:t> fc ON </a:t>
            </a:r>
            <a:r>
              <a:rPr lang="en-IN" dirty="0" err="1"/>
              <a:t>fc.film_id</a:t>
            </a:r>
            <a:r>
              <a:rPr lang="en-IN" dirty="0"/>
              <a:t> = </a:t>
            </a:r>
            <a:r>
              <a:rPr lang="en-IN" dirty="0" err="1"/>
              <a:t>f.film_id</a:t>
            </a:r>
            <a:endParaRPr lang="en-IN" dirty="0"/>
          </a:p>
          <a:p>
            <a:pPr marL="0" lvl="0" indent="0" algn="l" rtl="0">
              <a:spcBef>
                <a:spcPts val="0"/>
              </a:spcBef>
              <a:spcAft>
                <a:spcPts val="0"/>
              </a:spcAft>
              <a:buNone/>
            </a:pPr>
            <a:r>
              <a:rPr lang="en-IN" dirty="0"/>
              <a:t>JOIN category c ON </a:t>
            </a:r>
            <a:r>
              <a:rPr lang="en-IN" dirty="0" err="1"/>
              <a:t>c.category_id</a:t>
            </a:r>
            <a:r>
              <a:rPr lang="en-IN" dirty="0"/>
              <a:t> = </a:t>
            </a:r>
            <a:r>
              <a:rPr lang="en-IN" dirty="0" err="1"/>
              <a:t>fc.category_id</a:t>
            </a:r>
            <a:endParaRPr lang="en-IN" dirty="0"/>
          </a:p>
          <a:p>
            <a:pPr marL="0" lvl="0" indent="0" algn="l" rtl="0">
              <a:spcBef>
                <a:spcPts val="0"/>
              </a:spcBef>
              <a:spcAft>
                <a:spcPts val="0"/>
              </a:spcAft>
              <a:buNone/>
            </a:pPr>
            <a:r>
              <a:rPr lang="en-IN" dirty="0"/>
              <a:t>JOIN inventory </a:t>
            </a:r>
            <a:r>
              <a:rPr lang="en-IN" dirty="0" err="1"/>
              <a:t>i</a:t>
            </a:r>
            <a:r>
              <a:rPr lang="en-IN" dirty="0"/>
              <a:t> ON </a:t>
            </a:r>
            <a:r>
              <a:rPr lang="en-IN" dirty="0" err="1"/>
              <a:t>i.film_id</a:t>
            </a:r>
            <a:r>
              <a:rPr lang="en-IN" dirty="0"/>
              <a:t> = </a:t>
            </a:r>
            <a:r>
              <a:rPr lang="en-IN" dirty="0" err="1"/>
              <a:t>fc.film_id</a:t>
            </a:r>
            <a:endParaRPr lang="en-IN" dirty="0"/>
          </a:p>
          <a:p>
            <a:pPr marL="0" lvl="0" indent="0" algn="l" rtl="0">
              <a:spcBef>
                <a:spcPts val="0"/>
              </a:spcBef>
              <a:spcAft>
                <a:spcPts val="0"/>
              </a:spcAft>
              <a:buNone/>
            </a:pPr>
            <a:r>
              <a:rPr lang="en-IN" dirty="0"/>
              <a:t>JOIN rental r ON </a:t>
            </a:r>
            <a:r>
              <a:rPr lang="en-IN" dirty="0" err="1"/>
              <a:t>r.inventory_id</a:t>
            </a:r>
            <a:r>
              <a:rPr lang="en-IN" dirty="0"/>
              <a:t> = </a:t>
            </a:r>
            <a:r>
              <a:rPr lang="en-IN" dirty="0" err="1"/>
              <a:t>i.inventory_id</a:t>
            </a:r>
            <a:endParaRPr lang="en-IN" dirty="0"/>
          </a:p>
          <a:p>
            <a:pPr marL="0" lvl="0" indent="0" algn="l" rtl="0">
              <a:spcBef>
                <a:spcPts val="0"/>
              </a:spcBef>
              <a:spcAft>
                <a:spcPts val="0"/>
              </a:spcAft>
              <a:buNone/>
            </a:pPr>
            <a:r>
              <a:rPr lang="en-IN" dirty="0"/>
              <a:t>WHERE </a:t>
            </a:r>
            <a:r>
              <a:rPr lang="en-IN" dirty="0" err="1"/>
              <a:t>c.name</a:t>
            </a:r>
            <a:r>
              <a:rPr lang="en-IN" dirty="0"/>
              <a:t> IN ('Animation', 'Children', 'Classics', 'Comedy', 'Family', 'Music')</a:t>
            </a:r>
          </a:p>
          <a:p>
            <a:pPr marL="0" lvl="0" indent="0" algn="l" rtl="0">
              <a:spcBef>
                <a:spcPts val="0"/>
              </a:spcBef>
              <a:spcAft>
                <a:spcPts val="0"/>
              </a:spcAft>
              <a:buNone/>
            </a:pPr>
            <a:r>
              <a:rPr lang="en-IN" dirty="0"/>
              <a:t>)sub</a:t>
            </a:r>
          </a:p>
          <a:p>
            <a:pPr marL="0" lvl="0" indent="0" algn="l" rtl="0">
              <a:spcBef>
                <a:spcPts val="0"/>
              </a:spcBef>
              <a:spcAft>
                <a:spcPts val="0"/>
              </a:spcAft>
              <a:buNone/>
            </a:pPr>
            <a:r>
              <a:rPr lang="en-IN" dirty="0"/>
              <a:t>GROUP BY 1,2</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///Query2</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SELECT </a:t>
            </a:r>
            <a:r>
              <a:rPr lang="en-IN" dirty="0" err="1"/>
              <a:t>f.title</a:t>
            </a:r>
            <a:r>
              <a:rPr lang="en-IN" dirty="0"/>
              <a:t>, </a:t>
            </a:r>
            <a:r>
              <a:rPr lang="en-IN" dirty="0" err="1"/>
              <a:t>c.name</a:t>
            </a:r>
            <a:r>
              <a:rPr lang="en-IN" dirty="0"/>
              <a:t>, </a:t>
            </a:r>
            <a:r>
              <a:rPr lang="en-IN" dirty="0" err="1"/>
              <a:t>f.rental_duration</a:t>
            </a:r>
            <a:r>
              <a:rPr lang="en-IN" dirty="0"/>
              <a:t>, NTILE(4) OVER (ORDER BY </a:t>
            </a:r>
            <a:r>
              <a:rPr lang="en-IN" dirty="0" err="1"/>
              <a:t>rental_duration</a:t>
            </a:r>
            <a:r>
              <a:rPr lang="en-IN" dirty="0"/>
              <a:t>) as </a:t>
            </a:r>
            <a:r>
              <a:rPr lang="en-IN" dirty="0" err="1"/>
              <a:t>standard_quartile</a:t>
            </a:r>
            <a:endParaRPr lang="en-IN" dirty="0"/>
          </a:p>
          <a:p>
            <a:pPr marL="0" lvl="0" indent="0" algn="l" rtl="0">
              <a:spcBef>
                <a:spcPts val="0"/>
              </a:spcBef>
              <a:spcAft>
                <a:spcPts val="0"/>
              </a:spcAft>
              <a:buNone/>
            </a:pPr>
            <a:r>
              <a:rPr lang="en-IN" dirty="0"/>
              <a:t>FROM film f</a:t>
            </a:r>
          </a:p>
          <a:p>
            <a:pPr marL="0" lvl="0" indent="0" algn="l" rtl="0">
              <a:spcBef>
                <a:spcPts val="0"/>
              </a:spcBef>
              <a:spcAft>
                <a:spcPts val="0"/>
              </a:spcAft>
              <a:buNone/>
            </a:pPr>
            <a:r>
              <a:rPr lang="en-IN" dirty="0"/>
              <a:t>JOIN </a:t>
            </a:r>
            <a:r>
              <a:rPr lang="en-IN" dirty="0" err="1"/>
              <a:t>film_category</a:t>
            </a:r>
            <a:r>
              <a:rPr lang="en-IN" dirty="0"/>
              <a:t> fc ON </a:t>
            </a:r>
            <a:r>
              <a:rPr lang="en-IN" dirty="0" err="1"/>
              <a:t>fc.film_id</a:t>
            </a:r>
            <a:r>
              <a:rPr lang="en-IN" dirty="0"/>
              <a:t> = </a:t>
            </a:r>
            <a:r>
              <a:rPr lang="en-IN" dirty="0" err="1"/>
              <a:t>f.film_id</a:t>
            </a:r>
            <a:endParaRPr lang="en-IN" dirty="0"/>
          </a:p>
          <a:p>
            <a:pPr marL="0" lvl="0" indent="0" algn="l" rtl="0">
              <a:spcBef>
                <a:spcPts val="0"/>
              </a:spcBef>
              <a:spcAft>
                <a:spcPts val="0"/>
              </a:spcAft>
              <a:buNone/>
            </a:pPr>
            <a:r>
              <a:rPr lang="en-IN" dirty="0"/>
              <a:t>JOIN category c ON </a:t>
            </a:r>
            <a:r>
              <a:rPr lang="en-IN" dirty="0" err="1"/>
              <a:t>c.category_id</a:t>
            </a:r>
            <a:r>
              <a:rPr lang="en-IN" dirty="0"/>
              <a:t> = </a:t>
            </a:r>
            <a:r>
              <a:rPr lang="en-IN" dirty="0" err="1"/>
              <a:t>fc.category_id</a:t>
            </a:r>
            <a:endParaRPr lang="en-IN" dirty="0"/>
          </a:p>
          <a:p>
            <a:pPr marL="0" lvl="0" indent="0" algn="l" rtl="0">
              <a:spcBef>
                <a:spcPts val="0"/>
              </a:spcBef>
              <a:spcAft>
                <a:spcPts val="0"/>
              </a:spcAft>
              <a:buNone/>
            </a:pPr>
            <a:r>
              <a:rPr lang="en-IN" dirty="0"/>
              <a:t>WHERE </a:t>
            </a:r>
            <a:r>
              <a:rPr lang="en-IN" dirty="0" err="1"/>
              <a:t>c.name</a:t>
            </a:r>
            <a:r>
              <a:rPr lang="en-IN" dirty="0"/>
              <a:t> IN ('Animation', 'Children', 'Classics', 'Comedy', 'Family', 'Music')</a:t>
            </a:r>
          </a:p>
          <a:p>
            <a:pPr marL="0" lvl="0" indent="0" algn="l" rtl="0">
              <a:spcBef>
                <a:spcPts val="0"/>
              </a:spcBef>
              <a:spcAft>
                <a:spcPts val="0"/>
              </a:spcAft>
              <a:buNone/>
            </a:pPr>
            <a:r>
              <a:rPr lang="en-IN" dirty="0"/>
              <a:t>ORDER BY 3;</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///Query3</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SELECT DATE_TRUNC('month', </a:t>
            </a:r>
            <a:r>
              <a:rPr lang="en-IN" dirty="0" err="1"/>
              <a:t>p.payment_date</a:t>
            </a:r>
            <a:r>
              <a:rPr lang="en-IN" dirty="0"/>
              <a:t>) </a:t>
            </a:r>
            <a:r>
              <a:rPr lang="en-IN" dirty="0" err="1"/>
              <a:t>pay_month</a:t>
            </a:r>
            <a:r>
              <a:rPr lang="en-IN" dirty="0"/>
              <a:t>, </a:t>
            </a:r>
            <a:r>
              <a:rPr lang="en-IN" dirty="0" err="1"/>
              <a:t>c.first_name</a:t>
            </a:r>
            <a:r>
              <a:rPr lang="en-IN" dirty="0"/>
              <a:t> || ' ' || </a:t>
            </a:r>
            <a:r>
              <a:rPr lang="en-IN" dirty="0" err="1"/>
              <a:t>c.last_name</a:t>
            </a:r>
            <a:r>
              <a:rPr lang="en-IN" dirty="0"/>
              <a:t> AS </a:t>
            </a:r>
            <a:r>
              <a:rPr lang="en-IN" dirty="0" err="1"/>
              <a:t>full_name</a:t>
            </a:r>
            <a:r>
              <a:rPr lang="en-IN" dirty="0"/>
              <a:t>, COUNT(</a:t>
            </a:r>
            <a:r>
              <a:rPr lang="en-IN" dirty="0" err="1"/>
              <a:t>p.amount</a:t>
            </a:r>
            <a:r>
              <a:rPr lang="en-IN" dirty="0"/>
              <a:t>) AS </a:t>
            </a:r>
            <a:r>
              <a:rPr lang="en-IN" dirty="0" err="1"/>
              <a:t>pay_countpermon</a:t>
            </a:r>
            <a:r>
              <a:rPr lang="en-IN" dirty="0"/>
              <a:t>, SUM(</a:t>
            </a:r>
            <a:r>
              <a:rPr lang="en-IN" dirty="0" err="1"/>
              <a:t>p.amount</a:t>
            </a:r>
            <a:r>
              <a:rPr lang="en-IN" dirty="0"/>
              <a:t>) AS </a:t>
            </a:r>
            <a:r>
              <a:rPr lang="en-IN" dirty="0" err="1"/>
              <a:t>pay_amount</a:t>
            </a:r>
            <a:endParaRPr lang="en-IN" dirty="0"/>
          </a:p>
          <a:p>
            <a:pPr marL="0" lvl="0" indent="0" algn="l" rtl="0">
              <a:spcBef>
                <a:spcPts val="0"/>
              </a:spcBef>
              <a:spcAft>
                <a:spcPts val="0"/>
              </a:spcAft>
              <a:buNone/>
            </a:pPr>
            <a:r>
              <a:rPr lang="en-IN" dirty="0"/>
              <a:t>FROM customer c</a:t>
            </a:r>
          </a:p>
          <a:p>
            <a:pPr marL="0" lvl="0" indent="0" algn="l" rtl="0">
              <a:spcBef>
                <a:spcPts val="0"/>
              </a:spcBef>
              <a:spcAft>
                <a:spcPts val="0"/>
              </a:spcAft>
              <a:buNone/>
            </a:pPr>
            <a:r>
              <a:rPr lang="en-IN" dirty="0"/>
              <a:t>JOIN payment p</a:t>
            </a:r>
          </a:p>
          <a:p>
            <a:pPr marL="0" lvl="0" indent="0" algn="l" rtl="0">
              <a:spcBef>
                <a:spcPts val="0"/>
              </a:spcBef>
              <a:spcAft>
                <a:spcPts val="0"/>
              </a:spcAft>
              <a:buNone/>
            </a:pPr>
            <a:r>
              <a:rPr lang="en-IN" dirty="0"/>
              <a:t>ON </a:t>
            </a:r>
            <a:r>
              <a:rPr lang="en-IN" dirty="0" err="1"/>
              <a:t>p.customer_id</a:t>
            </a:r>
            <a:r>
              <a:rPr lang="en-IN" dirty="0"/>
              <a:t> = </a:t>
            </a:r>
            <a:r>
              <a:rPr lang="en-IN" dirty="0" err="1"/>
              <a:t>c.customer_id</a:t>
            </a:r>
            <a:endParaRPr lang="en-IN" dirty="0"/>
          </a:p>
          <a:p>
            <a:pPr marL="0" lvl="0" indent="0" algn="l" rtl="0">
              <a:spcBef>
                <a:spcPts val="0"/>
              </a:spcBef>
              <a:spcAft>
                <a:spcPts val="0"/>
              </a:spcAft>
              <a:buNone/>
            </a:pPr>
            <a:r>
              <a:rPr lang="en-IN" dirty="0"/>
              <a:t>WHERE </a:t>
            </a:r>
            <a:r>
              <a:rPr lang="en-IN" dirty="0" err="1"/>
              <a:t>c.first_name</a:t>
            </a:r>
            <a:r>
              <a:rPr lang="en-IN" dirty="0"/>
              <a:t> || ' ' || </a:t>
            </a:r>
            <a:r>
              <a:rPr lang="en-IN" dirty="0" err="1"/>
              <a:t>c.last_name</a:t>
            </a:r>
            <a:r>
              <a:rPr lang="en-IN" dirty="0"/>
              <a:t> IN</a:t>
            </a:r>
          </a:p>
          <a:p>
            <a:pPr marL="0" lvl="0" indent="0" algn="l" rtl="0">
              <a:spcBef>
                <a:spcPts val="0"/>
              </a:spcBef>
              <a:spcAft>
                <a:spcPts val="0"/>
              </a:spcAft>
              <a:buNone/>
            </a:pPr>
            <a:r>
              <a:rPr lang="en-IN" dirty="0"/>
              <a:t>(SELECT t1.full_name</a:t>
            </a:r>
          </a:p>
          <a:p>
            <a:pPr marL="0" lvl="0" indent="0" algn="l" rtl="0">
              <a:spcBef>
                <a:spcPts val="0"/>
              </a:spcBef>
              <a:spcAft>
                <a:spcPts val="0"/>
              </a:spcAft>
              <a:buNone/>
            </a:pPr>
            <a:r>
              <a:rPr lang="en-IN" dirty="0"/>
              <a:t>FROM</a:t>
            </a:r>
          </a:p>
          <a:p>
            <a:pPr marL="0" lvl="0" indent="0" algn="l" rtl="0">
              <a:spcBef>
                <a:spcPts val="0"/>
              </a:spcBef>
              <a:spcAft>
                <a:spcPts val="0"/>
              </a:spcAft>
              <a:buNone/>
            </a:pPr>
            <a:r>
              <a:rPr lang="en-IN" dirty="0"/>
              <a:t>(SELECT </a:t>
            </a:r>
            <a:r>
              <a:rPr lang="en-IN" dirty="0" err="1"/>
              <a:t>c.first_name</a:t>
            </a:r>
            <a:r>
              <a:rPr lang="en-IN" dirty="0"/>
              <a:t> || ' ' || </a:t>
            </a:r>
            <a:r>
              <a:rPr lang="en-IN" dirty="0" err="1"/>
              <a:t>c.last_name</a:t>
            </a:r>
            <a:r>
              <a:rPr lang="en-IN" dirty="0"/>
              <a:t> AS </a:t>
            </a:r>
            <a:r>
              <a:rPr lang="en-IN" dirty="0" err="1"/>
              <a:t>full_name</a:t>
            </a:r>
            <a:r>
              <a:rPr lang="en-IN" dirty="0"/>
              <a:t>, SUM(</a:t>
            </a:r>
            <a:r>
              <a:rPr lang="en-IN" dirty="0" err="1"/>
              <a:t>p.amount</a:t>
            </a:r>
            <a:r>
              <a:rPr lang="en-IN" dirty="0"/>
              <a:t>) as </a:t>
            </a:r>
            <a:r>
              <a:rPr lang="en-IN" dirty="0" err="1"/>
              <a:t>amount_total</a:t>
            </a:r>
            <a:endParaRPr lang="en-IN" dirty="0"/>
          </a:p>
          <a:p>
            <a:pPr marL="0" lvl="0" indent="0" algn="l" rtl="0">
              <a:spcBef>
                <a:spcPts val="0"/>
              </a:spcBef>
              <a:spcAft>
                <a:spcPts val="0"/>
              </a:spcAft>
              <a:buNone/>
            </a:pPr>
            <a:r>
              <a:rPr lang="en-IN" dirty="0"/>
              <a:t>FROM customer c</a:t>
            </a:r>
          </a:p>
          <a:p>
            <a:pPr marL="0" lvl="0" indent="0" algn="l" rtl="0">
              <a:spcBef>
                <a:spcPts val="0"/>
              </a:spcBef>
              <a:spcAft>
                <a:spcPts val="0"/>
              </a:spcAft>
              <a:buNone/>
            </a:pPr>
            <a:r>
              <a:rPr lang="en-IN" dirty="0"/>
              <a:t>JOIN payment p</a:t>
            </a:r>
          </a:p>
          <a:p>
            <a:pPr marL="0" lvl="0" indent="0" algn="l" rtl="0">
              <a:spcBef>
                <a:spcPts val="0"/>
              </a:spcBef>
              <a:spcAft>
                <a:spcPts val="0"/>
              </a:spcAft>
              <a:buNone/>
            </a:pPr>
            <a:r>
              <a:rPr lang="en-IN" dirty="0"/>
              <a:t>ON </a:t>
            </a:r>
            <a:r>
              <a:rPr lang="en-IN" dirty="0" err="1"/>
              <a:t>p.customer_id</a:t>
            </a:r>
            <a:r>
              <a:rPr lang="en-IN" dirty="0"/>
              <a:t> = </a:t>
            </a:r>
            <a:r>
              <a:rPr lang="en-IN" dirty="0" err="1"/>
              <a:t>c.customer_id</a:t>
            </a:r>
            <a:endParaRPr lang="en-IN" dirty="0"/>
          </a:p>
          <a:p>
            <a:pPr marL="0" lvl="0" indent="0" algn="l" rtl="0">
              <a:spcBef>
                <a:spcPts val="0"/>
              </a:spcBef>
              <a:spcAft>
                <a:spcPts val="0"/>
              </a:spcAft>
              <a:buNone/>
            </a:pPr>
            <a:r>
              <a:rPr lang="en-IN" dirty="0"/>
              <a:t>GROUP BY 1	</a:t>
            </a:r>
          </a:p>
          <a:p>
            <a:pPr marL="0" lvl="0" indent="0" algn="l" rtl="0">
              <a:spcBef>
                <a:spcPts val="0"/>
              </a:spcBef>
              <a:spcAft>
                <a:spcPts val="0"/>
              </a:spcAft>
              <a:buNone/>
            </a:pPr>
            <a:r>
              <a:rPr lang="en-IN" dirty="0"/>
              <a:t>ORDER BY 2 DESC</a:t>
            </a:r>
          </a:p>
          <a:p>
            <a:pPr marL="0" lvl="0" indent="0" algn="l" rtl="0">
              <a:spcBef>
                <a:spcPts val="0"/>
              </a:spcBef>
              <a:spcAft>
                <a:spcPts val="0"/>
              </a:spcAft>
              <a:buNone/>
            </a:pPr>
            <a:r>
              <a:rPr lang="en-IN" dirty="0"/>
              <a:t>LIMIT 10) t1) AND (</a:t>
            </a:r>
            <a:r>
              <a:rPr lang="en-IN" dirty="0" err="1"/>
              <a:t>p.payment_date</a:t>
            </a:r>
            <a:r>
              <a:rPr lang="en-IN" dirty="0"/>
              <a:t> BETWEEN '2007-01-01' AND '2008-01-01')</a:t>
            </a:r>
          </a:p>
          <a:p>
            <a:pPr marL="0" lvl="0" indent="0" algn="l" rtl="0">
              <a:spcBef>
                <a:spcPts val="0"/>
              </a:spcBef>
              <a:spcAft>
                <a:spcPts val="0"/>
              </a:spcAft>
              <a:buNone/>
            </a:pPr>
            <a:r>
              <a:rPr lang="en-IN" dirty="0"/>
              <a:t>GROUP BY 2, 1</a:t>
            </a:r>
          </a:p>
          <a:p>
            <a:pPr marL="0" lvl="0" indent="0" algn="l" rtl="0">
              <a:spcBef>
                <a:spcPts val="0"/>
              </a:spcBef>
              <a:spcAft>
                <a:spcPts val="0"/>
              </a:spcAft>
              <a:buNone/>
            </a:pPr>
            <a:r>
              <a:rPr lang="en-IN" dirty="0"/>
              <a:t>ORDER BY 2, 1, 3</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///Query4</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SELECT </a:t>
            </a:r>
            <a:r>
              <a:rPr lang="en-IN" dirty="0" err="1"/>
              <a:t>rental_month</a:t>
            </a:r>
            <a:r>
              <a:rPr lang="en-IN" dirty="0"/>
              <a:t>, </a:t>
            </a:r>
            <a:r>
              <a:rPr lang="en-IN" dirty="0" err="1"/>
              <a:t>rental_year</a:t>
            </a:r>
            <a:r>
              <a:rPr lang="en-IN" dirty="0"/>
              <a:t>, </a:t>
            </a:r>
            <a:r>
              <a:rPr lang="en-IN" dirty="0" err="1"/>
              <a:t>store_id</a:t>
            </a:r>
            <a:r>
              <a:rPr lang="en-IN" dirty="0"/>
              <a:t>, COUNT(</a:t>
            </a:r>
            <a:r>
              <a:rPr lang="en-IN" dirty="0" err="1"/>
              <a:t>rental_id</a:t>
            </a:r>
            <a:r>
              <a:rPr lang="en-IN" dirty="0"/>
              <a:t>) as </a:t>
            </a:r>
            <a:r>
              <a:rPr lang="en-IN" dirty="0" err="1"/>
              <a:t>count_rental</a:t>
            </a:r>
            <a:endParaRPr lang="en-IN" dirty="0"/>
          </a:p>
          <a:p>
            <a:pPr marL="0" lvl="0" indent="0" algn="l" rtl="0">
              <a:spcBef>
                <a:spcPts val="0"/>
              </a:spcBef>
              <a:spcAft>
                <a:spcPts val="0"/>
              </a:spcAft>
              <a:buNone/>
            </a:pPr>
            <a:r>
              <a:rPr lang="en-IN" dirty="0"/>
              <a:t>FROM</a:t>
            </a:r>
          </a:p>
          <a:p>
            <a:pPr marL="0" lvl="0" indent="0" algn="l" rtl="0">
              <a:spcBef>
                <a:spcPts val="0"/>
              </a:spcBef>
              <a:spcAft>
                <a:spcPts val="0"/>
              </a:spcAft>
              <a:buNone/>
            </a:pPr>
            <a:r>
              <a:rPr lang="en-IN" dirty="0"/>
              <a:t>(SELECT </a:t>
            </a:r>
            <a:r>
              <a:rPr lang="en-IN" dirty="0" err="1"/>
              <a:t>r.rental_id</a:t>
            </a:r>
            <a:r>
              <a:rPr lang="en-IN" dirty="0"/>
              <a:t>, </a:t>
            </a:r>
            <a:r>
              <a:rPr lang="en-IN" dirty="0" err="1"/>
              <a:t>s.store_id</a:t>
            </a:r>
            <a:r>
              <a:rPr lang="en-IN" dirty="0"/>
              <a:t>,</a:t>
            </a:r>
          </a:p>
          <a:p>
            <a:pPr marL="0" lvl="0" indent="0" algn="l" rtl="0">
              <a:spcBef>
                <a:spcPts val="0"/>
              </a:spcBef>
              <a:spcAft>
                <a:spcPts val="0"/>
              </a:spcAft>
              <a:buNone/>
            </a:pPr>
            <a:r>
              <a:rPr lang="en-IN" dirty="0"/>
              <a:t>DATE_PART('month', </a:t>
            </a:r>
            <a:r>
              <a:rPr lang="en-IN" dirty="0" err="1"/>
              <a:t>r.rental_date</a:t>
            </a:r>
            <a:r>
              <a:rPr lang="en-IN" dirty="0"/>
              <a:t>) as </a:t>
            </a:r>
            <a:r>
              <a:rPr lang="en-IN" dirty="0" err="1"/>
              <a:t>rental_month</a:t>
            </a:r>
            <a:r>
              <a:rPr lang="en-IN" dirty="0"/>
              <a:t>,</a:t>
            </a:r>
          </a:p>
          <a:p>
            <a:pPr marL="0" lvl="0" indent="0" algn="l" rtl="0">
              <a:spcBef>
                <a:spcPts val="0"/>
              </a:spcBef>
              <a:spcAft>
                <a:spcPts val="0"/>
              </a:spcAft>
              <a:buNone/>
            </a:pPr>
            <a:r>
              <a:rPr lang="en-IN" dirty="0"/>
              <a:t>DATE_PART('year', </a:t>
            </a:r>
            <a:r>
              <a:rPr lang="en-IN" dirty="0" err="1"/>
              <a:t>r.rental_date</a:t>
            </a:r>
            <a:r>
              <a:rPr lang="en-IN" dirty="0"/>
              <a:t>) as </a:t>
            </a:r>
            <a:r>
              <a:rPr lang="en-IN" dirty="0" err="1"/>
              <a:t>rental_year</a:t>
            </a:r>
            <a:endParaRPr lang="en-IN" dirty="0"/>
          </a:p>
          <a:p>
            <a:pPr marL="0" lvl="0" indent="0" algn="l" rtl="0">
              <a:spcBef>
                <a:spcPts val="0"/>
              </a:spcBef>
              <a:spcAft>
                <a:spcPts val="0"/>
              </a:spcAft>
              <a:buNone/>
            </a:pPr>
            <a:r>
              <a:rPr lang="en-IN" dirty="0"/>
              <a:t>FROM rental r</a:t>
            </a:r>
          </a:p>
          <a:p>
            <a:pPr marL="0" lvl="0" indent="0" algn="l" rtl="0">
              <a:spcBef>
                <a:spcPts val="0"/>
              </a:spcBef>
              <a:spcAft>
                <a:spcPts val="0"/>
              </a:spcAft>
              <a:buNone/>
            </a:pPr>
            <a:r>
              <a:rPr lang="en-IN" dirty="0"/>
              <a:t>JOIN staff </a:t>
            </a:r>
            <a:r>
              <a:rPr lang="en-IN" dirty="0" err="1"/>
              <a:t>st</a:t>
            </a:r>
            <a:r>
              <a:rPr lang="en-IN" dirty="0"/>
              <a:t> ON </a:t>
            </a:r>
            <a:r>
              <a:rPr lang="en-IN" dirty="0" err="1"/>
              <a:t>st.staff_id</a:t>
            </a:r>
            <a:r>
              <a:rPr lang="en-IN" dirty="0"/>
              <a:t> = </a:t>
            </a:r>
            <a:r>
              <a:rPr lang="en-IN" dirty="0" err="1"/>
              <a:t>r.staff_id</a:t>
            </a:r>
            <a:endParaRPr lang="en-IN" dirty="0"/>
          </a:p>
          <a:p>
            <a:pPr marL="0" lvl="0" indent="0" algn="l" rtl="0">
              <a:spcBef>
                <a:spcPts val="0"/>
              </a:spcBef>
              <a:spcAft>
                <a:spcPts val="0"/>
              </a:spcAft>
              <a:buNone/>
            </a:pPr>
            <a:r>
              <a:rPr lang="en-IN" dirty="0"/>
              <a:t>JOIN store s ON </a:t>
            </a:r>
            <a:r>
              <a:rPr lang="en-IN" dirty="0" err="1"/>
              <a:t>s.store_id</a:t>
            </a:r>
            <a:r>
              <a:rPr lang="en-IN" dirty="0"/>
              <a:t> = </a:t>
            </a:r>
            <a:r>
              <a:rPr lang="en-IN" dirty="0" err="1"/>
              <a:t>st.store_id</a:t>
            </a:r>
            <a:r>
              <a:rPr lang="en-IN" dirty="0"/>
              <a:t>)sub</a:t>
            </a:r>
          </a:p>
          <a:p>
            <a:pPr marL="0" lvl="0" indent="0" algn="l" rtl="0">
              <a:spcBef>
                <a:spcPts val="0"/>
              </a:spcBef>
              <a:spcAft>
                <a:spcPts val="0"/>
              </a:spcAft>
              <a:buNone/>
            </a:pPr>
            <a:r>
              <a:rPr lang="en-IN" dirty="0"/>
              <a:t>GROUP BY 1,2,3</a:t>
            </a:r>
          </a:p>
          <a:p>
            <a:pPr marL="0" lvl="0" indent="0" algn="l" rtl="0">
              <a:spcBef>
                <a:spcPts val="0"/>
              </a:spcBef>
              <a:spcAft>
                <a:spcPts val="0"/>
              </a:spcAft>
              <a:buNone/>
            </a:pPr>
            <a:r>
              <a:rPr lang="en-IN" dirty="0"/>
              <a:t>ORDER BY 4 DESC;</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IN" dirty="0"/>
              <a:t>It is evident from the data that families are most likely to rent movies in the ‘Animation’ category followed by ‘Family’ category with almost the same interest for ‘Children’, ‘Classics’ and ‘Comedy’ categories and families show least interest to rent ‘Music’ category movies. </a:t>
            </a:r>
            <a:endParaRPr lang="en-IN" dirty="0">
              <a:effectLst/>
            </a:endParaRPr>
          </a:p>
        </p:txBody>
      </p:sp>
      <p:sp>
        <p:nvSpPr>
          <p:cNvPr id="76" name="Google Shape;76;p1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algn="ctr"/>
            <a:r>
              <a:rPr lang="en-IN" sz="2000" dirty="0">
                <a:solidFill>
                  <a:schemeClr val="bg1"/>
                </a:solidFill>
                <a:latin typeface="+mj-lt"/>
              </a:rPr>
              <a:t>Q.1 What is the number of total rental orders for each category of movies ? </a:t>
            </a:r>
            <a:endParaRPr lang="en-IN" sz="2000" dirty="0">
              <a:solidFill>
                <a:schemeClr val="bg1"/>
              </a:solidFill>
              <a:effectLst/>
              <a:latin typeface="+mj-lt"/>
            </a:endParaRPr>
          </a:p>
        </p:txBody>
      </p:sp>
      <p:graphicFrame>
        <p:nvGraphicFramePr>
          <p:cNvPr id="5" name="Chart 4">
            <a:extLst>
              <a:ext uri="{FF2B5EF4-FFF2-40B4-BE49-F238E27FC236}">
                <a16:creationId xmlns:a16="http://schemas.microsoft.com/office/drawing/2014/main" id="{F13A4529-E1C8-4471-9E82-3EE96E0FD12F}"/>
              </a:ext>
            </a:extLst>
          </p:cNvPr>
          <p:cNvGraphicFramePr>
            <a:graphicFrameLocks/>
          </p:cNvGraphicFramePr>
          <p:nvPr>
            <p:extLst>
              <p:ext uri="{D42A27DB-BD31-4B8C-83A1-F6EECF244321}">
                <p14:modId xmlns:p14="http://schemas.microsoft.com/office/powerpoint/2010/main" val="121965398"/>
              </p:ext>
            </p:extLst>
          </p:nvPr>
        </p:nvGraphicFramePr>
        <p:xfrm>
          <a:off x="394500" y="1418451"/>
          <a:ext cx="4510500" cy="3072600"/>
        </p:xfrm>
        <a:graphic>
          <a:graphicData uri="http://schemas.openxmlformats.org/drawingml/2006/chart">
            <c:chart xmlns:c="http://schemas.openxmlformats.org/drawingml/2006/chart" xmlns:r="http://schemas.openxmlformats.org/officeDocument/2006/relationships" r:id="rId3"/>
          </a:graphicData>
        </a:graphic>
      </p:graphicFrame>
      <p:pic>
        <p:nvPicPr>
          <p:cNvPr id="1025" name="Picture 1" descr="page1image35437184">
            <a:extLst>
              <a:ext uri="{FF2B5EF4-FFF2-40B4-BE49-F238E27FC236}">
                <a16:creationId xmlns:a16="http://schemas.microsoft.com/office/drawing/2014/main" id="{B05AF6BD-CABC-CC45-A3D2-39D56C2A40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52700" cy="421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IN" dirty="0"/>
              <a:t>It shows in the data that maximum number of movies in Family category are rented for 6 days, followed by Animation which are rented out for 3 </a:t>
            </a:r>
            <a:r>
              <a:rPr lang="en-IN"/>
              <a:t>days.</a:t>
            </a:r>
            <a:endParaRPr lang="en-IN" dirty="0"/>
          </a:p>
        </p:txBody>
      </p:sp>
      <p:sp>
        <p:nvSpPr>
          <p:cNvPr id="62" name="Google Shape;62;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algn="ctr"/>
            <a:r>
              <a:rPr lang="en-IN" sz="1800" dirty="0">
                <a:solidFill>
                  <a:schemeClr val="bg1"/>
                </a:solidFill>
                <a:latin typeface="+mj-lt"/>
              </a:rPr>
              <a:t>Q.2 How the length of rental duration specifically ‘Family’ movie compares to duration that all family movies trended for? </a:t>
            </a:r>
            <a:endParaRPr lang="en-IN" sz="1800" dirty="0">
              <a:solidFill>
                <a:schemeClr val="bg1"/>
              </a:solidFill>
              <a:effectLst/>
              <a:latin typeface="+mj-lt"/>
            </a:endParaRPr>
          </a:p>
        </p:txBody>
      </p:sp>
      <p:graphicFrame>
        <p:nvGraphicFramePr>
          <p:cNvPr id="7" name="Chart 6">
            <a:extLst>
              <a:ext uri="{FF2B5EF4-FFF2-40B4-BE49-F238E27FC236}">
                <a16:creationId xmlns:a16="http://schemas.microsoft.com/office/drawing/2014/main" id="{83FDE5CF-ED92-9046-9974-2B77E042C33C}"/>
              </a:ext>
            </a:extLst>
          </p:cNvPr>
          <p:cNvGraphicFramePr>
            <a:graphicFrameLocks/>
          </p:cNvGraphicFramePr>
          <p:nvPr>
            <p:extLst>
              <p:ext uri="{D42A27DB-BD31-4B8C-83A1-F6EECF244321}">
                <p14:modId xmlns:p14="http://schemas.microsoft.com/office/powerpoint/2010/main" val="3553304199"/>
              </p:ext>
            </p:extLst>
          </p:nvPr>
        </p:nvGraphicFramePr>
        <p:xfrm>
          <a:off x="354300" y="1418450"/>
          <a:ext cx="45507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IN" dirty="0"/>
              <a:t>The plot is showing the top 10 paying customers in 2007. Eleanor Hunt has made the top monthly payment of 100.78$ in April 2007 and the lowest payment was made by Marcia Dean of 0.99$ in May 2007.</a:t>
            </a:r>
            <a:endParaRPr lang="en-IN" dirty="0">
              <a:effectLst/>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algn="ctr"/>
            <a:r>
              <a:rPr lang="en-IN" sz="2000" dirty="0">
                <a:solidFill>
                  <a:schemeClr val="bg1"/>
                </a:solidFill>
                <a:latin typeface="+mj-lt"/>
              </a:rPr>
              <a:t>Q3.What is the total payments for top 10 customers per month ? </a:t>
            </a:r>
            <a:endParaRPr lang="en-IN" sz="2000" dirty="0">
              <a:solidFill>
                <a:schemeClr val="bg1"/>
              </a:solidFill>
              <a:effectLst/>
              <a:latin typeface="+mj-lt"/>
            </a:endParaRPr>
          </a:p>
        </p:txBody>
      </p:sp>
      <p:graphicFrame>
        <p:nvGraphicFramePr>
          <p:cNvPr id="7" name="Chart 6">
            <a:extLst>
              <a:ext uri="{FF2B5EF4-FFF2-40B4-BE49-F238E27FC236}">
                <a16:creationId xmlns:a16="http://schemas.microsoft.com/office/drawing/2014/main" id="{3B0A1115-FC6E-A842-A0D9-412FD77958BC}"/>
              </a:ext>
            </a:extLst>
          </p:cNvPr>
          <p:cNvGraphicFramePr>
            <a:graphicFrameLocks/>
          </p:cNvGraphicFramePr>
          <p:nvPr>
            <p:extLst>
              <p:ext uri="{D42A27DB-BD31-4B8C-83A1-F6EECF244321}">
                <p14:modId xmlns:p14="http://schemas.microsoft.com/office/powerpoint/2010/main" val="3381538767"/>
              </p:ext>
            </p:extLst>
          </p:nvPr>
        </p:nvGraphicFramePr>
        <p:xfrm>
          <a:off x="354300" y="1418449"/>
          <a:ext cx="4550700" cy="3099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IN" dirty="0"/>
              <a:t>From the data, it shows that the 7th month has the highest count of rental orders for both stores and we can see both stores distributed with almost same count of rental </a:t>
            </a:r>
            <a:r>
              <a:rPr lang="en-IN"/>
              <a:t>orders each month.</a:t>
            </a:r>
            <a:endParaRPr lang="en-IN" dirty="0">
              <a:effectLst/>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algn="ctr"/>
            <a:br>
              <a:rPr lang="en" sz="2000" dirty="0">
                <a:solidFill>
                  <a:schemeClr val="bg1"/>
                </a:solidFill>
                <a:latin typeface="+mj-lt"/>
                <a:ea typeface="Open Sans"/>
                <a:cs typeface="Arial" panose="020B0604020202020204" pitchFamily="34" charset="0"/>
                <a:sym typeface="Open Sans"/>
              </a:rPr>
            </a:br>
            <a:r>
              <a:rPr lang="en" sz="2000" dirty="0">
                <a:solidFill>
                  <a:schemeClr val="bg1"/>
                </a:solidFill>
                <a:latin typeface="+mj-lt"/>
                <a:ea typeface="Open Sans"/>
                <a:cs typeface="Arial" panose="020B0604020202020204" pitchFamily="34" charset="0"/>
                <a:sym typeface="Open Sans"/>
              </a:rPr>
              <a:t>Q4.</a:t>
            </a:r>
            <a:r>
              <a:rPr lang="en-IN" sz="2000" dirty="0">
                <a:solidFill>
                  <a:schemeClr val="bg1"/>
                </a:solidFill>
                <a:latin typeface="+mj-lt"/>
                <a:cs typeface="Arial" panose="020B0604020202020204" pitchFamily="34" charset="0"/>
              </a:rPr>
              <a:t> How two stores compare with their count of rental orders during every month for all the years? </a:t>
            </a:r>
            <a:br>
              <a:rPr lang="en-IN" sz="2000" dirty="0">
                <a:solidFill>
                  <a:schemeClr val="bg1"/>
                </a:solidFill>
                <a:latin typeface="+mj-lt"/>
                <a:cs typeface="Arial" panose="020B0604020202020204" pitchFamily="34" charset="0"/>
              </a:rPr>
            </a:br>
            <a:endParaRPr sz="2000" dirty="0">
              <a:solidFill>
                <a:schemeClr val="bg1"/>
              </a:solidFill>
              <a:latin typeface="+mj-lt"/>
              <a:ea typeface="Open Sans"/>
              <a:cs typeface="Arial" panose="020B0604020202020204" pitchFamily="34" charset="0"/>
              <a:sym typeface="Open Sans"/>
            </a:endParaRPr>
          </a:p>
        </p:txBody>
      </p:sp>
      <p:graphicFrame>
        <p:nvGraphicFramePr>
          <p:cNvPr id="6" name="Chart 5">
            <a:extLst>
              <a:ext uri="{FF2B5EF4-FFF2-40B4-BE49-F238E27FC236}">
                <a16:creationId xmlns:a16="http://schemas.microsoft.com/office/drawing/2014/main" id="{3F842A69-B632-B148-8B14-A710EC582BB7}"/>
              </a:ext>
            </a:extLst>
          </p:cNvPr>
          <p:cNvGraphicFramePr>
            <a:graphicFrameLocks/>
          </p:cNvGraphicFramePr>
          <p:nvPr>
            <p:extLst>
              <p:ext uri="{D42A27DB-BD31-4B8C-83A1-F6EECF244321}">
                <p14:modId xmlns:p14="http://schemas.microsoft.com/office/powerpoint/2010/main" val="2813666129"/>
              </p:ext>
            </p:extLst>
          </p:nvPr>
        </p:nvGraphicFramePr>
        <p:xfrm>
          <a:off x="394500" y="1418450"/>
          <a:ext cx="46371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811</Words>
  <Application>Microsoft Macintosh PowerPoint</Application>
  <PresentationFormat>On-screen Show (16:9)</PresentationFormat>
  <Paragraphs>67</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Q.1 What is the number of total rental orders for each category of movies ? </vt:lpstr>
      <vt:lpstr>Q.2 How the length of rental duration specifically ‘Family’ movie compares to duration that all family movies trended for? </vt:lpstr>
      <vt:lpstr>Q3.What is the total payments for top 10 customers per month ? </vt:lpstr>
      <vt:lpstr> Q4. How two stores compare with their count of rental orders during every month for all the years?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What is the number of total rental orders for each category of movies ? </dc:title>
  <cp:lastModifiedBy>Kartikey Umare</cp:lastModifiedBy>
  <cp:revision>6</cp:revision>
  <dcterms:modified xsi:type="dcterms:W3CDTF">2022-02-18T04:41:29Z</dcterms:modified>
</cp:coreProperties>
</file>