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6" r:id="rId8"/>
    <p:sldId id="265" r:id="rId9"/>
    <p:sldId id="268" r:id="rId10"/>
    <p:sldId id="269" r:id="rId11"/>
    <p:sldId id="262" r:id="rId12"/>
    <p:sldId id="263"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44" autoAdjust="0"/>
    <p:restoredTop sz="94660"/>
  </p:normalViewPr>
  <p:slideViewPr>
    <p:cSldViewPr snapToGrid="0">
      <p:cViewPr>
        <p:scale>
          <a:sx n="51" d="100"/>
          <a:sy n="51" d="100"/>
        </p:scale>
        <p:origin x="992"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888680-9AFF-13A0-DCD4-4055362FE0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9E436D-82EA-FB0C-A1F5-A64E53353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FD8CA-4A3A-4AB7-A689-D5364A65AA92}" type="datetimeFigureOut">
              <a:rPr lang="en-US" smtClean="0"/>
              <a:t>5/8/2024</a:t>
            </a:fld>
            <a:endParaRPr lang="en-US"/>
          </a:p>
        </p:txBody>
      </p:sp>
      <p:sp>
        <p:nvSpPr>
          <p:cNvPr id="4" name="Footer Placeholder 3">
            <a:extLst>
              <a:ext uri="{FF2B5EF4-FFF2-40B4-BE49-F238E27FC236}">
                <a16:creationId xmlns:a16="http://schemas.microsoft.com/office/drawing/2014/main" id="{23AC7827-6498-06E2-4BE9-1CB515CE28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71E938-E032-3E11-7E55-67F7D80DD1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64379E-2550-4D86-A324-7D3C17E3B8D7}" type="slidenum">
              <a:rPr lang="en-US" smtClean="0"/>
              <a:t>‹#›</a:t>
            </a:fld>
            <a:endParaRPr lang="en-US"/>
          </a:p>
        </p:txBody>
      </p:sp>
    </p:spTree>
    <p:extLst>
      <p:ext uri="{BB962C8B-B14F-4D97-AF65-F5344CB8AC3E}">
        <p14:creationId xmlns:p14="http://schemas.microsoft.com/office/powerpoint/2010/main" val="29222631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09C10-2411-4A42-B389-C57886088DCB}"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B2550-2570-4141-A3C1-9E109092E4B5}" type="slidenum">
              <a:rPr lang="en-US" smtClean="0"/>
              <a:t>‹#›</a:t>
            </a:fld>
            <a:endParaRPr lang="en-US"/>
          </a:p>
        </p:txBody>
      </p:sp>
    </p:spTree>
    <p:extLst>
      <p:ext uri="{BB962C8B-B14F-4D97-AF65-F5344CB8AC3E}">
        <p14:creationId xmlns:p14="http://schemas.microsoft.com/office/powerpoint/2010/main" val="30324620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4813-D263-EE34-1FE3-DD3DED09F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BE4B18-E2CB-DAA8-42C3-12E77AA7C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C6A26-6CAC-0840-A866-474A2EE7B49E}"/>
              </a:ext>
            </a:extLst>
          </p:cNvPr>
          <p:cNvSpPr>
            <a:spLocks noGrp="1"/>
          </p:cNvSpPr>
          <p:nvPr>
            <p:ph type="dt" sz="half" idx="10"/>
          </p:nvPr>
        </p:nvSpPr>
        <p:spPr/>
        <p:txBody>
          <a:bodyPr/>
          <a:lstStyle/>
          <a:p>
            <a:fld id="{683B5C2B-A0E8-4371-A851-D060101D351C}" type="datetime1">
              <a:rPr lang="en-US" smtClean="0"/>
              <a:t>5/8/2024</a:t>
            </a:fld>
            <a:endParaRPr lang="en-US"/>
          </a:p>
        </p:txBody>
      </p:sp>
      <p:sp>
        <p:nvSpPr>
          <p:cNvPr id="5" name="Footer Placeholder 4">
            <a:extLst>
              <a:ext uri="{FF2B5EF4-FFF2-40B4-BE49-F238E27FC236}">
                <a16:creationId xmlns:a16="http://schemas.microsoft.com/office/drawing/2014/main" id="{6A0BCE56-7F5D-6010-9310-3BBA4799B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92ACF-24BF-347F-7774-7FA734D89B34}"/>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326147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4CF0-8C8E-D08F-63A8-0C519442F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E9E65-C650-E0E7-00AA-16A8FD8B5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A0A33-1E7F-D120-DAF3-E1EC0F14E15D}"/>
              </a:ext>
            </a:extLst>
          </p:cNvPr>
          <p:cNvSpPr>
            <a:spLocks noGrp="1"/>
          </p:cNvSpPr>
          <p:nvPr>
            <p:ph type="dt" sz="half" idx="10"/>
          </p:nvPr>
        </p:nvSpPr>
        <p:spPr/>
        <p:txBody>
          <a:bodyPr/>
          <a:lstStyle/>
          <a:p>
            <a:fld id="{82123D92-010D-48A0-98D7-4F3EF406B230}" type="datetime1">
              <a:rPr lang="en-US" smtClean="0"/>
              <a:t>5/8/2024</a:t>
            </a:fld>
            <a:endParaRPr lang="en-US"/>
          </a:p>
        </p:txBody>
      </p:sp>
      <p:sp>
        <p:nvSpPr>
          <p:cNvPr id="5" name="Footer Placeholder 4">
            <a:extLst>
              <a:ext uri="{FF2B5EF4-FFF2-40B4-BE49-F238E27FC236}">
                <a16:creationId xmlns:a16="http://schemas.microsoft.com/office/drawing/2014/main" id="{E3A933B1-3D15-A83D-85BD-DD19AA43C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B4CE9-F745-C340-0449-EC355774FC67}"/>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323473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4FE0F-249D-FFE7-4610-296A79F87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90DF10-8B4A-6C96-7D79-7A4896130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FF8F3-E163-1F01-C77E-2B749CD3D946}"/>
              </a:ext>
            </a:extLst>
          </p:cNvPr>
          <p:cNvSpPr>
            <a:spLocks noGrp="1"/>
          </p:cNvSpPr>
          <p:nvPr>
            <p:ph type="dt" sz="half" idx="10"/>
          </p:nvPr>
        </p:nvSpPr>
        <p:spPr/>
        <p:txBody>
          <a:bodyPr/>
          <a:lstStyle/>
          <a:p>
            <a:fld id="{10234ED7-EF09-4274-904F-9ABD28E611F9}" type="datetime1">
              <a:rPr lang="en-US" smtClean="0"/>
              <a:t>5/8/2024</a:t>
            </a:fld>
            <a:endParaRPr lang="en-US"/>
          </a:p>
        </p:txBody>
      </p:sp>
      <p:sp>
        <p:nvSpPr>
          <p:cNvPr id="5" name="Footer Placeholder 4">
            <a:extLst>
              <a:ext uri="{FF2B5EF4-FFF2-40B4-BE49-F238E27FC236}">
                <a16:creationId xmlns:a16="http://schemas.microsoft.com/office/drawing/2014/main" id="{8A8C4160-C232-8F3B-05AC-80B0411A2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974F0-EBBE-3FB6-C263-60A1C3DCD207}"/>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12250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C03C-71E2-9161-5381-CB97F29E8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6E607-057B-B3C8-4EC5-7D525900F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1F96D-18E6-4440-A949-41170DA1A12B}"/>
              </a:ext>
            </a:extLst>
          </p:cNvPr>
          <p:cNvSpPr>
            <a:spLocks noGrp="1"/>
          </p:cNvSpPr>
          <p:nvPr>
            <p:ph type="dt" sz="half" idx="10"/>
          </p:nvPr>
        </p:nvSpPr>
        <p:spPr/>
        <p:txBody>
          <a:bodyPr/>
          <a:lstStyle/>
          <a:p>
            <a:fld id="{1BC8D2EA-35B0-4AFA-8DDA-915CEAE150B0}" type="datetime1">
              <a:rPr lang="en-US" smtClean="0"/>
              <a:t>5/8/2024</a:t>
            </a:fld>
            <a:endParaRPr lang="en-US"/>
          </a:p>
        </p:txBody>
      </p:sp>
      <p:sp>
        <p:nvSpPr>
          <p:cNvPr id="5" name="Footer Placeholder 4">
            <a:extLst>
              <a:ext uri="{FF2B5EF4-FFF2-40B4-BE49-F238E27FC236}">
                <a16:creationId xmlns:a16="http://schemas.microsoft.com/office/drawing/2014/main" id="{261B5E9A-66EC-D7A7-5624-106F0D3FE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B4F17-100B-6963-AAB3-1E48E7715294}"/>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133651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22A7-1C0D-5EBC-E343-8214CFDEA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D3807-70A2-B646-4550-F7A18F846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01CEFC-2A54-9CB7-5F9A-65E1421EC6B9}"/>
              </a:ext>
            </a:extLst>
          </p:cNvPr>
          <p:cNvSpPr>
            <a:spLocks noGrp="1"/>
          </p:cNvSpPr>
          <p:nvPr>
            <p:ph type="dt" sz="half" idx="10"/>
          </p:nvPr>
        </p:nvSpPr>
        <p:spPr/>
        <p:txBody>
          <a:bodyPr/>
          <a:lstStyle/>
          <a:p>
            <a:fld id="{2D64B893-B8F5-4573-9E34-2954CF914ECA}" type="datetime1">
              <a:rPr lang="en-US" smtClean="0"/>
              <a:t>5/8/2024</a:t>
            </a:fld>
            <a:endParaRPr lang="en-US"/>
          </a:p>
        </p:txBody>
      </p:sp>
      <p:sp>
        <p:nvSpPr>
          <p:cNvPr id="5" name="Footer Placeholder 4">
            <a:extLst>
              <a:ext uri="{FF2B5EF4-FFF2-40B4-BE49-F238E27FC236}">
                <a16:creationId xmlns:a16="http://schemas.microsoft.com/office/drawing/2014/main" id="{083B6C90-E453-70DE-77F8-7824F6034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426BD-A2DE-F456-B234-7F371E76A76E}"/>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185290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9F9E-8812-97B0-95E8-E04C9ADA3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41693-95CD-582E-A89C-737AFC21E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562DE3-B28D-333F-2A64-1ED061763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6CDAA7-93E2-CCEB-1FB2-96640F6B2332}"/>
              </a:ext>
            </a:extLst>
          </p:cNvPr>
          <p:cNvSpPr>
            <a:spLocks noGrp="1"/>
          </p:cNvSpPr>
          <p:nvPr>
            <p:ph type="dt" sz="half" idx="10"/>
          </p:nvPr>
        </p:nvSpPr>
        <p:spPr/>
        <p:txBody>
          <a:bodyPr/>
          <a:lstStyle/>
          <a:p>
            <a:fld id="{DDF00A8D-3872-4538-8193-1089CF843863}" type="datetime1">
              <a:rPr lang="en-US" smtClean="0"/>
              <a:t>5/8/2024</a:t>
            </a:fld>
            <a:endParaRPr lang="en-US"/>
          </a:p>
        </p:txBody>
      </p:sp>
      <p:sp>
        <p:nvSpPr>
          <p:cNvPr id="6" name="Footer Placeholder 5">
            <a:extLst>
              <a:ext uri="{FF2B5EF4-FFF2-40B4-BE49-F238E27FC236}">
                <a16:creationId xmlns:a16="http://schemas.microsoft.com/office/drawing/2014/main" id="{A502EA91-1F59-FA72-DAB4-D0CFC623A7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28500-C11E-FBCA-AA14-4E4550AE3825}"/>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396940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EC8E-4319-C4B6-ABC6-99C7340CE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83EFF-AB4C-969A-12EC-8C7841926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03FC2-7237-4743-B11A-8DDE5E292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8C94A-025E-578B-3803-6A9D67D2B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40B10-B93B-B57C-DD2C-47BF47E07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A2AB33-DA33-AFBC-4BB1-09C97018F99D}"/>
              </a:ext>
            </a:extLst>
          </p:cNvPr>
          <p:cNvSpPr>
            <a:spLocks noGrp="1"/>
          </p:cNvSpPr>
          <p:nvPr>
            <p:ph type="dt" sz="half" idx="10"/>
          </p:nvPr>
        </p:nvSpPr>
        <p:spPr/>
        <p:txBody>
          <a:bodyPr/>
          <a:lstStyle/>
          <a:p>
            <a:fld id="{99CAE4BA-39AD-4C4A-A9F2-9BD5C7A78EC8}" type="datetime1">
              <a:rPr lang="en-US" smtClean="0"/>
              <a:t>5/8/2024</a:t>
            </a:fld>
            <a:endParaRPr lang="en-US"/>
          </a:p>
        </p:txBody>
      </p:sp>
      <p:sp>
        <p:nvSpPr>
          <p:cNvPr id="8" name="Footer Placeholder 7">
            <a:extLst>
              <a:ext uri="{FF2B5EF4-FFF2-40B4-BE49-F238E27FC236}">
                <a16:creationId xmlns:a16="http://schemas.microsoft.com/office/drawing/2014/main" id="{B8BE9D7B-8D52-A265-B683-9C5C62CFAC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5F51F8-01BB-8109-9C13-955B4769F815}"/>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19073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DCB9-51E7-B055-F242-9F83ED2611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CD4696-F4CF-30D6-9E1E-597C71122F98}"/>
              </a:ext>
            </a:extLst>
          </p:cNvPr>
          <p:cNvSpPr>
            <a:spLocks noGrp="1"/>
          </p:cNvSpPr>
          <p:nvPr>
            <p:ph type="dt" sz="half" idx="10"/>
          </p:nvPr>
        </p:nvSpPr>
        <p:spPr/>
        <p:txBody>
          <a:bodyPr/>
          <a:lstStyle/>
          <a:p>
            <a:fld id="{B69E1C97-1A70-4C8D-A099-D7ED86EB74BC}" type="datetime1">
              <a:rPr lang="en-US" smtClean="0"/>
              <a:t>5/8/2024</a:t>
            </a:fld>
            <a:endParaRPr lang="en-US"/>
          </a:p>
        </p:txBody>
      </p:sp>
      <p:sp>
        <p:nvSpPr>
          <p:cNvPr id="4" name="Footer Placeholder 3">
            <a:extLst>
              <a:ext uri="{FF2B5EF4-FFF2-40B4-BE49-F238E27FC236}">
                <a16:creationId xmlns:a16="http://schemas.microsoft.com/office/drawing/2014/main" id="{52DFB302-FEB7-1EAF-D5A8-47555C08E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AC555-C7CE-4008-7E35-D11E39D1FC9B}"/>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8655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2D04A1-FE02-DD9A-1C4A-5E89356BF1AA}"/>
              </a:ext>
            </a:extLst>
          </p:cNvPr>
          <p:cNvSpPr>
            <a:spLocks noGrp="1"/>
          </p:cNvSpPr>
          <p:nvPr>
            <p:ph type="dt" sz="half" idx="10"/>
          </p:nvPr>
        </p:nvSpPr>
        <p:spPr/>
        <p:txBody>
          <a:bodyPr/>
          <a:lstStyle/>
          <a:p>
            <a:fld id="{C187C6E6-4842-43E2-A18C-A9E330C460F9}" type="datetime1">
              <a:rPr lang="en-US" smtClean="0"/>
              <a:t>5/8/2024</a:t>
            </a:fld>
            <a:endParaRPr lang="en-US"/>
          </a:p>
        </p:txBody>
      </p:sp>
      <p:sp>
        <p:nvSpPr>
          <p:cNvPr id="3" name="Footer Placeholder 2">
            <a:extLst>
              <a:ext uri="{FF2B5EF4-FFF2-40B4-BE49-F238E27FC236}">
                <a16:creationId xmlns:a16="http://schemas.microsoft.com/office/drawing/2014/main" id="{EDBD0F2A-5286-E8F0-9AD0-986332B7D3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342F0-F469-1C6A-632F-CE4AEE4D2E18}"/>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70539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C1BF-C5D7-E510-001A-49048ED14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6480B-45CC-5D62-ECE3-7D237F4A3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C06EC-45B6-5273-1AF7-40ECC8D03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3AE15-5216-4BA2-5DFB-36F35BFE1049}"/>
              </a:ext>
            </a:extLst>
          </p:cNvPr>
          <p:cNvSpPr>
            <a:spLocks noGrp="1"/>
          </p:cNvSpPr>
          <p:nvPr>
            <p:ph type="dt" sz="half" idx="10"/>
          </p:nvPr>
        </p:nvSpPr>
        <p:spPr/>
        <p:txBody>
          <a:bodyPr/>
          <a:lstStyle/>
          <a:p>
            <a:fld id="{97FBA0D2-CE58-4D88-95A6-A08F42161709}" type="datetime1">
              <a:rPr lang="en-US" smtClean="0"/>
              <a:t>5/8/2024</a:t>
            </a:fld>
            <a:endParaRPr lang="en-US"/>
          </a:p>
        </p:txBody>
      </p:sp>
      <p:sp>
        <p:nvSpPr>
          <p:cNvPr id="6" name="Footer Placeholder 5">
            <a:extLst>
              <a:ext uri="{FF2B5EF4-FFF2-40B4-BE49-F238E27FC236}">
                <a16:creationId xmlns:a16="http://schemas.microsoft.com/office/drawing/2014/main" id="{7A0779FA-28D0-65D8-D477-6C67D33B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4A76C-27BA-B91B-A7B7-F9C99F9B96D6}"/>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306631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B7A7-7B62-B9DC-B40A-0AED585A1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AEC3F-6826-6CE1-A910-C703CF2FB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52833-058D-3B7D-2CCA-91C445218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14A4-16A3-B62B-792B-CFC4217BBD1E}"/>
              </a:ext>
            </a:extLst>
          </p:cNvPr>
          <p:cNvSpPr>
            <a:spLocks noGrp="1"/>
          </p:cNvSpPr>
          <p:nvPr>
            <p:ph type="dt" sz="half" idx="10"/>
          </p:nvPr>
        </p:nvSpPr>
        <p:spPr/>
        <p:txBody>
          <a:bodyPr/>
          <a:lstStyle/>
          <a:p>
            <a:fld id="{6FAF2315-FE7D-4FCC-B99E-24E6FEDE17AF}" type="datetime1">
              <a:rPr lang="en-US" smtClean="0"/>
              <a:t>5/8/2024</a:t>
            </a:fld>
            <a:endParaRPr lang="en-US"/>
          </a:p>
        </p:txBody>
      </p:sp>
      <p:sp>
        <p:nvSpPr>
          <p:cNvPr id="6" name="Footer Placeholder 5">
            <a:extLst>
              <a:ext uri="{FF2B5EF4-FFF2-40B4-BE49-F238E27FC236}">
                <a16:creationId xmlns:a16="http://schemas.microsoft.com/office/drawing/2014/main" id="{DEA0B995-E300-1BEF-7318-6D5C3AE47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92625-B55D-AA1B-74F2-B142E8149F84}"/>
              </a:ext>
            </a:extLst>
          </p:cNvPr>
          <p:cNvSpPr>
            <a:spLocks noGrp="1"/>
          </p:cNvSpPr>
          <p:nvPr>
            <p:ph type="sldNum" sz="quarter" idx="12"/>
          </p:nvPr>
        </p:nvSpPr>
        <p:spPr/>
        <p:txBody>
          <a:bodyPr/>
          <a:lstStyle/>
          <a:p>
            <a:fld id="{78184957-E2E4-45E8-A391-3DE2146B31D1}" type="slidenum">
              <a:rPr lang="en-US" smtClean="0"/>
              <a:t>‹#›</a:t>
            </a:fld>
            <a:endParaRPr lang="en-US"/>
          </a:p>
        </p:txBody>
      </p:sp>
    </p:spTree>
    <p:extLst>
      <p:ext uri="{BB962C8B-B14F-4D97-AF65-F5344CB8AC3E}">
        <p14:creationId xmlns:p14="http://schemas.microsoft.com/office/powerpoint/2010/main" val="1891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9BA02-2220-D95F-1518-1959C4DF7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DDE39-BF10-57B7-34EC-44999A585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FD65E-C2A1-7EBF-6CCF-C54B11078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A50B5-D936-473A-A458-5871D7EC78BA}" type="datetime1">
              <a:rPr lang="en-US" smtClean="0"/>
              <a:t>5/8/2024</a:t>
            </a:fld>
            <a:endParaRPr lang="en-US"/>
          </a:p>
        </p:txBody>
      </p:sp>
      <p:sp>
        <p:nvSpPr>
          <p:cNvPr id="5" name="Footer Placeholder 4">
            <a:extLst>
              <a:ext uri="{FF2B5EF4-FFF2-40B4-BE49-F238E27FC236}">
                <a16:creationId xmlns:a16="http://schemas.microsoft.com/office/drawing/2014/main" id="{8912723D-80BD-99BB-50E3-DAE482331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D87AD9-60AA-8786-C3C4-41E6615FA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84957-E2E4-45E8-A391-3DE2146B31D1}" type="slidenum">
              <a:rPr lang="en-US" smtClean="0"/>
              <a:t>‹#›</a:t>
            </a:fld>
            <a:endParaRPr lang="en-US"/>
          </a:p>
        </p:txBody>
      </p:sp>
    </p:spTree>
    <p:extLst>
      <p:ext uri="{BB962C8B-B14F-4D97-AF65-F5344CB8AC3E}">
        <p14:creationId xmlns:p14="http://schemas.microsoft.com/office/powerpoint/2010/main" val="144495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unknowncystic.wordpress.com/2012/0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rawpixel.com/image/517946/free-illustration-image-welcome-are-open-business" TargetMode="External"/><Relationship Id="rId2" Type="http://schemas.openxmlformats.org/officeDocument/2006/relationships/image" Target="../media/image9.1"/><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111AD59E-55A3-3EB6-3148-11520F44AAFE}"/>
              </a:ext>
            </a:extLst>
          </p:cNvPr>
          <p:cNvSpPr>
            <a:spLocks noGrp="1"/>
          </p:cNvSpPr>
          <p:nvPr>
            <p:ph type="ctrTitle"/>
          </p:nvPr>
        </p:nvSpPr>
        <p:spPr>
          <a:xfrm>
            <a:off x="753744" y="300998"/>
            <a:ext cx="8799287" cy="3128002"/>
          </a:xfrm>
        </p:spPr>
        <p:txBody>
          <a:bodyPr>
            <a:normAutofit/>
          </a:bodyPr>
          <a:lstStyle/>
          <a:p>
            <a:r>
              <a:rPr lang="en-US" sz="7200" dirty="0">
                <a:solidFill>
                  <a:schemeClr val="bg1"/>
                </a:solidFill>
              </a:rPr>
              <a:t>Farmer’s Techie</a:t>
            </a:r>
            <a:br>
              <a:rPr lang="en-US" sz="7200" dirty="0">
                <a:solidFill>
                  <a:schemeClr val="bg1"/>
                </a:solidFill>
              </a:rPr>
            </a:br>
            <a:r>
              <a:rPr lang="en-US" sz="7200" dirty="0">
                <a:solidFill>
                  <a:schemeClr val="bg1"/>
                </a:solidFill>
              </a:rPr>
              <a:t>					</a:t>
            </a:r>
            <a:r>
              <a:rPr lang="en-US" sz="3600" dirty="0">
                <a:solidFill>
                  <a:schemeClr val="bg1"/>
                </a:solidFill>
              </a:rPr>
              <a:t>- IOTC &amp; ML</a:t>
            </a:r>
          </a:p>
        </p:txBody>
      </p:sp>
      <p:sp>
        <p:nvSpPr>
          <p:cNvPr id="3" name="Subtitle 2">
            <a:extLst>
              <a:ext uri="{FF2B5EF4-FFF2-40B4-BE49-F238E27FC236}">
                <a16:creationId xmlns:a16="http://schemas.microsoft.com/office/drawing/2014/main" id="{8B92EEAC-7DD1-FB66-B0E8-5FE06A72086B}"/>
              </a:ext>
            </a:extLst>
          </p:cNvPr>
          <p:cNvSpPr>
            <a:spLocks noGrp="1"/>
          </p:cNvSpPr>
          <p:nvPr>
            <p:ph type="subTitle" idx="1"/>
          </p:nvPr>
        </p:nvSpPr>
        <p:spPr>
          <a:xfrm>
            <a:off x="753744" y="3681702"/>
            <a:ext cx="7025753" cy="1696721"/>
          </a:xfrm>
        </p:spPr>
        <p:txBody>
          <a:bodyPr>
            <a:normAutofit fontScale="85000" lnSpcReduction="20000"/>
          </a:bodyPr>
          <a:lstStyle/>
          <a:p>
            <a:pPr algn="l"/>
            <a:r>
              <a:rPr lang="en-US">
                <a:solidFill>
                  <a:schemeClr val="bg1"/>
                </a:solidFill>
              </a:rPr>
              <a:t>Hema Likhitha Adapa</a:t>
            </a:r>
          </a:p>
          <a:p>
            <a:pPr algn="l"/>
            <a:r>
              <a:rPr lang="en-US">
                <a:solidFill>
                  <a:schemeClr val="bg1"/>
                </a:solidFill>
              </a:rPr>
              <a:t>Varsha Pravallika Valavala</a:t>
            </a:r>
          </a:p>
          <a:p>
            <a:pPr algn="l"/>
            <a:r>
              <a:rPr lang="en-US">
                <a:solidFill>
                  <a:schemeClr val="bg1"/>
                </a:solidFill>
              </a:rPr>
              <a:t>Kaushik Ram Koteshwar Venna</a:t>
            </a:r>
          </a:p>
          <a:p>
            <a:pPr algn="l"/>
            <a:r>
              <a:rPr lang="en-US">
                <a:solidFill>
                  <a:schemeClr val="bg1"/>
                </a:solidFill>
              </a:rPr>
              <a:t>Sumanth Kumar Sivadi</a:t>
            </a:r>
          </a:p>
          <a:p>
            <a:pPr algn="l"/>
            <a:r>
              <a:rPr lang="en-US">
                <a:solidFill>
                  <a:schemeClr val="bg1"/>
                </a:solidFill>
              </a:rPr>
              <a:t>Sri Vasavi Peravarapu</a:t>
            </a:r>
            <a:endParaRPr lang="en-US" dirty="0">
              <a:solidFill>
                <a:schemeClr val="bg1"/>
              </a:solidFill>
            </a:endParaRPr>
          </a:p>
        </p:txBody>
      </p:sp>
      <p:sp>
        <p:nvSpPr>
          <p:cNvPr id="18" name="Slide Number Placeholder 17">
            <a:extLst>
              <a:ext uri="{FF2B5EF4-FFF2-40B4-BE49-F238E27FC236}">
                <a16:creationId xmlns:a16="http://schemas.microsoft.com/office/drawing/2014/main" id="{B1D1E0D5-A28F-651B-9809-E97879F99EC2}"/>
              </a:ext>
            </a:extLst>
          </p:cNvPr>
          <p:cNvSpPr>
            <a:spLocks noGrp="1"/>
          </p:cNvSpPr>
          <p:nvPr>
            <p:ph type="sldNum" sz="quarter" idx="12"/>
          </p:nvPr>
        </p:nvSpPr>
        <p:spPr/>
        <p:txBody>
          <a:bodyPr/>
          <a:lstStyle/>
          <a:p>
            <a:fld id="{78184957-E2E4-45E8-A391-3DE2146B31D1}" type="slidenum">
              <a:rPr lang="en-US" smtClean="0"/>
              <a:t>1</a:t>
            </a:fld>
            <a:endParaRPr lang="en-US"/>
          </a:p>
        </p:txBody>
      </p:sp>
    </p:spTree>
    <p:extLst>
      <p:ext uri="{BB962C8B-B14F-4D97-AF65-F5344CB8AC3E}">
        <p14:creationId xmlns:p14="http://schemas.microsoft.com/office/powerpoint/2010/main" val="166145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F58A3-5053-026C-2AC0-563F6D24464E}"/>
              </a:ext>
            </a:extLst>
          </p:cNvPr>
          <p:cNvSpPr>
            <a:spLocks noGrp="1"/>
          </p:cNvSpPr>
          <p:nvPr>
            <p:ph type="title"/>
          </p:nvPr>
        </p:nvSpPr>
        <p:spPr>
          <a:xfrm>
            <a:off x="838199" y="1143989"/>
            <a:ext cx="8740774" cy="1323439"/>
          </a:xfrm>
        </p:spPr>
        <p:txBody>
          <a:bodyPr anchor="t">
            <a:normAutofit/>
          </a:bodyPr>
          <a:lstStyle/>
          <a:p>
            <a:r>
              <a:rPr lang="en-US" sz="4000" dirty="0"/>
              <a:t>Experiments</a:t>
            </a:r>
          </a:p>
        </p:txBody>
      </p:sp>
      <p:sp>
        <p:nvSpPr>
          <p:cNvPr id="3" name="Content Placeholder 2">
            <a:extLst>
              <a:ext uri="{FF2B5EF4-FFF2-40B4-BE49-F238E27FC236}">
                <a16:creationId xmlns:a16="http://schemas.microsoft.com/office/drawing/2014/main" id="{7BF4F7A0-0998-2088-F14D-686CAA78C21B}"/>
              </a:ext>
            </a:extLst>
          </p:cNvPr>
          <p:cNvSpPr>
            <a:spLocks noGrp="1"/>
          </p:cNvSpPr>
          <p:nvPr>
            <p:ph idx="1"/>
          </p:nvPr>
        </p:nvSpPr>
        <p:spPr>
          <a:xfrm>
            <a:off x="838199" y="2046514"/>
            <a:ext cx="9989458" cy="3701143"/>
          </a:xfrm>
        </p:spPr>
        <p:txBody>
          <a:bodyPr>
            <a:noAutofit/>
          </a:bodyPr>
          <a:lstStyle/>
          <a:p>
            <a:pPr algn="just"/>
            <a:r>
              <a:rPr lang="en-US" sz="2200" dirty="0">
                <a:solidFill>
                  <a:schemeClr val="tx1">
                    <a:alpha val="80000"/>
                  </a:schemeClr>
                </a:solidFill>
              </a:rPr>
              <a:t>Initially we connect the soil moisture sensors to the microcontroller, ensuring they’re properly calibrated.</a:t>
            </a:r>
          </a:p>
          <a:p>
            <a:pPr algn="just"/>
            <a:r>
              <a:rPr lang="en-US" sz="2200" dirty="0">
                <a:solidFill>
                  <a:schemeClr val="tx1">
                    <a:alpha val="80000"/>
                  </a:schemeClr>
                </a:solidFill>
              </a:rPr>
              <a:t>Regularly reads the moisture level.</a:t>
            </a:r>
          </a:p>
          <a:p>
            <a:pPr algn="just"/>
            <a:r>
              <a:rPr lang="en-US" sz="2200" dirty="0">
                <a:solidFill>
                  <a:schemeClr val="tx1">
                    <a:alpha val="80000"/>
                  </a:schemeClr>
                </a:solidFill>
              </a:rPr>
              <a:t>If the moisture level is below the threshold, wait and recheck after a specified delay.</a:t>
            </a:r>
          </a:p>
          <a:p>
            <a:pPr algn="just"/>
            <a:r>
              <a:rPr lang="en-US" sz="2200" dirty="0">
                <a:solidFill>
                  <a:schemeClr val="tx1">
                    <a:alpha val="80000"/>
                  </a:schemeClr>
                </a:solidFill>
              </a:rPr>
              <a:t>If the moisture level remains low, activate the irrigation system. If it's above the threshold after rechecking, do not irrigate.</a:t>
            </a:r>
          </a:p>
          <a:p>
            <a:pPr algn="just"/>
            <a:r>
              <a:rPr lang="en-US" sz="2200" dirty="0">
                <a:solidFill>
                  <a:schemeClr val="tx1">
                    <a:alpha val="80000"/>
                  </a:schemeClr>
                </a:solidFill>
              </a:rPr>
              <a:t>Set up  cloud platform to receive data from the IoT device. Store historical moisture data and irrigation events.</a:t>
            </a:r>
          </a:p>
          <a:p>
            <a:pPr algn="just"/>
            <a:r>
              <a:rPr lang="en-US" sz="2200" dirty="0">
                <a:solidFill>
                  <a:schemeClr val="tx1">
                    <a:alpha val="80000"/>
                  </a:schemeClr>
                </a:solidFill>
              </a:rPr>
              <a:t> Implement a system to alert the farmer via SMS, email, or a mobile app when irrigation is triggered or if there are any system issues.</a:t>
            </a:r>
          </a:p>
          <a:p>
            <a:pPr algn="just"/>
            <a:endParaRPr lang="en-US" sz="2200" dirty="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Footer Placeholder 3">
            <a:extLst>
              <a:ext uri="{FF2B5EF4-FFF2-40B4-BE49-F238E27FC236}">
                <a16:creationId xmlns:a16="http://schemas.microsoft.com/office/drawing/2014/main" id="{342BC9C4-FCE6-C45C-36F2-76EE382F6BA6}"/>
              </a:ext>
            </a:extLst>
          </p:cNvPr>
          <p:cNvSpPr>
            <a:spLocks noGrp="1"/>
          </p:cNvSpPr>
          <p:nvPr>
            <p:ph type="ftr" sz="quarter" idx="11"/>
          </p:nvPr>
        </p:nvSpPr>
        <p:spPr>
          <a:xfrm>
            <a:off x="2906486" y="6423630"/>
            <a:ext cx="4114800" cy="365125"/>
          </a:xfrm>
        </p:spPr>
        <p:txBody>
          <a:bodyPr/>
          <a:lstStyle/>
          <a:p>
            <a:r>
              <a:rPr lang="en-US" sz="1600" b="1" dirty="0">
                <a:solidFill>
                  <a:schemeClr val="bg1"/>
                </a:solidFill>
              </a:rPr>
              <a:t>Sumanth Kumar</a:t>
            </a:r>
          </a:p>
        </p:txBody>
      </p:sp>
      <p:sp>
        <p:nvSpPr>
          <p:cNvPr id="5" name="Slide Number Placeholder 4">
            <a:extLst>
              <a:ext uri="{FF2B5EF4-FFF2-40B4-BE49-F238E27FC236}">
                <a16:creationId xmlns:a16="http://schemas.microsoft.com/office/drawing/2014/main" id="{E94ABD7E-C375-521B-E4DD-B27A0247B83F}"/>
              </a:ext>
            </a:extLst>
          </p:cNvPr>
          <p:cNvSpPr>
            <a:spLocks noGrp="1"/>
          </p:cNvSpPr>
          <p:nvPr>
            <p:ph type="sldNum" sz="quarter" idx="12"/>
          </p:nvPr>
        </p:nvSpPr>
        <p:spPr/>
        <p:txBody>
          <a:bodyPr/>
          <a:lstStyle/>
          <a:p>
            <a:fld id="{78184957-E2E4-45E8-A391-3DE2146B31D1}" type="slidenum">
              <a:rPr lang="en-US" smtClean="0"/>
              <a:t>10</a:t>
            </a:fld>
            <a:endParaRPr lang="en-US"/>
          </a:p>
        </p:txBody>
      </p:sp>
    </p:spTree>
    <p:extLst>
      <p:ext uri="{BB962C8B-B14F-4D97-AF65-F5344CB8AC3E}">
        <p14:creationId xmlns:p14="http://schemas.microsoft.com/office/powerpoint/2010/main" val="273686995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E9CE-9A83-59C7-9259-92F8186AEA8E}"/>
              </a:ext>
            </a:extLst>
          </p:cNvPr>
          <p:cNvSpPr>
            <a:spLocks noGrp="1"/>
          </p:cNvSpPr>
          <p:nvPr>
            <p:ph type="title"/>
          </p:nvPr>
        </p:nvSpPr>
        <p:spPr>
          <a:xfrm>
            <a:off x="838199" y="1498512"/>
            <a:ext cx="8740774" cy="1323439"/>
          </a:xfrm>
        </p:spPr>
        <p:txBody>
          <a:bodyPr anchor="t">
            <a:normAutofit/>
          </a:bodyPr>
          <a:lstStyle/>
          <a:p>
            <a:r>
              <a:rPr lang="en-US" sz="4000" dirty="0"/>
              <a:t>Future Plan</a:t>
            </a:r>
          </a:p>
        </p:txBody>
      </p:sp>
      <p:sp>
        <p:nvSpPr>
          <p:cNvPr id="3" name="Content Placeholder 2">
            <a:extLst>
              <a:ext uri="{FF2B5EF4-FFF2-40B4-BE49-F238E27FC236}">
                <a16:creationId xmlns:a16="http://schemas.microsoft.com/office/drawing/2014/main" id="{12292034-80D6-DEAE-1277-0E89A857DE11}"/>
              </a:ext>
            </a:extLst>
          </p:cNvPr>
          <p:cNvSpPr>
            <a:spLocks noGrp="1"/>
          </p:cNvSpPr>
          <p:nvPr>
            <p:ph idx="1"/>
          </p:nvPr>
        </p:nvSpPr>
        <p:spPr>
          <a:xfrm>
            <a:off x="857396" y="2596560"/>
            <a:ext cx="8740775" cy="2889840"/>
          </a:xfrm>
        </p:spPr>
        <p:txBody>
          <a:bodyPr>
            <a:normAutofit/>
          </a:bodyPr>
          <a:lstStyle/>
          <a:p>
            <a:pPr algn="just"/>
            <a:r>
              <a:rPr lang="en-US" sz="2400" dirty="0">
                <a:solidFill>
                  <a:schemeClr val="tx1">
                    <a:alpha val="80000"/>
                  </a:schemeClr>
                </a:solidFill>
              </a:rPr>
              <a:t>In this semester and the following semester, we would like to implement, monitoring soil moisture level along with the temperature and humidity level.</a:t>
            </a:r>
          </a:p>
          <a:p>
            <a:pPr algn="just"/>
            <a:r>
              <a:rPr lang="en-US" sz="2400" dirty="0">
                <a:solidFill>
                  <a:schemeClr val="tx1">
                    <a:alpha val="80000"/>
                  </a:schemeClr>
                </a:solidFill>
              </a:rPr>
              <a:t>In the following semester, we are going to implement Formal verification using ML methods.</a:t>
            </a:r>
          </a:p>
          <a:p>
            <a:pPr algn="just"/>
            <a:r>
              <a:rPr lang="en-US" sz="2400" dirty="0">
                <a:solidFill>
                  <a:schemeClr val="tx1">
                    <a:alpha val="80000"/>
                  </a:schemeClr>
                </a:solidFill>
              </a:rPr>
              <a:t>We would also like to implement the Plant disease prediction using integrated camera.</a:t>
            </a:r>
          </a:p>
          <a:p>
            <a:pPr algn="just"/>
            <a:endParaRPr lang="en-US" sz="2400" dirty="0">
              <a:solidFill>
                <a:schemeClr val="tx1">
                  <a:alpha val="80000"/>
                </a:schemeClr>
              </a:solidFill>
            </a:endParaRPr>
          </a:p>
          <a:p>
            <a:pPr marL="0" indent="0" algn="just">
              <a:buNone/>
            </a:pPr>
            <a:endParaRPr lang="en-US" sz="2400" dirty="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864F55B1-AB10-C6B5-2BD5-A3EE7C39C061}"/>
              </a:ext>
            </a:extLst>
          </p:cNvPr>
          <p:cNvSpPr>
            <a:spLocks noGrp="1"/>
          </p:cNvSpPr>
          <p:nvPr>
            <p:ph type="sldNum" sz="quarter" idx="12"/>
          </p:nvPr>
        </p:nvSpPr>
        <p:spPr/>
        <p:txBody>
          <a:bodyPr/>
          <a:lstStyle/>
          <a:p>
            <a:fld id="{78184957-E2E4-45E8-A391-3DE2146B31D1}" type="slidenum">
              <a:rPr lang="en-US" smtClean="0"/>
              <a:t>11</a:t>
            </a:fld>
            <a:endParaRPr lang="en-US"/>
          </a:p>
        </p:txBody>
      </p:sp>
      <p:sp>
        <p:nvSpPr>
          <p:cNvPr id="6" name="Footer Placeholder 3">
            <a:extLst>
              <a:ext uri="{FF2B5EF4-FFF2-40B4-BE49-F238E27FC236}">
                <a16:creationId xmlns:a16="http://schemas.microsoft.com/office/drawing/2014/main" id="{D31F9A7B-4A04-AE49-6628-F05F8C993F1A}"/>
              </a:ext>
            </a:extLst>
          </p:cNvPr>
          <p:cNvSpPr>
            <a:spLocks noGrp="1"/>
          </p:cNvSpPr>
          <p:nvPr>
            <p:ph type="ftr" sz="quarter" idx="11"/>
          </p:nvPr>
        </p:nvSpPr>
        <p:spPr>
          <a:xfrm>
            <a:off x="2877457" y="6326596"/>
            <a:ext cx="4114800" cy="365125"/>
          </a:xfrm>
        </p:spPr>
        <p:txBody>
          <a:bodyPr/>
          <a:lstStyle/>
          <a:p>
            <a:r>
              <a:rPr lang="en-US" sz="1600" b="1" dirty="0">
                <a:solidFill>
                  <a:schemeClr val="bg1"/>
                </a:solidFill>
              </a:rPr>
              <a:t>Sri Vasavi</a:t>
            </a:r>
          </a:p>
        </p:txBody>
      </p:sp>
    </p:spTree>
    <p:extLst>
      <p:ext uri="{BB962C8B-B14F-4D97-AF65-F5344CB8AC3E}">
        <p14:creationId xmlns:p14="http://schemas.microsoft.com/office/powerpoint/2010/main" val="42268371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A684E-7D7E-17EB-8300-72BC2437AF15}"/>
              </a:ext>
            </a:extLst>
          </p:cNvPr>
          <p:cNvSpPr>
            <a:spLocks noGrp="1"/>
          </p:cNvSpPr>
          <p:nvPr>
            <p:ph type="title"/>
          </p:nvPr>
        </p:nvSpPr>
        <p:spPr>
          <a:xfrm>
            <a:off x="838199" y="1193017"/>
            <a:ext cx="8740774" cy="1323439"/>
          </a:xfrm>
        </p:spPr>
        <p:txBody>
          <a:bodyPr anchor="t">
            <a:normAutofit/>
          </a:bodyPr>
          <a:lstStyle/>
          <a:p>
            <a:r>
              <a:rPr lang="en-US" sz="4000"/>
              <a:t>Conclusion</a:t>
            </a:r>
          </a:p>
        </p:txBody>
      </p:sp>
      <p:sp>
        <p:nvSpPr>
          <p:cNvPr id="3" name="Content Placeholder 2">
            <a:extLst>
              <a:ext uri="{FF2B5EF4-FFF2-40B4-BE49-F238E27FC236}">
                <a16:creationId xmlns:a16="http://schemas.microsoft.com/office/drawing/2014/main" id="{1B620360-7AE8-018F-03BD-E841C4CA03E0}"/>
              </a:ext>
            </a:extLst>
          </p:cNvPr>
          <p:cNvSpPr>
            <a:spLocks noGrp="1"/>
          </p:cNvSpPr>
          <p:nvPr>
            <p:ph idx="1"/>
          </p:nvPr>
        </p:nvSpPr>
        <p:spPr>
          <a:xfrm>
            <a:off x="838199" y="2336801"/>
            <a:ext cx="8740775" cy="3678792"/>
          </a:xfrm>
        </p:spPr>
        <p:txBody>
          <a:bodyPr>
            <a:normAutofit fontScale="92500"/>
          </a:bodyPr>
          <a:lstStyle/>
          <a:p>
            <a:pPr algn="just"/>
            <a:r>
              <a:rPr lang="en-US" sz="2400" dirty="0">
                <a:solidFill>
                  <a:schemeClr val="tx1">
                    <a:lumMod val="85000"/>
                  </a:schemeClr>
                </a:solidFill>
              </a:rPr>
              <a:t>In this technological world, everything has its own way of solving problems.</a:t>
            </a:r>
          </a:p>
          <a:p>
            <a:pPr algn="just"/>
            <a:r>
              <a:rPr lang="en-US" sz="2400" dirty="0">
                <a:solidFill>
                  <a:schemeClr val="tx1">
                    <a:lumMod val="85000"/>
                  </a:schemeClr>
                </a:solidFill>
              </a:rPr>
              <a:t>This IoT based smart irrigation project allows farmers to significantly upgrade agricultural practices.</a:t>
            </a:r>
            <a:endParaRPr lang="en-US" sz="2200" dirty="0">
              <a:solidFill>
                <a:schemeClr val="tx1">
                  <a:lumMod val="85000"/>
                </a:schemeClr>
              </a:solidFill>
            </a:endParaRPr>
          </a:p>
          <a:p>
            <a:pPr algn="just"/>
            <a:r>
              <a:rPr lang="en-US" sz="2400" b="0" i="0" dirty="0">
                <a:solidFill>
                  <a:schemeClr val="tx1">
                    <a:lumMod val="85000"/>
                  </a:schemeClr>
                </a:solidFill>
                <a:effectLst/>
              </a:rPr>
              <a:t>Proper water management can lead to healthier crops and potentially higher yields.</a:t>
            </a:r>
            <a:endParaRPr lang="en-US" sz="2400" dirty="0">
              <a:solidFill>
                <a:schemeClr val="tx1">
                  <a:lumMod val="85000"/>
                </a:schemeClr>
              </a:solidFill>
            </a:endParaRPr>
          </a:p>
          <a:p>
            <a:pPr algn="just"/>
            <a:r>
              <a:rPr lang="en-US" sz="2400" dirty="0">
                <a:solidFill>
                  <a:schemeClr val="tx1">
                    <a:lumMod val="85000"/>
                  </a:schemeClr>
                </a:solidFill>
              </a:rPr>
              <a:t>It allows to maintain the proper soil moisture level and starts the irrigation with notifying the farmer regarding the irrigation and report. </a:t>
            </a:r>
          </a:p>
          <a:p>
            <a:pPr algn="just"/>
            <a:r>
              <a:rPr lang="en-US" sz="2400" dirty="0">
                <a:solidFill>
                  <a:schemeClr val="tx1">
                    <a:lumMod val="85000"/>
                  </a:schemeClr>
                </a:solidFill>
              </a:rPr>
              <a:t>This helps in improving the soil fertility, reduce cost to the farmers and for good yield.</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5938C1E8-F280-08B7-620F-523B81B2DC5C}"/>
              </a:ext>
            </a:extLst>
          </p:cNvPr>
          <p:cNvSpPr>
            <a:spLocks noGrp="1"/>
          </p:cNvSpPr>
          <p:nvPr>
            <p:ph type="sldNum" sz="quarter" idx="12"/>
          </p:nvPr>
        </p:nvSpPr>
        <p:spPr/>
        <p:txBody>
          <a:bodyPr/>
          <a:lstStyle/>
          <a:p>
            <a:fld id="{78184957-E2E4-45E8-A391-3DE2146B31D1}" type="slidenum">
              <a:rPr lang="en-US" smtClean="0"/>
              <a:t>12</a:t>
            </a:fld>
            <a:endParaRPr lang="en-US" dirty="0"/>
          </a:p>
        </p:txBody>
      </p:sp>
      <p:sp>
        <p:nvSpPr>
          <p:cNvPr id="6" name="Footer Placeholder 3">
            <a:extLst>
              <a:ext uri="{FF2B5EF4-FFF2-40B4-BE49-F238E27FC236}">
                <a16:creationId xmlns:a16="http://schemas.microsoft.com/office/drawing/2014/main" id="{DED29029-E18A-EB88-6DF5-FB13359E0A64}"/>
              </a:ext>
            </a:extLst>
          </p:cNvPr>
          <p:cNvSpPr>
            <a:spLocks noGrp="1"/>
          </p:cNvSpPr>
          <p:nvPr>
            <p:ph type="ftr" sz="quarter" idx="11"/>
          </p:nvPr>
        </p:nvSpPr>
        <p:spPr>
          <a:xfrm>
            <a:off x="2862943" y="6372376"/>
            <a:ext cx="4114800" cy="365125"/>
          </a:xfrm>
        </p:spPr>
        <p:txBody>
          <a:bodyPr/>
          <a:lstStyle/>
          <a:p>
            <a:r>
              <a:rPr lang="en-US" sz="1600" b="1" dirty="0">
                <a:solidFill>
                  <a:schemeClr val="bg1"/>
                </a:solidFill>
              </a:rPr>
              <a:t>Sri Vasavi</a:t>
            </a:r>
          </a:p>
        </p:txBody>
      </p:sp>
    </p:spTree>
    <p:extLst>
      <p:ext uri="{BB962C8B-B14F-4D97-AF65-F5344CB8AC3E}">
        <p14:creationId xmlns:p14="http://schemas.microsoft.com/office/powerpoint/2010/main" val="19038011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questions">
            <a:extLst>
              <a:ext uri="{FF2B5EF4-FFF2-40B4-BE49-F238E27FC236}">
                <a16:creationId xmlns:a16="http://schemas.microsoft.com/office/drawing/2014/main" id="{E5AC1D3D-2ACD-5A2C-2DD6-BEDD8268A8A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0000">
                        <a14:foregroundMark x1="10750" y1="32667" x2="10750" y2="32667"/>
                        <a14:foregroundMark x1="9000" y1="31667" x2="9000" y2="31667"/>
                        <a14:foregroundMark x1="14250" y1="28333" x2="14250" y2="28333"/>
                        <a14:foregroundMark x1="14250" y1="29333" x2="14250" y2="29333"/>
                        <a14:foregroundMark x1="14750" y1="30667" x2="14750" y2="30667"/>
                        <a14:foregroundMark x1="13000" y1="65333" x2="13000" y2="65333"/>
                        <a14:foregroundMark x1="12000" y1="65000" x2="12000" y2="65000"/>
                        <a14:foregroundMark x1="9250" y1="65000" x2="9250" y2="65000"/>
                        <a14:foregroundMark x1="9250" y1="61667" x2="9250" y2="61667"/>
                        <a14:foregroundMark x1="75000" y1="31667" x2="75000" y2="31667"/>
                        <a14:foregroundMark x1="84250" y1="31667" x2="84250" y2="31667"/>
                        <a14:foregroundMark x1="84250" y1="32667" x2="84250" y2="32667"/>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15187" b="18146"/>
          <a:stretch/>
        </p:blipFill>
        <p:spPr>
          <a:xfrm>
            <a:off x="819150" y="820876"/>
            <a:ext cx="10850336" cy="4791786"/>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5" name="Slide Number Placeholder 4">
            <a:extLst>
              <a:ext uri="{FF2B5EF4-FFF2-40B4-BE49-F238E27FC236}">
                <a16:creationId xmlns:a16="http://schemas.microsoft.com/office/drawing/2014/main" id="{1E9A1F83-3F85-34A9-A3E7-7D9A05444A6A}"/>
              </a:ext>
            </a:extLst>
          </p:cNvPr>
          <p:cNvSpPr>
            <a:spLocks noGrp="1"/>
          </p:cNvSpPr>
          <p:nvPr>
            <p:ph type="sldNum" sz="quarter" idx="12"/>
          </p:nvPr>
        </p:nvSpPr>
        <p:spPr>
          <a:xfrm>
            <a:off x="9173028" y="6215666"/>
            <a:ext cx="2635250" cy="707886"/>
          </a:xfrm>
          <a:prstGeom prst="ellipse">
            <a:avLst/>
          </a:prstGeom>
        </p:spPr>
        <p:txBody>
          <a:bodyPr vert="horz" lIns="91440" tIns="45720" rIns="91440" bIns="45720" rtlCol="0" anchor="ctr">
            <a:normAutofit/>
          </a:bodyPr>
          <a:lstStyle/>
          <a:p>
            <a:pPr>
              <a:lnSpc>
                <a:spcPct val="90000"/>
              </a:lnSpc>
              <a:spcAft>
                <a:spcPts val="600"/>
              </a:spcAft>
            </a:pPr>
            <a:fld id="{78184957-E2E4-45E8-A391-3DE2146B31D1}" type="slidenum">
              <a:rPr lang="en-US">
                <a:solidFill>
                  <a:srgbClr val="FFFFFF"/>
                </a:solidFill>
              </a:rPr>
              <a:pPr>
                <a:lnSpc>
                  <a:spcPct val="90000"/>
                </a:lnSpc>
                <a:spcAft>
                  <a:spcPts val="600"/>
                </a:spcAft>
              </a:pPr>
              <a:t>13</a:t>
            </a:fld>
            <a:endParaRPr lang="en-US" dirty="0">
              <a:solidFill>
                <a:srgbClr val="FFFFFF"/>
              </a:solidFill>
            </a:endParaRPr>
          </a:p>
        </p:txBody>
      </p:sp>
      <p:grpSp>
        <p:nvGrpSpPr>
          <p:cNvPr id="33" name="Group 3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34" name="Freeform: Shape 3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1922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background with pink leaves and white text">
            <a:extLst>
              <a:ext uri="{FF2B5EF4-FFF2-40B4-BE49-F238E27FC236}">
                <a16:creationId xmlns:a16="http://schemas.microsoft.com/office/drawing/2014/main" id="{B2BAFB16-29DB-6710-724E-BE60529051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6577" b="23423"/>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5" name="Slide Number Placeholder 4">
            <a:extLst>
              <a:ext uri="{FF2B5EF4-FFF2-40B4-BE49-F238E27FC236}">
                <a16:creationId xmlns:a16="http://schemas.microsoft.com/office/drawing/2014/main" id="{2AA91251-1D9D-7E8A-F9AF-F9A649457667}"/>
              </a:ext>
            </a:extLst>
          </p:cNvPr>
          <p:cNvSpPr>
            <a:spLocks noGrp="1"/>
          </p:cNvSpPr>
          <p:nvPr>
            <p:ph type="sldNum" sz="quarter" idx="12"/>
          </p:nvPr>
        </p:nvSpPr>
        <p:spPr>
          <a:xfrm>
            <a:off x="8853714" y="6123057"/>
            <a:ext cx="2635250" cy="707886"/>
          </a:xfrm>
        </p:spPr>
        <p:txBody>
          <a:bodyPr vert="horz" lIns="91440" tIns="45720" rIns="91440" bIns="45720" rtlCol="0" anchor="ctr">
            <a:normAutofit/>
          </a:bodyPr>
          <a:lstStyle/>
          <a:p>
            <a:pPr>
              <a:lnSpc>
                <a:spcPct val="90000"/>
              </a:lnSpc>
              <a:spcAft>
                <a:spcPts val="600"/>
              </a:spcAft>
            </a:pPr>
            <a:fld id="{78184957-E2E4-45E8-A391-3DE2146B31D1}" type="slidenum">
              <a:rPr lang="en-US">
                <a:solidFill>
                  <a:srgbClr val="FFFFFF"/>
                </a:solidFill>
              </a:rPr>
              <a:pPr>
                <a:lnSpc>
                  <a:spcPct val="90000"/>
                </a:lnSpc>
                <a:spcAft>
                  <a:spcPts val="600"/>
                </a:spcAft>
              </a:pPr>
              <a:t>14</a:t>
            </a:fld>
            <a:endParaRPr lang="en-US" dirty="0">
              <a:solidFill>
                <a:srgbClr val="FFFFFF"/>
              </a:solidFill>
            </a:endParaRPr>
          </a:p>
        </p:txBody>
      </p:sp>
      <p:grpSp>
        <p:nvGrpSpPr>
          <p:cNvPr id="23" name="Group 2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4" name="Freeform: Shape 2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6231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96463-C59E-BC0E-8B21-2D654912C4A0}"/>
              </a:ext>
            </a:extLst>
          </p:cNvPr>
          <p:cNvSpPr>
            <a:spLocks noGrp="1"/>
          </p:cNvSpPr>
          <p:nvPr>
            <p:ph type="title"/>
          </p:nvPr>
        </p:nvSpPr>
        <p:spPr>
          <a:xfrm>
            <a:off x="857396" y="1159878"/>
            <a:ext cx="8740774" cy="1323439"/>
          </a:xfrm>
        </p:spPr>
        <p:txBody>
          <a:bodyPr anchor="t">
            <a:normAutofit/>
          </a:bodyPr>
          <a:lstStyle/>
          <a:p>
            <a:r>
              <a:rPr lang="en-US" sz="4000" dirty="0"/>
              <a:t>Introduction</a:t>
            </a:r>
          </a:p>
        </p:txBody>
      </p:sp>
      <p:sp>
        <p:nvSpPr>
          <p:cNvPr id="3" name="Content Placeholder 2">
            <a:extLst>
              <a:ext uri="{FF2B5EF4-FFF2-40B4-BE49-F238E27FC236}">
                <a16:creationId xmlns:a16="http://schemas.microsoft.com/office/drawing/2014/main" id="{AB02A1AA-FD59-8A68-4988-9BB422A85EB6}"/>
              </a:ext>
            </a:extLst>
          </p:cNvPr>
          <p:cNvSpPr>
            <a:spLocks noGrp="1"/>
          </p:cNvSpPr>
          <p:nvPr>
            <p:ph idx="1"/>
          </p:nvPr>
        </p:nvSpPr>
        <p:spPr>
          <a:xfrm>
            <a:off x="857395" y="2281154"/>
            <a:ext cx="8740775" cy="3416968"/>
          </a:xfrm>
        </p:spPr>
        <p:txBody>
          <a:bodyPr>
            <a:normAutofit/>
          </a:bodyPr>
          <a:lstStyle/>
          <a:p>
            <a:pPr algn="just"/>
            <a:r>
              <a:rPr lang="en-US" sz="2400" dirty="0">
                <a:solidFill>
                  <a:schemeClr val="tx1">
                    <a:alpha val="80000"/>
                  </a:schemeClr>
                </a:solidFill>
              </a:rPr>
              <a:t>The current trending technologies are Cloud, Machine Learning, Internet of Things. </a:t>
            </a:r>
          </a:p>
          <a:p>
            <a:pPr algn="just"/>
            <a:r>
              <a:rPr lang="en-US" sz="2400" dirty="0">
                <a:solidFill>
                  <a:schemeClr val="tx1">
                    <a:alpha val="80000"/>
                  </a:schemeClr>
                </a:solidFill>
              </a:rPr>
              <a:t>There are many things we can solve using these current technologies. We thought of a way to solve of the problem that we mostly see using these technologies. </a:t>
            </a:r>
          </a:p>
          <a:p>
            <a:pPr algn="just"/>
            <a:r>
              <a:rPr lang="en-US" sz="2400" dirty="0">
                <a:solidFill>
                  <a:schemeClr val="tx1">
                    <a:alpha val="80000"/>
                  </a:schemeClr>
                </a:solidFill>
              </a:rPr>
              <a:t>Even in this technological world there are still few things which are following the traditional methods, one those sectors is Agriculture sector. There is lot of upgrade in the agriculture techniques but still we can implement many more things.</a:t>
            </a:r>
          </a:p>
        </p:txBody>
      </p:sp>
      <p:grpSp>
        <p:nvGrpSpPr>
          <p:cNvPr id="21" name="Group 20">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2" name="Freeform: Shape 21">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4" name="Freeform: Shape 23">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Footer Placeholder 3">
            <a:extLst>
              <a:ext uri="{FF2B5EF4-FFF2-40B4-BE49-F238E27FC236}">
                <a16:creationId xmlns:a16="http://schemas.microsoft.com/office/drawing/2014/main" id="{AB9D20F2-7EF0-DFF6-523D-76A7655C1C83}"/>
              </a:ext>
            </a:extLst>
          </p:cNvPr>
          <p:cNvSpPr>
            <a:spLocks noGrp="1"/>
          </p:cNvSpPr>
          <p:nvPr>
            <p:ph type="ftr" sz="quarter" idx="11"/>
          </p:nvPr>
        </p:nvSpPr>
        <p:spPr>
          <a:xfrm>
            <a:off x="2759368" y="6356350"/>
            <a:ext cx="4114800" cy="365125"/>
          </a:xfrm>
        </p:spPr>
        <p:txBody>
          <a:bodyPr/>
          <a:lstStyle/>
          <a:p>
            <a:r>
              <a:rPr lang="en-US" sz="1600" b="1" dirty="0">
                <a:solidFill>
                  <a:schemeClr val="bg1"/>
                </a:solidFill>
              </a:rPr>
              <a:t>Hema </a:t>
            </a:r>
            <a:r>
              <a:rPr lang="en-US" sz="1600" b="1" dirty="0" err="1">
                <a:solidFill>
                  <a:schemeClr val="bg1"/>
                </a:solidFill>
              </a:rPr>
              <a:t>Likhitha</a:t>
            </a:r>
            <a:endParaRPr lang="en-US" sz="1600" b="1" dirty="0">
              <a:solidFill>
                <a:schemeClr val="bg1"/>
              </a:solidFill>
            </a:endParaRPr>
          </a:p>
        </p:txBody>
      </p:sp>
      <p:sp>
        <p:nvSpPr>
          <p:cNvPr id="5" name="Slide Number Placeholder 4">
            <a:extLst>
              <a:ext uri="{FF2B5EF4-FFF2-40B4-BE49-F238E27FC236}">
                <a16:creationId xmlns:a16="http://schemas.microsoft.com/office/drawing/2014/main" id="{8651CD2B-FBB5-7FD6-77F8-BA34935644B6}"/>
              </a:ext>
            </a:extLst>
          </p:cNvPr>
          <p:cNvSpPr>
            <a:spLocks noGrp="1"/>
          </p:cNvSpPr>
          <p:nvPr>
            <p:ph type="sldNum" sz="quarter" idx="12"/>
          </p:nvPr>
        </p:nvSpPr>
        <p:spPr/>
        <p:txBody>
          <a:bodyPr/>
          <a:lstStyle/>
          <a:p>
            <a:fld id="{78184957-E2E4-45E8-A391-3DE2146B31D1}" type="slidenum">
              <a:rPr lang="en-US" smtClean="0"/>
              <a:t>2</a:t>
            </a:fld>
            <a:endParaRPr lang="en-US"/>
          </a:p>
        </p:txBody>
      </p:sp>
    </p:spTree>
    <p:extLst>
      <p:ext uri="{BB962C8B-B14F-4D97-AF65-F5344CB8AC3E}">
        <p14:creationId xmlns:p14="http://schemas.microsoft.com/office/powerpoint/2010/main" val="30122906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0B699-3F2F-075D-EBD2-8ACC288D6EAC}"/>
              </a:ext>
            </a:extLst>
          </p:cNvPr>
          <p:cNvSpPr>
            <a:spLocks noGrp="1"/>
          </p:cNvSpPr>
          <p:nvPr>
            <p:ph type="title"/>
          </p:nvPr>
        </p:nvSpPr>
        <p:spPr>
          <a:xfrm>
            <a:off x="838199" y="1498512"/>
            <a:ext cx="8740774" cy="1323439"/>
          </a:xfrm>
        </p:spPr>
        <p:txBody>
          <a:bodyPr anchor="t">
            <a:normAutofit/>
          </a:bodyPr>
          <a:lstStyle/>
          <a:p>
            <a:r>
              <a:rPr lang="en-US" sz="4000" dirty="0"/>
              <a:t>Motivation</a:t>
            </a:r>
          </a:p>
        </p:txBody>
      </p:sp>
      <p:sp>
        <p:nvSpPr>
          <p:cNvPr id="3" name="Content Placeholder 2">
            <a:extLst>
              <a:ext uri="{FF2B5EF4-FFF2-40B4-BE49-F238E27FC236}">
                <a16:creationId xmlns:a16="http://schemas.microsoft.com/office/drawing/2014/main" id="{FDBB67D0-E51A-77A9-D555-7281E8F9E9F1}"/>
              </a:ext>
            </a:extLst>
          </p:cNvPr>
          <p:cNvSpPr>
            <a:spLocks noGrp="1"/>
          </p:cNvSpPr>
          <p:nvPr>
            <p:ph idx="1"/>
          </p:nvPr>
        </p:nvSpPr>
        <p:spPr>
          <a:xfrm>
            <a:off x="838199" y="2422358"/>
            <a:ext cx="8740775" cy="3352800"/>
          </a:xfrm>
        </p:spPr>
        <p:txBody>
          <a:bodyPr>
            <a:normAutofit fontScale="92500"/>
          </a:bodyPr>
          <a:lstStyle/>
          <a:p>
            <a:pPr algn="just"/>
            <a:r>
              <a:rPr lang="en-US" sz="2400" dirty="0">
                <a:solidFill>
                  <a:schemeClr val="tx1">
                    <a:alpha val="80000"/>
                  </a:schemeClr>
                </a:solidFill>
              </a:rPr>
              <a:t>Water is main resource for any type of crop. Crop with the right amount of water gives good yield. Supplying correct amount of water to crop is crucial. Supplying proper water can’t be possible all the time by humans.</a:t>
            </a:r>
          </a:p>
          <a:p>
            <a:pPr algn="just"/>
            <a:r>
              <a:rPr lang="en-US" sz="2400" dirty="0">
                <a:solidFill>
                  <a:schemeClr val="tx1">
                    <a:alpha val="80000"/>
                  </a:schemeClr>
                </a:solidFill>
              </a:rPr>
              <a:t>Smart irrigation is a one-time investment and further reduces the cost.</a:t>
            </a:r>
          </a:p>
          <a:p>
            <a:pPr algn="just"/>
            <a:r>
              <a:rPr lang="en-US" sz="2400" dirty="0">
                <a:solidFill>
                  <a:schemeClr val="tx1">
                    <a:alpha val="80000"/>
                  </a:schemeClr>
                </a:solidFill>
              </a:rPr>
              <a:t>Over irrigation can lead to problems such as erosion, nutrient leaching and decreases soil fertility.</a:t>
            </a:r>
          </a:p>
          <a:p>
            <a:pPr algn="just"/>
            <a:r>
              <a:rPr lang="en-US" sz="2400" dirty="0">
                <a:solidFill>
                  <a:schemeClr val="tx1">
                    <a:alpha val="80000"/>
                  </a:schemeClr>
                </a:solidFill>
              </a:rPr>
              <a:t>Use of technologies provides farmer with access to detailed data about their fields.</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96A24DB2-E9A1-0998-B122-2B5226FA37F1}"/>
              </a:ext>
            </a:extLst>
          </p:cNvPr>
          <p:cNvSpPr>
            <a:spLocks noGrp="1"/>
          </p:cNvSpPr>
          <p:nvPr>
            <p:ph type="sldNum" sz="quarter" idx="12"/>
          </p:nvPr>
        </p:nvSpPr>
        <p:spPr/>
        <p:txBody>
          <a:bodyPr/>
          <a:lstStyle/>
          <a:p>
            <a:fld id="{78184957-E2E4-45E8-A391-3DE2146B31D1}" type="slidenum">
              <a:rPr lang="en-US" smtClean="0"/>
              <a:t>3</a:t>
            </a:fld>
            <a:endParaRPr lang="en-US"/>
          </a:p>
        </p:txBody>
      </p:sp>
      <p:sp>
        <p:nvSpPr>
          <p:cNvPr id="7" name="TextBox 6">
            <a:extLst>
              <a:ext uri="{FF2B5EF4-FFF2-40B4-BE49-F238E27FC236}">
                <a16:creationId xmlns:a16="http://schemas.microsoft.com/office/drawing/2014/main" id="{5A3611A5-301D-69A3-F828-8B6ECAC33599}"/>
              </a:ext>
            </a:extLst>
          </p:cNvPr>
          <p:cNvSpPr txBox="1"/>
          <p:nvPr/>
        </p:nvSpPr>
        <p:spPr>
          <a:xfrm>
            <a:off x="3895673" y="6352143"/>
            <a:ext cx="6290108" cy="369332"/>
          </a:xfrm>
          <a:prstGeom prst="rect">
            <a:avLst/>
          </a:prstGeom>
          <a:noFill/>
        </p:spPr>
        <p:txBody>
          <a:bodyPr wrap="square">
            <a:spAutoFit/>
          </a:bodyPr>
          <a:lstStyle/>
          <a:p>
            <a:r>
              <a:rPr lang="en-US" sz="1800" b="1" dirty="0">
                <a:solidFill>
                  <a:schemeClr val="bg1"/>
                </a:solidFill>
              </a:rPr>
              <a:t>Hema </a:t>
            </a:r>
            <a:r>
              <a:rPr lang="en-US" sz="1800" b="1" dirty="0" err="1">
                <a:solidFill>
                  <a:schemeClr val="bg1"/>
                </a:solidFill>
              </a:rPr>
              <a:t>Likhitha</a:t>
            </a:r>
            <a:endParaRPr lang="en-US" sz="1800" b="1" dirty="0">
              <a:solidFill>
                <a:schemeClr val="bg1"/>
              </a:solidFill>
            </a:endParaRPr>
          </a:p>
        </p:txBody>
      </p:sp>
    </p:spTree>
    <p:extLst>
      <p:ext uri="{BB962C8B-B14F-4D97-AF65-F5344CB8AC3E}">
        <p14:creationId xmlns:p14="http://schemas.microsoft.com/office/powerpoint/2010/main" val="35863598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CD8FB-D41B-1B99-30D9-D944117D248D}"/>
              </a:ext>
            </a:extLst>
          </p:cNvPr>
          <p:cNvSpPr>
            <a:spLocks noGrp="1"/>
          </p:cNvSpPr>
          <p:nvPr>
            <p:ph type="title"/>
          </p:nvPr>
        </p:nvSpPr>
        <p:spPr>
          <a:xfrm>
            <a:off x="857396" y="1063624"/>
            <a:ext cx="8740774" cy="1323439"/>
          </a:xfrm>
        </p:spPr>
        <p:txBody>
          <a:bodyPr anchor="t">
            <a:normAutofit/>
          </a:bodyPr>
          <a:lstStyle/>
          <a:p>
            <a:r>
              <a:rPr lang="en-US" sz="4000" dirty="0"/>
              <a:t>Problem Definition</a:t>
            </a:r>
          </a:p>
        </p:txBody>
      </p:sp>
      <p:sp>
        <p:nvSpPr>
          <p:cNvPr id="3" name="Content Placeholder 2">
            <a:extLst>
              <a:ext uri="{FF2B5EF4-FFF2-40B4-BE49-F238E27FC236}">
                <a16:creationId xmlns:a16="http://schemas.microsoft.com/office/drawing/2014/main" id="{5D3DD45E-80DC-109C-F786-CF21EA5F88AF}"/>
              </a:ext>
            </a:extLst>
          </p:cNvPr>
          <p:cNvSpPr>
            <a:spLocks noGrp="1"/>
          </p:cNvSpPr>
          <p:nvPr>
            <p:ph idx="1"/>
          </p:nvPr>
        </p:nvSpPr>
        <p:spPr>
          <a:xfrm>
            <a:off x="857395" y="2184934"/>
            <a:ext cx="9125849" cy="3821059"/>
          </a:xfrm>
        </p:spPr>
        <p:txBody>
          <a:bodyPr>
            <a:normAutofit lnSpcReduction="10000"/>
          </a:bodyPr>
          <a:lstStyle/>
          <a:p>
            <a:pPr algn="just"/>
            <a:r>
              <a:rPr lang="en-US" sz="2400" dirty="0">
                <a:solidFill>
                  <a:schemeClr val="tx1">
                    <a:alpha val="80000"/>
                  </a:schemeClr>
                </a:solidFill>
              </a:rPr>
              <a:t>In many cases, Farmer’s themselves should get into the field to perform irrigation but there are some situations where they themselves can’t do the things manually. </a:t>
            </a:r>
          </a:p>
          <a:p>
            <a:pPr algn="just"/>
            <a:r>
              <a:rPr lang="en-US" sz="2400" dirty="0">
                <a:solidFill>
                  <a:schemeClr val="tx1">
                    <a:alpha val="80000"/>
                  </a:schemeClr>
                </a:solidFill>
              </a:rPr>
              <a:t>Such as checking soil moisture level, temperature, humidity. </a:t>
            </a:r>
          </a:p>
          <a:p>
            <a:pPr algn="just"/>
            <a:r>
              <a:rPr lang="en-US" sz="2400" dirty="0">
                <a:solidFill>
                  <a:schemeClr val="tx1">
                    <a:alpha val="80000"/>
                  </a:schemeClr>
                </a:solidFill>
              </a:rPr>
              <a:t>This process is time consuming and there can be many human errors. </a:t>
            </a:r>
          </a:p>
          <a:p>
            <a:pPr algn="just"/>
            <a:r>
              <a:rPr lang="en-US" sz="2400" dirty="0">
                <a:solidFill>
                  <a:schemeClr val="tx1">
                    <a:alpha val="80000"/>
                  </a:schemeClr>
                </a:solidFill>
              </a:rPr>
              <a:t>Checking these levels and maintaining the level at regular interval of times cannot be possible all the time. </a:t>
            </a:r>
          </a:p>
          <a:p>
            <a:pPr algn="just"/>
            <a:r>
              <a:rPr lang="en-US" sz="2400" dirty="0">
                <a:solidFill>
                  <a:schemeClr val="tx1">
                    <a:alpha val="80000"/>
                  </a:schemeClr>
                </a:solidFill>
              </a:rPr>
              <a:t>There are some techniques where irrigation starts as soon as the soil moisture drops but, in that case when there is sudden increment in moisture level through external factor then crop maybe damaged.</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5A1040BC-D8C5-6DB9-3881-56BAA1736B33}"/>
              </a:ext>
            </a:extLst>
          </p:cNvPr>
          <p:cNvSpPr>
            <a:spLocks noGrp="1"/>
          </p:cNvSpPr>
          <p:nvPr>
            <p:ph type="sldNum" sz="quarter" idx="12"/>
          </p:nvPr>
        </p:nvSpPr>
        <p:spPr/>
        <p:txBody>
          <a:bodyPr/>
          <a:lstStyle/>
          <a:p>
            <a:fld id="{78184957-E2E4-45E8-A391-3DE2146B31D1}" type="slidenum">
              <a:rPr lang="en-US" smtClean="0"/>
              <a:t>4</a:t>
            </a:fld>
            <a:endParaRPr lang="en-US"/>
          </a:p>
        </p:txBody>
      </p:sp>
      <p:sp>
        <p:nvSpPr>
          <p:cNvPr id="6" name="Footer Placeholder 3">
            <a:extLst>
              <a:ext uri="{FF2B5EF4-FFF2-40B4-BE49-F238E27FC236}">
                <a16:creationId xmlns:a16="http://schemas.microsoft.com/office/drawing/2014/main" id="{B95DFB2C-C99C-36AD-986B-75221681F3DA}"/>
              </a:ext>
            </a:extLst>
          </p:cNvPr>
          <p:cNvSpPr>
            <a:spLocks noGrp="1"/>
          </p:cNvSpPr>
          <p:nvPr>
            <p:ph type="ftr" sz="quarter" idx="11"/>
          </p:nvPr>
        </p:nvSpPr>
        <p:spPr>
          <a:xfrm>
            <a:off x="2630714" y="6395081"/>
            <a:ext cx="4114800" cy="365125"/>
          </a:xfrm>
        </p:spPr>
        <p:txBody>
          <a:bodyPr/>
          <a:lstStyle/>
          <a:p>
            <a:r>
              <a:rPr lang="en-US" sz="1600" b="1" dirty="0">
                <a:solidFill>
                  <a:schemeClr val="bg1"/>
                </a:solidFill>
              </a:rPr>
              <a:t>Varsha Pravallika</a:t>
            </a:r>
          </a:p>
        </p:txBody>
      </p:sp>
    </p:spTree>
    <p:extLst>
      <p:ext uri="{BB962C8B-B14F-4D97-AF65-F5344CB8AC3E}">
        <p14:creationId xmlns:p14="http://schemas.microsoft.com/office/powerpoint/2010/main" val="42018052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8CD02-B790-1A7E-571B-CA272F5C7D99}"/>
              </a:ext>
            </a:extLst>
          </p:cNvPr>
          <p:cNvSpPr>
            <a:spLocks noGrp="1"/>
          </p:cNvSpPr>
          <p:nvPr>
            <p:ph type="title"/>
          </p:nvPr>
        </p:nvSpPr>
        <p:spPr>
          <a:xfrm>
            <a:off x="761197" y="1100539"/>
            <a:ext cx="8740774" cy="1323439"/>
          </a:xfrm>
        </p:spPr>
        <p:txBody>
          <a:bodyPr anchor="t">
            <a:normAutofit/>
          </a:bodyPr>
          <a:lstStyle/>
          <a:p>
            <a:r>
              <a:rPr lang="en-US" sz="4000" dirty="0"/>
              <a:t>Proposed Solution</a:t>
            </a:r>
          </a:p>
        </p:txBody>
      </p:sp>
      <p:sp>
        <p:nvSpPr>
          <p:cNvPr id="3" name="Content Placeholder 2">
            <a:extLst>
              <a:ext uri="{FF2B5EF4-FFF2-40B4-BE49-F238E27FC236}">
                <a16:creationId xmlns:a16="http://schemas.microsoft.com/office/drawing/2014/main" id="{5D9569B8-4DA0-3136-CEF9-D67F98AF571C}"/>
              </a:ext>
            </a:extLst>
          </p:cNvPr>
          <p:cNvSpPr>
            <a:spLocks noGrp="1"/>
          </p:cNvSpPr>
          <p:nvPr>
            <p:ph idx="1"/>
          </p:nvPr>
        </p:nvSpPr>
        <p:spPr>
          <a:xfrm>
            <a:off x="761197" y="2136925"/>
            <a:ext cx="8740775" cy="3147383"/>
          </a:xfrm>
        </p:spPr>
        <p:txBody>
          <a:bodyPr>
            <a:noAutofit/>
          </a:bodyPr>
          <a:lstStyle/>
          <a:p>
            <a:pPr algn="just"/>
            <a:r>
              <a:rPr lang="en-US" sz="2200" dirty="0">
                <a:solidFill>
                  <a:schemeClr val="tx1">
                    <a:alpha val="80000"/>
                  </a:schemeClr>
                </a:solidFill>
              </a:rPr>
              <a:t>Our Proposed solution to develop the automated irrigation system. Farmer without actually getting into the farm and can access the information through mobile device.</a:t>
            </a:r>
          </a:p>
          <a:p>
            <a:pPr algn="just"/>
            <a:r>
              <a:rPr lang="en-US" sz="2200" dirty="0">
                <a:solidFill>
                  <a:schemeClr val="tx1">
                    <a:alpha val="80000"/>
                  </a:schemeClr>
                </a:solidFill>
              </a:rPr>
              <a:t> We would like to implement this using Machine Learning and Internet of Things(IOT).</a:t>
            </a:r>
          </a:p>
          <a:p>
            <a:pPr algn="just"/>
            <a:r>
              <a:rPr lang="en-US" sz="2200" dirty="0">
                <a:solidFill>
                  <a:schemeClr val="tx1">
                    <a:alpha val="80000"/>
                  </a:schemeClr>
                </a:solidFill>
              </a:rPr>
              <a:t>We calculate the moisture in the soil in timely basis</a:t>
            </a:r>
          </a:p>
          <a:p>
            <a:pPr algn="just"/>
            <a:r>
              <a:rPr lang="en-US" sz="2200" dirty="0">
                <a:solidFill>
                  <a:schemeClr val="tx1">
                    <a:alpha val="80000"/>
                  </a:schemeClr>
                </a:solidFill>
              </a:rPr>
              <a:t>If the moisture level is less than the cutoff for certain time we take the automatic necessary irrigation action. We do this through the Formal Verification methods.</a:t>
            </a:r>
          </a:p>
          <a:p>
            <a:pPr algn="just"/>
            <a:r>
              <a:rPr lang="en-US" sz="2200" dirty="0">
                <a:solidFill>
                  <a:schemeClr val="tx1">
                    <a:alpha val="80000"/>
                  </a:schemeClr>
                </a:solidFill>
              </a:rPr>
              <a:t>Every time there is a requirement of irrigation it is notified to farmer by storing the data in the cloud. </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1CD38CC6-FD99-4A6E-7AD5-DF35BFE0D4BC}"/>
              </a:ext>
            </a:extLst>
          </p:cNvPr>
          <p:cNvSpPr>
            <a:spLocks noGrp="1"/>
          </p:cNvSpPr>
          <p:nvPr>
            <p:ph type="sldNum" sz="quarter" idx="12"/>
          </p:nvPr>
        </p:nvSpPr>
        <p:spPr/>
        <p:txBody>
          <a:bodyPr/>
          <a:lstStyle/>
          <a:p>
            <a:fld id="{78184957-E2E4-45E8-A391-3DE2146B31D1}" type="slidenum">
              <a:rPr lang="en-US" smtClean="0"/>
              <a:t>5</a:t>
            </a:fld>
            <a:endParaRPr lang="en-US"/>
          </a:p>
        </p:txBody>
      </p:sp>
      <p:sp>
        <p:nvSpPr>
          <p:cNvPr id="9" name="Footer Placeholder 3">
            <a:extLst>
              <a:ext uri="{FF2B5EF4-FFF2-40B4-BE49-F238E27FC236}">
                <a16:creationId xmlns:a16="http://schemas.microsoft.com/office/drawing/2014/main" id="{F61BB8EF-D8EA-D780-7F47-66EC6031E362}"/>
              </a:ext>
            </a:extLst>
          </p:cNvPr>
          <p:cNvSpPr>
            <a:spLocks noGrp="1"/>
          </p:cNvSpPr>
          <p:nvPr>
            <p:ph type="ftr" sz="quarter" idx="11"/>
          </p:nvPr>
        </p:nvSpPr>
        <p:spPr>
          <a:xfrm>
            <a:off x="2587172" y="6312898"/>
            <a:ext cx="4114800" cy="365125"/>
          </a:xfrm>
        </p:spPr>
        <p:txBody>
          <a:bodyPr/>
          <a:lstStyle/>
          <a:p>
            <a:r>
              <a:rPr lang="en-US" sz="1600" b="1" dirty="0">
                <a:solidFill>
                  <a:schemeClr val="bg1"/>
                </a:solidFill>
              </a:rPr>
              <a:t>Varsha Pravallika</a:t>
            </a:r>
          </a:p>
        </p:txBody>
      </p:sp>
    </p:spTree>
    <p:extLst>
      <p:ext uri="{BB962C8B-B14F-4D97-AF65-F5344CB8AC3E}">
        <p14:creationId xmlns:p14="http://schemas.microsoft.com/office/powerpoint/2010/main" val="40234729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CCE69-E71A-04B8-E007-D91001BA4A74}"/>
              </a:ext>
            </a:extLst>
          </p:cNvPr>
          <p:cNvSpPr>
            <a:spLocks noGrp="1"/>
          </p:cNvSpPr>
          <p:nvPr>
            <p:ph type="title"/>
          </p:nvPr>
        </p:nvSpPr>
        <p:spPr>
          <a:xfrm>
            <a:off x="838199" y="1498512"/>
            <a:ext cx="8740774" cy="1323439"/>
          </a:xfrm>
        </p:spPr>
        <p:txBody>
          <a:bodyPr anchor="t">
            <a:normAutofit/>
          </a:bodyPr>
          <a:lstStyle/>
          <a:p>
            <a:r>
              <a:rPr lang="en-US" sz="4000" dirty="0"/>
              <a:t>Experiments</a:t>
            </a:r>
          </a:p>
        </p:txBody>
      </p:sp>
      <p:sp>
        <p:nvSpPr>
          <p:cNvPr id="3" name="Content Placeholder 2">
            <a:extLst>
              <a:ext uri="{FF2B5EF4-FFF2-40B4-BE49-F238E27FC236}">
                <a16:creationId xmlns:a16="http://schemas.microsoft.com/office/drawing/2014/main" id="{1678B9DB-093F-3EF2-E23C-3BBDD26D1583}"/>
              </a:ext>
            </a:extLst>
          </p:cNvPr>
          <p:cNvSpPr>
            <a:spLocks noGrp="1"/>
          </p:cNvSpPr>
          <p:nvPr>
            <p:ph idx="1"/>
          </p:nvPr>
        </p:nvSpPr>
        <p:spPr>
          <a:xfrm>
            <a:off x="857396" y="2675902"/>
            <a:ext cx="8740775" cy="3118506"/>
          </a:xfrm>
        </p:spPr>
        <p:txBody>
          <a:bodyPr>
            <a:normAutofit/>
          </a:bodyPr>
          <a:lstStyle/>
          <a:p>
            <a:pPr algn="just"/>
            <a:r>
              <a:rPr lang="en-US" sz="2200" dirty="0">
                <a:solidFill>
                  <a:schemeClr val="tx1">
                    <a:alpha val="80000"/>
                  </a:schemeClr>
                </a:solidFill>
              </a:rPr>
              <a:t>We would like to implement the smart irrigation technique using Internet of Things, Machine Learning, Cloud.</a:t>
            </a:r>
          </a:p>
          <a:p>
            <a:pPr algn="just"/>
            <a:r>
              <a:rPr lang="en-US" sz="2200" dirty="0">
                <a:solidFill>
                  <a:schemeClr val="tx1">
                    <a:alpha val="80000"/>
                  </a:schemeClr>
                </a:solidFill>
              </a:rPr>
              <a:t>Some of the IOT devices like Soil moisture sensor, Node MCU, Wi-Fi module, Raspberry Pi and more.</a:t>
            </a:r>
          </a:p>
          <a:p>
            <a:pPr algn="just"/>
            <a:r>
              <a:rPr lang="en-US" sz="2200" dirty="0">
                <a:solidFill>
                  <a:schemeClr val="tx1">
                    <a:alpha val="80000"/>
                  </a:schemeClr>
                </a:solidFill>
              </a:rPr>
              <a:t> Some Formal Machine Learning verification techniques like Decision tree etc.</a:t>
            </a:r>
          </a:p>
          <a:p>
            <a:pPr algn="just"/>
            <a:r>
              <a:rPr lang="en-US" sz="2200" dirty="0">
                <a:solidFill>
                  <a:schemeClr val="tx1">
                    <a:alpha val="80000"/>
                  </a:schemeClr>
                </a:solidFill>
              </a:rPr>
              <a:t>We are using Cloud to store data based on daily, hourly, monthly and  notify farmers regarding reports and irrigation.</a:t>
            </a:r>
          </a:p>
          <a:p>
            <a:pPr algn="just"/>
            <a:endParaRPr lang="en-US" sz="2200" dirty="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a:extLst>
              <a:ext uri="{FF2B5EF4-FFF2-40B4-BE49-F238E27FC236}">
                <a16:creationId xmlns:a16="http://schemas.microsoft.com/office/drawing/2014/main" id="{FA8FB755-FC19-B99E-5B8C-B3AC58F1C61F}"/>
              </a:ext>
            </a:extLst>
          </p:cNvPr>
          <p:cNvSpPr>
            <a:spLocks noGrp="1"/>
          </p:cNvSpPr>
          <p:nvPr>
            <p:ph type="sldNum" sz="quarter" idx="12"/>
          </p:nvPr>
        </p:nvSpPr>
        <p:spPr/>
        <p:txBody>
          <a:bodyPr/>
          <a:lstStyle/>
          <a:p>
            <a:fld id="{78184957-E2E4-45E8-A391-3DE2146B31D1}" type="slidenum">
              <a:rPr lang="en-US" smtClean="0"/>
              <a:t>6</a:t>
            </a:fld>
            <a:endParaRPr lang="en-US"/>
          </a:p>
        </p:txBody>
      </p:sp>
      <p:sp>
        <p:nvSpPr>
          <p:cNvPr id="6" name="Footer Placeholder 3">
            <a:extLst>
              <a:ext uri="{FF2B5EF4-FFF2-40B4-BE49-F238E27FC236}">
                <a16:creationId xmlns:a16="http://schemas.microsoft.com/office/drawing/2014/main" id="{ED983B2D-C29B-20DA-6266-C08D63F5CB86}"/>
              </a:ext>
            </a:extLst>
          </p:cNvPr>
          <p:cNvSpPr>
            <a:spLocks noGrp="1"/>
          </p:cNvSpPr>
          <p:nvPr>
            <p:ph type="ftr" sz="quarter" idx="11"/>
          </p:nvPr>
        </p:nvSpPr>
        <p:spPr>
          <a:xfrm>
            <a:off x="2759368" y="6372467"/>
            <a:ext cx="4114800" cy="365125"/>
          </a:xfrm>
        </p:spPr>
        <p:txBody>
          <a:bodyPr/>
          <a:lstStyle/>
          <a:p>
            <a:r>
              <a:rPr lang="en-US" sz="1600" b="1" dirty="0">
                <a:solidFill>
                  <a:schemeClr val="bg1"/>
                </a:solidFill>
              </a:rPr>
              <a:t>Sumanth Kumar</a:t>
            </a:r>
          </a:p>
        </p:txBody>
      </p:sp>
    </p:spTree>
    <p:extLst>
      <p:ext uri="{BB962C8B-B14F-4D97-AF65-F5344CB8AC3E}">
        <p14:creationId xmlns:p14="http://schemas.microsoft.com/office/powerpoint/2010/main" val="10169644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B4480-F410-3D6B-B078-AAE5C73E1B3F}"/>
              </a:ext>
            </a:extLst>
          </p:cNvPr>
          <p:cNvSpPr>
            <a:spLocks noGrp="1"/>
          </p:cNvSpPr>
          <p:nvPr>
            <p:ph type="title"/>
          </p:nvPr>
        </p:nvSpPr>
        <p:spPr>
          <a:xfrm>
            <a:off x="859909" y="1209595"/>
            <a:ext cx="8740774" cy="1323439"/>
          </a:xfrm>
        </p:spPr>
        <p:txBody>
          <a:bodyPr anchor="t">
            <a:normAutofit/>
          </a:bodyPr>
          <a:lstStyle/>
          <a:p>
            <a:r>
              <a:rPr lang="en-US" sz="4000" dirty="0"/>
              <a:t>Experiments</a:t>
            </a:r>
          </a:p>
        </p:txBody>
      </p:sp>
      <p:sp>
        <p:nvSpPr>
          <p:cNvPr id="3" name="Content Placeholder 2">
            <a:extLst>
              <a:ext uri="{FF2B5EF4-FFF2-40B4-BE49-F238E27FC236}">
                <a16:creationId xmlns:a16="http://schemas.microsoft.com/office/drawing/2014/main" id="{D938CBCE-2EDB-3AC9-678C-209BD127F43C}"/>
              </a:ext>
            </a:extLst>
          </p:cNvPr>
          <p:cNvSpPr>
            <a:spLocks noGrp="1"/>
          </p:cNvSpPr>
          <p:nvPr>
            <p:ph idx="1"/>
          </p:nvPr>
        </p:nvSpPr>
        <p:spPr>
          <a:xfrm>
            <a:off x="838200" y="1973180"/>
            <a:ext cx="7795661" cy="3965608"/>
          </a:xfrm>
        </p:spPr>
        <p:txBody>
          <a:bodyPr>
            <a:normAutofit/>
          </a:bodyPr>
          <a:lstStyle/>
          <a:p>
            <a:pPr algn="just"/>
            <a:r>
              <a:rPr lang="en-US" b="1" dirty="0"/>
              <a:t>Soil Moisture Sensor</a:t>
            </a:r>
          </a:p>
          <a:p>
            <a:pPr lvl="1" algn="just"/>
            <a:r>
              <a:rPr lang="en-US" sz="2200" dirty="0"/>
              <a:t>Soil Moisture Sensor measure or estimate the amount of water in the soil. This sensor can be placed anywhere in the field to determine the soil moisture.</a:t>
            </a:r>
            <a:endParaRPr lang="en-US" sz="2200" b="1" dirty="0"/>
          </a:p>
          <a:p>
            <a:pPr algn="just"/>
            <a:r>
              <a:rPr lang="en-US" b="1" dirty="0"/>
              <a:t>Humidity Sensor</a:t>
            </a:r>
          </a:p>
          <a:p>
            <a:pPr lvl="1" algn="just"/>
            <a:r>
              <a:rPr lang="en-US" sz="2200" dirty="0"/>
              <a:t>Humidity sensor is a device that senses, measures and reports the relative humidity of air and measures the water vapor in the air.</a:t>
            </a:r>
          </a:p>
          <a:p>
            <a:pPr marL="457200" lvl="1" indent="0" algn="just">
              <a:buNone/>
            </a:pPr>
            <a:endParaRPr lang="en-US" dirty="0"/>
          </a:p>
          <a:p>
            <a:pPr algn="just"/>
            <a:endParaRPr lang="en-US" sz="2400" dirty="0"/>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6" descr="Soil Moisture Sensor for Arduino – Goliath Automation &amp; Robotics">
            <a:extLst>
              <a:ext uri="{FF2B5EF4-FFF2-40B4-BE49-F238E27FC236}">
                <a16:creationId xmlns:a16="http://schemas.microsoft.com/office/drawing/2014/main" id="{7119898C-A383-F58A-5255-77667406C0D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317" b="94245" l="5734" r="96796">
                        <a14:foregroundMark x1="5902" y1="43705" x2="5902" y2="43705"/>
                        <a14:foregroundMark x1="5902" y1="43705" x2="5902" y2="43705"/>
                        <a14:foregroundMark x1="57673" y1="72122" x2="57673" y2="72122"/>
                        <a14:foregroundMark x1="54132" y1="80396" x2="54132" y2="80396"/>
                        <a14:foregroundMark x1="61214" y1="69964" x2="61214" y2="69964"/>
                        <a14:foregroundMark x1="61214" y1="69964" x2="61214" y2="69964"/>
                        <a14:foregroundMark x1="61214" y1="66187" x2="61214" y2="66187"/>
                        <a14:foregroundMark x1="66948" y1="73201" x2="66948" y2="73201"/>
                        <a14:foregroundMark x1="66948" y1="73201" x2="66948" y2="73201"/>
                        <a14:foregroundMark x1="57841" y1="67266" x2="57841" y2="67266"/>
                        <a14:foregroundMark x1="48567" y1="94784" x2="48567" y2="94784"/>
                        <a14:foregroundMark x1="83642" y1="50180" x2="83642" y2="50180"/>
                        <a14:foregroundMark x1="79258" y1="55396" x2="79258" y2="55396"/>
                        <a14:foregroundMark x1="86847" y1="44784" x2="86847" y2="44784"/>
                        <a14:foregroundMark x1="92243" y1="36871" x2="92243" y2="36871"/>
                        <a14:foregroundMark x1="90894" y1="41367" x2="90894" y2="41367"/>
                        <a14:foregroundMark x1="86678" y1="46942" x2="86678" y2="46942"/>
                        <a14:foregroundMark x1="95953" y1="18885" x2="95953" y2="18885"/>
                        <a14:foregroundMark x1="96796" y1="20504" x2="96796" y2="20504"/>
                        <a14:foregroundMark x1="92749" y1="32734" x2="92749" y2="32734"/>
                        <a14:foregroundMark x1="85329" y1="48921" x2="85329" y2="48921"/>
                        <a14:foregroundMark x1="70489" y1="7194" x2="70489" y2="7194"/>
                        <a14:foregroundMark x1="80438" y1="4317" x2="80438" y2="4317"/>
                      </a14:backgroundRemoval>
                    </a14:imgEffect>
                  </a14:imgLayer>
                </a14:imgProps>
              </a:ext>
              <a:ext uri="{28A0092B-C50C-407E-A947-70E740481C1C}">
                <a14:useLocalDpi xmlns:a14="http://schemas.microsoft.com/office/drawing/2010/main" val="0"/>
              </a:ext>
            </a:extLst>
          </a:blip>
          <a:stretch>
            <a:fillRect/>
          </a:stretch>
        </p:blipFill>
        <p:spPr bwMode="auto">
          <a:xfrm>
            <a:off x="9152852" y="1598818"/>
            <a:ext cx="2226068" cy="2086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humidity sensor">
            <a:extLst>
              <a:ext uri="{FF2B5EF4-FFF2-40B4-BE49-F238E27FC236}">
                <a16:creationId xmlns:a16="http://schemas.microsoft.com/office/drawing/2014/main" id="{8C32E932-B7D5-E60B-2CEA-DD9E4D53D06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743593" y="3685758"/>
            <a:ext cx="3044587" cy="254716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A79DD3E8-D505-2F98-7C88-10BCACB9086F}"/>
              </a:ext>
            </a:extLst>
          </p:cNvPr>
          <p:cNvSpPr>
            <a:spLocks noGrp="1"/>
          </p:cNvSpPr>
          <p:nvPr>
            <p:ph type="sldNum" sz="quarter" idx="12"/>
          </p:nvPr>
        </p:nvSpPr>
        <p:spPr/>
        <p:txBody>
          <a:bodyPr/>
          <a:lstStyle/>
          <a:p>
            <a:fld id="{78184957-E2E4-45E8-A391-3DE2146B31D1}" type="slidenum">
              <a:rPr lang="en-US" smtClean="0"/>
              <a:t>7</a:t>
            </a:fld>
            <a:endParaRPr lang="en-US"/>
          </a:p>
        </p:txBody>
      </p:sp>
      <p:sp>
        <p:nvSpPr>
          <p:cNvPr id="15" name="Footer Placeholder 3">
            <a:extLst>
              <a:ext uri="{FF2B5EF4-FFF2-40B4-BE49-F238E27FC236}">
                <a16:creationId xmlns:a16="http://schemas.microsoft.com/office/drawing/2014/main" id="{242221BB-33C4-8F41-20FC-FC98198AC8E8}"/>
              </a:ext>
            </a:extLst>
          </p:cNvPr>
          <p:cNvSpPr>
            <a:spLocks noGrp="1"/>
          </p:cNvSpPr>
          <p:nvPr>
            <p:ph type="ftr" sz="quarter" idx="11"/>
          </p:nvPr>
        </p:nvSpPr>
        <p:spPr>
          <a:xfrm>
            <a:off x="2678630" y="6381410"/>
            <a:ext cx="4114800" cy="365125"/>
          </a:xfrm>
        </p:spPr>
        <p:txBody>
          <a:bodyPr/>
          <a:lstStyle/>
          <a:p>
            <a:r>
              <a:rPr lang="en-US" sz="1600" b="1" dirty="0">
                <a:solidFill>
                  <a:schemeClr val="bg1"/>
                </a:solidFill>
              </a:rPr>
              <a:t>Kaushik Ram </a:t>
            </a:r>
            <a:r>
              <a:rPr lang="en-US" sz="1600" b="1" dirty="0" err="1">
                <a:solidFill>
                  <a:schemeClr val="bg1"/>
                </a:solidFill>
              </a:rPr>
              <a:t>Koteshwar</a:t>
            </a:r>
            <a:endParaRPr lang="en-US" sz="1600" b="1" dirty="0">
              <a:solidFill>
                <a:schemeClr val="bg1"/>
              </a:solidFill>
            </a:endParaRPr>
          </a:p>
        </p:txBody>
      </p:sp>
    </p:spTree>
    <p:extLst>
      <p:ext uri="{BB962C8B-B14F-4D97-AF65-F5344CB8AC3E}">
        <p14:creationId xmlns:p14="http://schemas.microsoft.com/office/powerpoint/2010/main" val="8843008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316F-A9F3-43E4-09C1-725DE84544BE}"/>
              </a:ext>
            </a:extLst>
          </p:cNvPr>
          <p:cNvSpPr>
            <a:spLocks noGrp="1"/>
          </p:cNvSpPr>
          <p:nvPr>
            <p:ph type="ctrTitle"/>
          </p:nvPr>
        </p:nvSpPr>
        <p:spPr>
          <a:xfrm>
            <a:off x="1196323" y="1157921"/>
            <a:ext cx="8748712" cy="894981"/>
          </a:xfrm>
        </p:spPr>
        <p:txBody>
          <a:bodyPr>
            <a:normAutofit/>
          </a:bodyPr>
          <a:lstStyle/>
          <a:p>
            <a:pPr algn="l"/>
            <a:r>
              <a:rPr lang="en-US" sz="4000" dirty="0">
                <a:solidFill>
                  <a:schemeClr val="bg1"/>
                </a:solidFill>
              </a:rPr>
              <a:t>Experiments</a:t>
            </a:r>
          </a:p>
        </p:txBody>
      </p:sp>
      <p:sp>
        <p:nvSpPr>
          <p:cNvPr id="3" name="Subtitle 2">
            <a:extLst>
              <a:ext uri="{FF2B5EF4-FFF2-40B4-BE49-F238E27FC236}">
                <a16:creationId xmlns:a16="http://schemas.microsoft.com/office/drawing/2014/main" id="{0008C0A7-D4E5-3B24-BE75-7CB699507F7C}"/>
              </a:ext>
            </a:extLst>
          </p:cNvPr>
          <p:cNvSpPr>
            <a:spLocks noGrp="1"/>
          </p:cNvSpPr>
          <p:nvPr>
            <p:ph type="subTitle" idx="1"/>
          </p:nvPr>
        </p:nvSpPr>
        <p:spPr>
          <a:xfrm>
            <a:off x="1294753" y="2348564"/>
            <a:ext cx="7866062" cy="3590223"/>
          </a:xfrm>
        </p:spPr>
        <p:txBody>
          <a:bodyPr wrap="square">
            <a:normAutofit/>
          </a:bodyPr>
          <a:lstStyle/>
          <a:p>
            <a:pPr marL="342900" indent="-342900" algn="l">
              <a:buFont typeface="Arial" panose="020B0604020202020204" pitchFamily="34" charset="0"/>
              <a:buChar char="•"/>
            </a:pPr>
            <a:r>
              <a:rPr lang="en-US" dirty="0">
                <a:solidFill>
                  <a:schemeClr val="bg1"/>
                </a:solidFill>
              </a:rPr>
              <a:t>Node MCU</a:t>
            </a:r>
          </a:p>
          <a:p>
            <a:pPr marL="800100" lvl="1" indent="-342900" algn="just">
              <a:buFont typeface="Arial" panose="020B0604020202020204" pitchFamily="34" charset="0"/>
              <a:buChar char="•"/>
            </a:pPr>
            <a:r>
              <a:rPr lang="en-US" sz="2200" dirty="0">
                <a:solidFill>
                  <a:schemeClr val="bg1"/>
                </a:solidFill>
              </a:rPr>
              <a:t>Node MCU is a open-source firmware, hardware and software development environment project developed initially for Node MCU ESP8266 Wi-fi SoC chip based on LUA.</a:t>
            </a:r>
          </a:p>
          <a:p>
            <a:pPr marL="342900" indent="-342900" algn="just">
              <a:buFont typeface="Arial" panose="020B0604020202020204" pitchFamily="34" charset="0"/>
              <a:buChar char="•"/>
            </a:pPr>
            <a:r>
              <a:rPr lang="en-US" dirty="0">
                <a:solidFill>
                  <a:schemeClr val="bg1"/>
                </a:solidFill>
              </a:rPr>
              <a:t>Relay Circuit board</a:t>
            </a:r>
            <a:endParaRPr lang="en-US" sz="2200" dirty="0">
              <a:solidFill>
                <a:schemeClr val="bg1"/>
              </a:solidFill>
            </a:endParaRPr>
          </a:p>
          <a:p>
            <a:pPr marL="800100" lvl="1" indent="-342900" algn="just">
              <a:buFont typeface="Arial" panose="020B0604020202020204" pitchFamily="34" charset="0"/>
              <a:buChar char="•"/>
            </a:pPr>
            <a:r>
              <a:rPr lang="en-US" sz="2200" dirty="0">
                <a:solidFill>
                  <a:schemeClr val="bg1"/>
                </a:solidFill>
              </a:rPr>
              <a:t>Relay Circuit board is also known as Printed Circuit Board relay. It is an electronic device that controls the flow of electrical current in a circuit. It serves as a switch based on the control signal.</a:t>
            </a:r>
          </a:p>
          <a:p>
            <a:pPr marL="342900" indent="-342900" algn="l">
              <a:buFont typeface="Arial" panose="020B0604020202020204" pitchFamily="34" charset="0"/>
              <a:buChar char="•"/>
            </a:pPr>
            <a:endParaRPr lang="en-US" dirty="0">
              <a:solidFill>
                <a:schemeClr val="bg1"/>
              </a:solidFill>
            </a:endParaRPr>
          </a:p>
        </p:txBody>
      </p:sp>
      <p:grpSp>
        <p:nvGrpSpPr>
          <p:cNvPr id="21" name="Group 2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2" name="Freeform: Shape 2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4" name="Freeform: Shape 2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050" name="Picture 2" descr="2 Channel Relay Board - Electronics-Lab.com">
            <a:extLst>
              <a:ext uri="{FF2B5EF4-FFF2-40B4-BE49-F238E27FC236}">
                <a16:creationId xmlns:a16="http://schemas.microsoft.com/office/drawing/2014/main" id="{75189291-1AEA-48AB-CE11-8E180AC1DBC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23" b="91667" l="3200" r="95600">
                        <a14:foregroundMark x1="40800" y1="8333" x2="40800" y2="8333"/>
                        <a14:foregroundMark x1="28800" y1="6034" x2="28800" y2="6034"/>
                        <a14:foregroundMark x1="41200" y1="4310" x2="41200" y2="4310"/>
                        <a14:foregroundMark x1="77000" y1="92241" x2="77000" y2="92241"/>
                        <a14:foregroundMark x1="91600" y1="41379" x2="91600" y2="41379"/>
                        <a14:foregroundMark x1="95600" y1="38218" x2="95600" y2="38218"/>
                        <a14:foregroundMark x1="3200" y1="58908" x2="3200" y2="58908"/>
                      </a14:backgroundRemoval>
                    </a14:imgEffect>
                  </a14:imgLayer>
                </a14:imgProps>
              </a:ext>
              <a:ext uri="{28A0092B-C50C-407E-A947-70E740481C1C}">
                <a14:useLocalDpi xmlns:a14="http://schemas.microsoft.com/office/drawing/2010/main" val="0"/>
              </a:ext>
            </a:extLst>
          </a:blip>
          <a:srcRect/>
          <a:stretch>
            <a:fillRect/>
          </a:stretch>
        </p:blipFill>
        <p:spPr bwMode="auto">
          <a:xfrm>
            <a:off x="9141468" y="3917482"/>
            <a:ext cx="3050531" cy="21231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9B9495D-9DA3-40F8-D740-2EF44CAE243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400" b="99400" l="2267" r="96000">
                        <a14:foregroundMark x1="7467" y1="38600" x2="9733" y2="60600"/>
                        <a14:foregroundMark x1="9733" y1="60600" x2="4400" y2="40000"/>
                        <a14:foregroundMark x1="4400" y1="40000" x2="69600" y2="4800"/>
                        <a14:foregroundMark x1="69600" y1="4800" x2="84800" y2="12200"/>
                        <a14:foregroundMark x1="84800" y1="12200" x2="94000" y2="28400"/>
                        <a14:foregroundMark x1="94000" y1="28400" x2="82800" y2="45400"/>
                        <a14:foregroundMark x1="82800" y1="45400" x2="37067" y2="45400"/>
                        <a14:foregroundMark x1="37067" y1="45400" x2="12133" y2="67600"/>
                        <a14:foregroundMark x1="73600" y1="5600" x2="79600" y2="10000"/>
                        <a14:foregroundMark x1="6933" y1="54800" x2="2267" y2="34600"/>
                        <a14:foregroundMark x1="2267" y1="34600" x2="5467" y2="36400"/>
                        <a14:foregroundMark x1="95333" y1="44200" x2="96133" y2="34800"/>
                        <a14:foregroundMark x1="32533" y1="85600" x2="31733" y2="99400"/>
                      </a14:backgroundRemoval>
                    </a14:imgEffect>
                  </a14:imgLayer>
                </a14:imgProps>
              </a:ext>
            </a:extLst>
          </a:blip>
          <a:stretch>
            <a:fillRect/>
          </a:stretch>
        </p:blipFill>
        <p:spPr>
          <a:xfrm>
            <a:off x="9430583" y="1742299"/>
            <a:ext cx="2472300" cy="1648200"/>
          </a:xfrm>
          <a:prstGeom prst="rect">
            <a:avLst/>
          </a:prstGeom>
        </p:spPr>
      </p:pic>
      <p:sp>
        <p:nvSpPr>
          <p:cNvPr id="9" name="Slide Number Placeholder 8">
            <a:extLst>
              <a:ext uri="{FF2B5EF4-FFF2-40B4-BE49-F238E27FC236}">
                <a16:creationId xmlns:a16="http://schemas.microsoft.com/office/drawing/2014/main" id="{ADEAD8FB-FF21-B5EB-0B70-875A928E545A}"/>
              </a:ext>
            </a:extLst>
          </p:cNvPr>
          <p:cNvSpPr>
            <a:spLocks noGrp="1"/>
          </p:cNvSpPr>
          <p:nvPr>
            <p:ph type="sldNum" sz="quarter" idx="12"/>
          </p:nvPr>
        </p:nvSpPr>
        <p:spPr/>
        <p:txBody>
          <a:bodyPr/>
          <a:lstStyle/>
          <a:p>
            <a:fld id="{78184957-E2E4-45E8-A391-3DE2146B31D1}" type="slidenum">
              <a:rPr lang="en-US" smtClean="0"/>
              <a:t>8</a:t>
            </a:fld>
            <a:endParaRPr lang="en-US"/>
          </a:p>
        </p:txBody>
      </p:sp>
      <p:sp>
        <p:nvSpPr>
          <p:cNvPr id="16" name="Footer Placeholder 3">
            <a:extLst>
              <a:ext uri="{FF2B5EF4-FFF2-40B4-BE49-F238E27FC236}">
                <a16:creationId xmlns:a16="http://schemas.microsoft.com/office/drawing/2014/main" id="{8556E380-1971-9655-93BF-CC75F9C27F20}"/>
              </a:ext>
            </a:extLst>
          </p:cNvPr>
          <p:cNvSpPr>
            <a:spLocks noGrp="1"/>
          </p:cNvSpPr>
          <p:nvPr>
            <p:ph type="ftr" sz="quarter" idx="11"/>
          </p:nvPr>
        </p:nvSpPr>
        <p:spPr>
          <a:xfrm>
            <a:off x="3051629" y="6381409"/>
            <a:ext cx="4114800" cy="365125"/>
          </a:xfrm>
        </p:spPr>
        <p:txBody>
          <a:bodyPr/>
          <a:lstStyle/>
          <a:p>
            <a:r>
              <a:rPr lang="en-US" sz="1600" b="1" dirty="0">
                <a:solidFill>
                  <a:schemeClr val="tx1"/>
                </a:solidFill>
              </a:rPr>
              <a:t>Kaushik Ram </a:t>
            </a:r>
            <a:r>
              <a:rPr lang="en-US" sz="1600" b="1" dirty="0" err="1">
                <a:solidFill>
                  <a:schemeClr val="tx1"/>
                </a:solidFill>
              </a:rPr>
              <a:t>Koteshwar</a:t>
            </a:r>
            <a:endParaRPr lang="en-US" sz="1600" b="1" dirty="0">
              <a:solidFill>
                <a:schemeClr val="tx1"/>
              </a:solidFill>
            </a:endParaRPr>
          </a:p>
        </p:txBody>
      </p:sp>
    </p:spTree>
    <p:extLst>
      <p:ext uri="{BB962C8B-B14F-4D97-AF65-F5344CB8AC3E}">
        <p14:creationId xmlns:p14="http://schemas.microsoft.com/office/powerpoint/2010/main" val="8085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316F-A9F3-43E4-09C1-725DE84544BE}"/>
              </a:ext>
            </a:extLst>
          </p:cNvPr>
          <p:cNvSpPr>
            <a:spLocks noGrp="1"/>
          </p:cNvSpPr>
          <p:nvPr>
            <p:ph type="ctrTitle"/>
          </p:nvPr>
        </p:nvSpPr>
        <p:spPr>
          <a:xfrm>
            <a:off x="1196323" y="1157921"/>
            <a:ext cx="8748712" cy="894981"/>
          </a:xfrm>
        </p:spPr>
        <p:txBody>
          <a:bodyPr>
            <a:normAutofit/>
          </a:bodyPr>
          <a:lstStyle/>
          <a:p>
            <a:pPr algn="l"/>
            <a:r>
              <a:rPr lang="en-US" sz="4000" dirty="0">
                <a:solidFill>
                  <a:schemeClr val="bg1"/>
                </a:solidFill>
              </a:rPr>
              <a:t>Experiments</a:t>
            </a:r>
          </a:p>
        </p:txBody>
      </p:sp>
      <p:sp>
        <p:nvSpPr>
          <p:cNvPr id="3" name="Subtitle 2">
            <a:extLst>
              <a:ext uri="{FF2B5EF4-FFF2-40B4-BE49-F238E27FC236}">
                <a16:creationId xmlns:a16="http://schemas.microsoft.com/office/drawing/2014/main" id="{0008C0A7-D4E5-3B24-BE75-7CB699507F7C}"/>
              </a:ext>
            </a:extLst>
          </p:cNvPr>
          <p:cNvSpPr>
            <a:spLocks noGrp="1"/>
          </p:cNvSpPr>
          <p:nvPr>
            <p:ph type="subTitle" idx="1"/>
          </p:nvPr>
        </p:nvSpPr>
        <p:spPr>
          <a:xfrm>
            <a:off x="1294752" y="2179828"/>
            <a:ext cx="7315847" cy="4049598"/>
          </a:xfrm>
        </p:spPr>
        <p:txBody>
          <a:bodyPr wrap="square">
            <a:normAutofit fontScale="92500" lnSpcReduction="20000"/>
          </a:bodyPr>
          <a:lstStyle/>
          <a:p>
            <a:pPr marL="342900" indent="-342900" algn="l">
              <a:buFont typeface="Arial" panose="020B0604020202020204" pitchFamily="34" charset="0"/>
              <a:buChar char="•"/>
            </a:pPr>
            <a:r>
              <a:rPr lang="en-US" b="1" dirty="0">
                <a:solidFill>
                  <a:schemeClr val="bg1"/>
                </a:solidFill>
              </a:rPr>
              <a:t>Submersible water motor</a:t>
            </a:r>
            <a:r>
              <a:rPr lang="en-US" dirty="0">
                <a:solidFill>
                  <a:schemeClr val="bg1"/>
                </a:solidFill>
              </a:rPr>
              <a:t> </a:t>
            </a:r>
          </a:p>
          <a:p>
            <a:pPr marL="800100" lvl="1" indent="-342900" algn="just">
              <a:buFont typeface="Arial" panose="020B0604020202020204" pitchFamily="34" charset="0"/>
              <a:buChar char="•"/>
            </a:pPr>
            <a:r>
              <a:rPr lang="en-US" sz="2400" dirty="0">
                <a:solidFill>
                  <a:schemeClr val="bg1"/>
                </a:solidFill>
              </a:rPr>
              <a:t>These submersible water pumps are equipped with hermetically sealed motors. They allow the pumps to be fully submerged without the risk of electrical damage.</a:t>
            </a:r>
          </a:p>
          <a:p>
            <a:pPr marL="800100" lvl="1" indent="-342900" algn="just">
              <a:buFont typeface="Arial" panose="020B0604020202020204" pitchFamily="34" charset="0"/>
              <a:buChar char="•"/>
            </a:pPr>
            <a:r>
              <a:rPr lang="en-US" sz="2400" dirty="0">
                <a:solidFill>
                  <a:schemeClr val="bg1"/>
                </a:solidFill>
              </a:rPr>
              <a:t> These pumps operate by using an electric motor to convert electrical energy into mechanical energy. They are designed to be fully submerged in the fluid that is being pumped.</a:t>
            </a:r>
          </a:p>
          <a:p>
            <a:pPr marL="342900" indent="-342900" algn="l">
              <a:buFont typeface="Arial" panose="020B0604020202020204" pitchFamily="34" charset="0"/>
              <a:buChar char="•"/>
            </a:pPr>
            <a:r>
              <a:rPr lang="en-US" b="1" dirty="0">
                <a:solidFill>
                  <a:schemeClr val="bg1"/>
                </a:solidFill>
              </a:rPr>
              <a:t>Bread Board</a:t>
            </a:r>
            <a:endParaRPr lang="en-US" sz="2200" b="1" dirty="0">
              <a:solidFill>
                <a:schemeClr val="bg1"/>
              </a:solidFill>
            </a:endParaRPr>
          </a:p>
          <a:p>
            <a:pPr marL="800100" lvl="1" indent="-342900" algn="just">
              <a:buFont typeface="Arial" panose="020B0604020202020204" pitchFamily="34" charset="0"/>
              <a:buChar char="•"/>
            </a:pPr>
            <a:r>
              <a:rPr lang="en-US" sz="2400" dirty="0">
                <a:solidFill>
                  <a:schemeClr val="bg1"/>
                </a:solidFill>
              </a:rPr>
              <a:t>Bread Board sometimes called as  </a:t>
            </a:r>
            <a:r>
              <a:rPr lang="en-US" sz="2400" dirty="0" err="1">
                <a:solidFill>
                  <a:schemeClr val="bg1"/>
                </a:solidFill>
              </a:rPr>
              <a:t>plugblock</a:t>
            </a:r>
            <a:r>
              <a:rPr lang="en-US" sz="2400" dirty="0">
                <a:solidFill>
                  <a:schemeClr val="bg1"/>
                </a:solidFill>
              </a:rPr>
              <a:t>. It is used for building temporary circuits. </a:t>
            </a:r>
            <a:r>
              <a:rPr lang="en-US" sz="2400" b="0" i="0" dirty="0">
                <a:solidFill>
                  <a:schemeClr val="bg1"/>
                </a:solidFill>
                <a:effectLst/>
                <a:latin typeface="Google Sans"/>
              </a:rPr>
              <a:t>It is useful to the person who wants to build a circuit to demonstrate its action, then to reuse the components in another circuit.</a:t>
            </a:r>
            <a:endParaRPr lang="en-US" sz="2400" dirty="0">
              <a:solidFill>
                <a:schemeClr val="bg1"/>
              </a:solidFill>
            </a:endParaRPr>
          </a:p>
        </p:txBody>
      </p:sp>
      <p:grpSp>
        <p:nvGrpSpPr>
          <p:cNvPr id="21" name="Group 2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2" name="Freeform: Shape 2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4" name="Freeform: Shape 2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078" name="Picture 6" descr="Submersible 3V DC Water Pump - 1 Meter Vertical Type : ID 4547 : Adafruit  Industries, Unique &amp; fun DIY electronics and kits">
            <a:extLst>
              <a:ext uri="{FF2B5EF4-FFF2-40B4-BE49-F238E27FC236}">
                <a16:creationId xmlns:a16="http://schemas.microsoft.com/office/drawing/2014/main" id="{5DCCDE4C-6876-C4D2-7A0D-DC05AA57A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4383" y="2040418"/>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B6CA8F9-C3F0-63CF-E7FB-CF35E71862EF}"/>
              </a:ext>
            </a:extLst>
          </p:cNvPr>
          <p:cNvSpPr>
            <a:spLocks noGrp="1"/>
          </p:cNvSpPr>
          <p:nvPr>
            <p:ph type="sldNum" sz="quarter" idx="12"/>
          </p:nvPr>
        </p:nvSpPr>
        <p:spPr/>
        <p:txBody>
          <a:bodyPr/>
          <a:lstStyle/>
          <a:p>
            <a:fld id="{78184957-E2E4-45E8-A391-3DE2146B31D1}" type="slidenum">
              <a:rPr lang="en-US" smtClean="0"/>
              <a:t>9</a:t>
            </a:fld>
            <a:endParaRPr lang="en-US"/>
          </a:p>
        </p:txBody>
      </p:sp>
      <p:sp>
        <p:nvSpPr>
          <p:cNvPr id="7" name="Footer Placeholder 3">
            <a:extLst>
              <a:ext uri="{FF2B5EF4-FFF2-40B4-BE49-F238E27FC236}">
                <a16:creationId xmlns:a16="http://schemas.microsoft.com/office/drawing/2014/main" id="{A664A10A-81A5-1FBE-A7D6-03E4F7BEAA70}"/>
              </a:ext>
            </a:extLst>
          </p:cNvPr>
          <p:cNvSpPr>
            <a:spLocks noGrp="1"/>
          </p:cNvSpPr>
          <p:nvPr>
            <p:ph type="ftr" sz="quarter" idx="11"/>
          </p:nvPr>
        </p:nvSpPr>
        <p:spPr>
          <a:xfrm>
            <a:off x="2685526" y="6356350"/>
            <a:ext cx="4114800" cy="365125"/>
          </a:xfrm>
        </p:spPr>
        <p:txBody>
          <a:bodyPr/>
          <a:lstStyle/>
          <a:p>
            <a:r>
              <a:rPr lang="en-US" sz="1600" b="1" dirty="0">
                <a:solidFill>
                  <a:schemeClr val="tx1"/>
                </a:solidFill>
              </a:rPr>
              <a:t>Kaushik Ram </a:t>
            </a:r>
            <a:r>
              <a:rPr lang="en-US" sz="1600" b="1" dirty="0" err="1">
                <a:solidFill>
                  <a:schemeClr val="tx1"/>
                </a:solidFill>
              </a:rPr>
              <a:t>Koteshwar</a:t>
            </a:r>
            <a:endParaRPr lang="en-US" sz="1600" b="1" dirty="0">
              <a:solidFill>
                <a:schemeClr val="tx1"/>
              </a:solidFill>
            </a:endParaRPr>
          </a:p>
        </p:txBody>
      </p:sp>
      <p:pic>
        <p:nvPicPr>
          <p:cNvPr id="3080" name="Picture 8" descr="How to Use a Breadboard - SparkFun Learn">
            <a:extLst>
              <a:ext uri="{FF2B5EF4-FFF2-40B4-BE49-F238E27FC236}">
                <a16:creationId xmlns:a16="http://schemas.microsoft.com/office/drawing/2014/main" id="{8F9DD473-55F1-2F2C-CC8E-96F693FC026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5900" y1="10463" x2="45900" y2="10463"/>
                        <a14:foregroundMark x1="17500" y1="33333" x2="17500" y2="33333"/>
                        <a14:foregroundMark x1="22700" y1="39611" x2="22700" y2="39611"/>
                        <a14:foregroundMark x1="21600" y1="43647" x2="21600" y2="43647"/>
                        <a14:foregroundMark x1="25400" y1="46637" x2="25400" y2="46637"/>
                        <a14:foregroundMark x1="27800" y1="49776" x2="27800" y2="49776"/>
                        <a14:foregroundMark x1="25700" y1="46637" x2="25700" y2="46637"/>
                        <a14:foregroundMark x1="34600" y1="58445" x2="34600" y2="58445"/>
                        <a14:foregroundMark x1="32200" y1="55306" x2="32200" y2="55306"/>
                        <a14:foregroundMark x1="38400" y1="66069" x2="38400" y2="66069"/>
                      </a14:backgroundRemoval>
                    </a14:imgEffect>
                  </a14:imgLayer>
                </a14:imgProps>
              </a:ext>
              <a:ext uri="{28A0092B-C50C-407E-A947-70E740481C1C}">
                <a14:useLocalDpi xmlns:a14="http://schemas.microsoft.com/office/drawing/2010/main" val="0"/>
              </a:ext>
            </a:extLst>
          </a:blip>
          <a:srcRect/>
          <a:stretch>
            <a:fillRect/>
          </a:stretch>
        </p:blipFill>
        <p:spPr bwMode="auto">
          <a:xfrm>
            <a:off x="8390123" y="4230484"/>
            <a:ext cx="3184154" cy="213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1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1066</TotalTime>
  <Words>1019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Google Sans</vt:lpstr>
      <vt:lpstr>Office Theme</vt:lpstr>
      <vt:lpstr>Farmer’s Techie      - IOTC &amp; ML</vt:lpstr>
      <vt:lpstr>Introduction</vt:lpstr>
      <vt:lpstr>Motivation</vt:lpstr>
      <vt:lpstr>Problem Definition</vt:lpstr>
      <vt:lpstr>Proposed Solution</vt:lpstr>
      <vt:lpstr>Experiments</vt:lpstr>
      <vt:lpstr>Experiments</vt:lpstr>
      <vt:lpstr>Experiments</vt:lpstr>
      <vt:lpstr>Experiments</vt:lpstr>
      <vt:lpstr>Experiments</vt:lpstr>
      <vt:lpstr>Future Plan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IOTC</dc:title>
  <dc:creator>Peravarapu,Sri Vasavi</dc:creator>
  <cp:lastModifiedBy>Peravarapu,Sri Vasavi</cp:lastModifiedBy>
  <cp:revision>112</cp:revision>
  <dcterms:created xsi:type="dcterms:W3CDTF">2024-05-07T21:07:46Z</dcterms:created>
  <dcterms:modified xsi:type="dcterms:W3CDTF">2024-05-08T20:40:08Z</dcterms:modified>
</cp:coreProperties>
</file>