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58" r:id="rId4"/>
    <p:sldId id="260" r:id="rId5"/>
    <p:sldId id="259" r:id="rId6"/>
    <p:sldId id="261" r:id="rId7"/>
    <p:sldId id="262" r:id="rId8"/>
    <p:sldId id="263" r:id="rId9"/>
    <p:sldId id="264" r:id="rId10"/>
    <p:sldId id="266" r:id="rId11"/>
    <p:sldId id="267" r:id="rId12"/>
    <p:sldId id="268" r:id="rId13"/>
    <p:sldId id="272" r:id="rId14"/>
    <p:sldId id="273"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manshu.1721cs1066" initials="h" lastIdx="1" clrIdx="0">
    <p:extLst>
      <p:ext uri="{19B8F6BF-5375-455C-9EA6-DF929625EA0E}">
        <p15:presenceInfo xmlns:p15="http://schemas.microsoft.com/office/powerpoint/2012/main" userId="himanshu.1721cs1066"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421F7-6FFF-4E64-AA38-BE5CB4D68701}" type="datetimeFigureOut">
              <a:rPr lang="en-US" smtClean="0"/>
              <a:t>8/4/2021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1B8A6-BAFD-4F91-8DD3-841C2AF26817}" type="slidenum">
              <a:rPr lang="en-US" smtClean="0"/>
              <a:t>‹#›</a:t>
            </a:fld>
            <a:endParaRPr lang="en-US"/>
          </a:p>
        </p:txBody>
      </p:sp>
    </p:spTree>
    <p:extLst>
      <p:ext uri="{BB962C8B-B14F-4D97-AF65-F5344CB8AC3E}">
        <p14:creationId xmlns:p14="http://schemas.microsoft.com/office/powerpoint/2010/main" val="2122966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1B8A6-BAFD-4F91-8DD3-841C2AF26817}" type="slidenum">
              <a:rPr lang="en-US" smtClean="0"/>
              <a:t>3</a:t>
            </a:fld>
            <a:endParaRPr lang="en-US"/>
          </a:p>
        </p:txBody>
      </p:sp>
    </p:spTree>
    <p:extLst>
      <p:ext uri="{BB962C8B-B14F-4D97-AF65-F5344CB8AC3E}">
        <p14:creationId xmlns:p14="http://schemas.microsoft.com/office/powerpoint/2010/main" val="9410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91B8A6-BAFD-4F91-8DD3-841C2AF26817}" type="slidenum">
              <a:rPr lang="en-US" smtClean="0"/>
              <a:t>9</a:t>
            </a:fld>
            <a:endParaRPr lang="en-US"/>
          </a:p>
        </p:txBody>
      </p:sp>
    </p:spTree>
    <p:extLst>
      <p:ext uri="{BB962C8B-B14F-4D97-AF65-F5344CB8AC3E}">
        <p14:creationId xmlns:p14="http://schemas.microsoft.com/office/powerpoint/2010/main" val="2249056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1B8A6-BAFD-4F91-8DD3-841C2AF26817}" type="slidenum">
              <a:rPr lang="en-US" smtClean="0"/>
              <a:t>11</a:t>
            </a:fld>
            <a:endParaRPr lang="en-US"/>
          </a:p>
        </p:txBody>
      </p:sp>
    </p:spTree>
    <p:extLst>
      <p:ext uri="{BB962C8B-B14F-4D97-AF65-F5344CB8AC3E}">
        <p14:creationId xmlns:p14="http://schemas.microsoft.com/office/powerpoint/2010/main" val="269111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44016-2BF6-4364-A20B-1951825E9185}" type="datetimeFigureOut">
              <a:rPr lang="en-US" smtClean="0"/>
              <a:t>8/4/2021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315986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44016-2BF6-4364-A20B-1951825E9185}"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413764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44016-2BF6-4364-A20B-1951825E9185}"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2340670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44016-2BF6-4364-A20B-1951825E9185}"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4108083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44016-2BF6-4364-A20B-1951825E9185}"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2213209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44016-2BF6-4364-A20B-1951825E9185}"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4255506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44016-2BF6-4364-A20B-1951825E9185}"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2391447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44016-2BF6-4364-A20B-1951825E9185}"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1189898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44016-2BF6-4364-A20B-1951825E9185}"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281663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44016-2BF6-4364-A20B-1951825E9185}"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32966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44016-2BF6-4364-A20B-1951825E9185}"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27264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44016-2BF6-4364-A20B-1951825E9185}"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427045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44016-2BF6-4364-A20B-1951825E9185}" type="datetimeFigureOut">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197425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44016-2BF6-4364-A20B-1951825E9185}" type="datetimeFigureOut">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174196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44016-2BF6-4364-A20B-1951825E9185}" type="datetimeFigureOut">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1929037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44016-2BF6-4364-A20B-1951825E9185}"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4185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44016-2BF6-4364-A20B-1951825E9185}"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EC76E-B325-4F0F-9E2A-07B8B282E8E7}" type="slidenum">
              <a:rPr lang="en-US" smtClean="0"/>
              <a:t>‹#›</a:t>
            </a:fld>
            <a:endParaRPr lang="en-US"/>
          </a:p>
        </p:txBody>
      </p:sp>
    </p:spTree>
    <p:extLst>
      <p:ext uri="{BB962C8B-B14F-4D97-AF65-F5344CB8AC3E}">
        <p14:creationId xmlns:p14="http://schemas.microsoft.com/office/powerpoint/2010/main" val="255392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844016-2BF6-4364-A20B-1951825E9185}" type="datetimeFigureOut">
              <a:rPr lang="en-US" smtClean="0"/>
              <a:t>8/4/2021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5EC76E-B325-4F0F-9E2A-07B8B282E8E7}" type="slidenum">
              <a:rPr lang="en-US" smtClean="0"/>
              <a:t>‹#›</a:t>
            </a:fld>
            <a:endParaRPr lang="en-US"/>
          </a:p>
        </p:txBody>
      </p:sp>
    </p:spTree>
    <p:extLst>
      <p:ext uri="{BB962C8B-B14F-4D97-AF65-F5344CB8AC3E}">
        <p14:creationId xmlns:p14="http://schemas.microsoft.com/office/powerpoint/2010/main" val="32427344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Triple_D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E58348C3-6249-4952-AA86-C63DB35EA9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xmlns="" id="{DE6174AD-DBB0-43E6-98C2-738DB3A1524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959100" y="-4763"/>
            <a:ext cx="5014912" cy="6862763"/>
            <a:chOff x="2928938" y="-4763"/>
            <a:chExt cx="5014912" cy="6862763"/>
          </a:xfrm>
        </p:grpSpPr>
        <p:sp>
          <p:nvSpPr>
            <p:cNvPr id="36" name="Freeform 6">
              <a:extLst>
                <a:ext uri="{FF2B5EF4-FFF2-40B4-BE49-F238E27FC236}">
                  <a16:creationId xmlns:a16="http://schemas.microsoft.com/office/drawing/2014/main" xmlns="" id="{50A59800-3661-4778-9D8A-F816C85C41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7" name="Freeform 7">
              <a:extLst>
                <a:ext uri="{FF2B5EF4-FFF2-40B4-BE49-F238E27FC236}">
                  <a16:creationId xmlns:a16="http://schemas.microsoft.com/office/drawing/2014/main" xmlns="" id="{7A810977-C816-4698-B7E7-0E6BDED79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8" name="Freeform 9">
              <a:extLst>
                <a:ext uri="{FF2B5EF4-FFF2-40B4-BE49-F238E27FC236}">
                  <a16:creationId xmlns:a16="http://schemas.microsoft.com/office/drawing/2014/main" xmlns="" id="{181E4B1B-2437-4A14-8927-817FC7AED6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9" name="Freeform 10">
              <a:extLst>
                <a:ext uri="{FF2B5EF4-FFF2-40B4-BE49-F238E27FC236}">
                  <a16:creationId xmlns:a16="http://schemas.microsoft.com/office/drawing/2014/main" xmlns="" id="{3F98AD26-9FF7-44EA-B876-9C857F8ED9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0" name="Freeform 11">
              <a:extLst>
                <a:ext uri="{FF2B5EF4-FFF2-40B4-BE49-F238E27FC236}">
                  <a16:creationId xmlns:a16="http://schemas.microsoft.com/office/drawing/2014/main" xmlns="" id="{32EBB12A-A9CE-446F-9462-15DAC0D0FA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1" name="Freeform 12">
              <a:extLst>
                <a:ext uri="{FF2B5EF4-FFF2-40B4-BE49-F238E27FC236}">
                  <a16:creationId xmlns:a16="http://schemas.microsoft.com/office/drawing/2014/main" xmlns="" id="{85925599-F99B-48E5-A384-76136C0818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320BB5B5-12E0-49CE-A2D5-ABF0D83768EC}"/>
              </a:ext>
            </a:extLst>
          </p:cNvPr>
          <p:cNvSpPr>
            <a:spLocks noGrp="1"/>
          </p:cNvSpPr>
          <p:nvPr>
            <p:ph type="ctrTitle"/>
          </p:nvPr>
        </p:nvSpPr>
        <p:spPr>
          <a:xfrm>
            <a:off x="5448299" y="1380068"/>
            <a:ext cx="6054723" cy="2616199"/>
          </a:xfrm>
        </p:spPr>
        <p:txBody>
          <a:bodyPr>
            <a:normAutofit/>
          </a:bodyPr>
          <a:lstStyle/>
          <a:p>
            <a:pPr>
              <a:lnSpc>
                <a:spcPct val="90000"/>
              </a:lnSpc>
            </a:pPr>
            <a:r>
              <a:rPr lang="en-US" sz="5100"/>
              <a:t>A NEW ENCRYPTION TECHNIQUE</a:t>
            </a:r>
            <a:br>
              <a:rPr lang="en-US" sz="5100"/>
            </a:br>
            <a:r>
              <a:rPr lang="en-US" sz="5100"/>
              <a:t>PCS21-42</a:t>
            </a:r>
          </a:p>
        </p:txBody>
      </p:sp>
      <p:sp>
        <p:nvSpPr>
          <p:cNvPr id="3" name="Subtitle 2">
            <a:extLst>
              <a:ext uri="{FF2B5EF4-FFF2-40B4-BE49-F238E27FC236}">
                <a16:creationId xmlns:a16="http://schemas.microsoft.com/office/drawing/2014/main" xmlns="" id="{73D93800-8D46-4CB0-AD0B-1E9AF48DC4E9}"/>
              </a:ext>
            </a:extLst>
          </p:cNvPr>
          <p:cNvSpPr>
            <a:spLocks noGrp="1"/>
          </p:cNvSpPr>
          <p:nvPr>
            <p:ph type="subTitle" idx="1"/>
          </p:nvPr>
        </p:nvSpPr>
        <p:spPr>
          <a:xfrm>
            <a:off x="6336254" y="3996267"/>
            <a:ext cx="5166768" cy="1388534"/>
          </a:xfrm>
        </p:spPr>
        <p:txBody>
          <a:bodyPr>
            <a:normAutofit/>
          </a:bodyPr>
          <a:lstStyle/>
          <a:p>
            <a:r>
              <a:rPr lang="en-US" b="1"/>
              <a:t>Mentor:</a:t>
            </a:r>
            <a:r>
              <a:rPr lang="en-US"/>
              <a:t> Mr. </a:t>
            </a:r>
            <a:r>
              <a:rPr lang="en-US" err="1"/>
              <a:t>Hriday</a:t>
            </a:r>
            <a:r>
              <a:rPr lang="en-US"/>
              <a:t> Kumar Gupta</a:t>
            </a:r>
            <a:endParaRPr lang="en-US" b="1"/>
          </a:p>
          <a:p>
            <a:r>
              <a:rPr lang="en-US" b="1"/>
              <a:t>Team:</a:t>
            </a:r>
            <a:r>
              <a:rPr lang="en-US"/>
              <a:t>  Himanshu Yadav, Kartikeya Yadav</a:t>
            </a:r>
          </a:p>
          <a:p>
            <a:endParaRPr lang="en-US" dirty="0"/>
          </a:p>
        </p:txBody>
      </p:sp>
      <p:pic>
        <p:nvPicPr>
          <p:cNvPr id="16" name="Picture 4" descr="Close up of circuit board">
            <a:extLst>
              <a:ext uri="{FF2B5EF4-FFF2-40B4-BE49-F238E27FC236}">
                <a16:creationId xmlns:a16="http://schemas.microsoft.com/office/drawing/2014/main" xmlns="" id="{037FA7A8-D679-4E2E-A6CB-968BE3773791}"/>
              </a:ext>
            </a:extLst>
          </p:cNvPr>
          <p:cNvPicPr>
            <a:picLocks noChangeAspect="1"/>
          </p:cNvPicPr>
          <p:nvPr/>
        </p:nvPicPr>
        <p:blipFill rotWithShape="1">
          <a:blip r:embed="rId3"/>
          <a:srcRect l="22256" r="29536" b="909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353577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4515873" y="6165285"/>
            <a:ext cx="3377550" cy="369332"/>
          </a:xfrm>
          <a:prstGeom prst="rect">
            <a:avLst/>
          </a:prstGeom>
          <a:noFill/>
        </p:spPr>
        <p:txBody>
          <a:bodyPr wrap="square" rtlCol="0">
            <a:spAutoFit/>
          </a:bodyPr>
          <a:lstStyle/>
          <a:p>
            <a:r>
              <a:rPr lang="en-US" u="sng" dirty="0"/>
              <a:t>Decryption  Flowchart</a:t>
            </a:r>
            <a:endParaRPr lang="en-IN" u="sng" dirty="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8221" y="-184666"/>
            <a:ext cx="9250585" cy="6534617"/>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71030" y="315596"/>
            <a:ext cx="8991629" cy="6219021"/>
          </a:xfrm>
          <a:prstGeom prst="rect">
            <a:avLst/>
          </a:prstGeom>
        </p:spPr>
      </p:pic>
    </p:spTree>
    <p:extLst>
      <p:ext uri="{BB962C8B-B14F-4D97-AF65-F5344CB8AC3E}">
        <p14:creationId xmlns:p14="http://schemas.microsoft.com/office/powerpoint/2010/main" val="1903332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15FF890B-3CE7-403A-AECE-2DE04FC7AF8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xmlns="" id="{99A4E160-6CFD-4514-9E20-CA6692CCD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 name="Freeform 7">
              <a:extLst>
                <a:ext uri="{FF2B5EF4-FFF2-40B4-BE49-F238E27FC236}">
                  <a16:creationId xmlns:a16="http://schemas.microsoft.com/office/drawing/2014/main" xmlns="" id="{3DCD16F5-8D15-45FD-BA62-ADAC08183A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xmlns="" id="{E7CFAF28-6FDA-4C2C-BE51-123D1115F7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xmlns="" id="{1FD12703-0627-4991-B2A4-F96519F908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xmlns="" id="{A5758E0B-DF61-40A8-B765-BC6841906A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 name="Freeform 11">
              <a:extLst>
                <a:ext uri="{FF2B5EF4-FFF2-40B4-BE49-F238E27FC236}">
                  <a16:creationId xmlns:a16="http://schemas.microsoft.com/office/drawing/2014/main" xmlns="" id="{3E063A1F-9566-4436-B4E3-2890FBBC2C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9" name="Group 15">
            <a:extLst>
              <a:ext uri="{FF2B5EF4-FFF2-40B4-BE49-F238E27FC236}">
                <a16:creationId xmlns:a16="http://schemas.microsoft.com/office/drawing/2014/main" xmlns="" id="{28A4A409-9242-444A-AC1F-809866828B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xmlns="" id="{ABF65108-5AB6-40BD-BCAF-526D8E3091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a16="http://schemas.microsoft.com/office/drawing/2014/main" xmlns="" id="{C77C904B-BC3A-472F-BB70-8750D41E41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 name="Freeform 8">
              <a:extLst>
                <a:ext uri="{FF2B5EF4-FFF2-40B4-BE49-F238E27FC236}">
                  <a16:creationId xmlns:a16="http://schemas.microsoft.com/office/drawing/2014/main" xmlns="" id="{E910D569-2CFD-4010-B886-2F31BB8EC9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 name="Freeform 9">
              <a:extLst>
                <a:ext uri="{FF2B5EF4-FFF2-40B4-BE49-F238E27FC236}">
                  <a16:creationId xmlns:a16="http://schemas.microsoft.com/office/drawing/2014/main" xmlns="" id="{5A816932-FBAD-46C0-AA92-336589A5A9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a16="http://schemas.microsoft.com/office/drawing/2014/main" xmlns="" id="{3D914BDD-E5E0-4DFB-8072-5B498F94A6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a16="http://schemas.microsoft.com/office/drawing/2014/main" xmlns="" id="{ED9E392E-46C2-4B84-A121-9B2BC452F0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extBox 2"/>
          <p:cNvSpPr txBox="1"/>
          <p:nvPr/>
        </p:nvSpPr>
        <p:spPr>
          <a:xfrm>
            <a:off x="1599098" y="1344975"/>
            <a:ext cx="2812387" cy="3124201"/>
          </a:xfrm>
          <a:prstGeom prst="rect">
            <a:avLst/>
          </a:prstGeom>
        </p:spPr>
        <p:txBody>
          <a:bodyPr vert="horz" lIns="91440" tIns="45720" rIns="91440" bIns="45720" rtlCol="0" anchor="ctr">
            <a:normAutofit/>
          </a:bodyPr>
          <a:lstStyle/>
          <a:p>
            <a:pPr algn="ctr">
              <a:lnSpc>
                <a:spcPct val="150000"/>
              </a:lnSpc>
              <a:spcBef>
                <a:spcPct val="20000"/>
              </a:spcBef>
              <a:spcAft>
                <a:spcPts val="600"/>
              </a:spcAft>
              <a:buClr>
                <a:schemeClr val="accent1">
                  <a:lumMod val="75000"/>
                </a:schemeClr>
              </a:buClr>
              <a:buSzPct val="145000"/>
            </a:pPr>
            <a:r>
              <a:rPr lang="en-US" sz="3600" u="sng" dirty="0"/>
              <a:t>Encrypting text data</a:t>
            </a:r>
          </a:p>
        </p:txBody>
      </p:sp>
      <p:sp>
        <p:nvSpPr>
          <p:cNvPr id="30" name="Rounded Rectangle 16">
            <a:extLst>
              <a:ext uri="{FF2B5EF4-FFF2-40B4-BE49-F238E27FC236}">
                <a16:creationId xmlns:a16="http://schemas.microsoft.com/office/drawing/2014/main" xmlns="" id="{21ECAAB0-702B-4C08-B30F-0AFAC3479A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nvPr/>
        </p:nvPicPr>
        <p:blipFill rotWithShape="1">
          <a:blip r:embed="rId4">
            <a:extLst>
              <a:ext uri="{28A0092B-C50C-407E-A947-70E740481C1C}">
                <a14:useLocalDpi xmlns:a14="http://schemas.microsoft.com/office/drawing/2010/main" val="0"/>
              </a:ext>
            </a:extLst>
          </a:blip>
          <a:srcRect r="58028" b="38723"/>
          <a:stretch/>
        </p:blipFill>
        <p:spPr bwMode="auto">
          <a:xfrm>
            <a:off x="4621162" y="561860"/>
            <a:ext cx="6881862" cy="5319035"/>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253726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3" name="Group 7">
            <a:extLst>
              <a:ext uri="{FF2B5EF4-FFF2-40B4-BE49-F238E27FC236}">
                <a16:creationId xmlns:a16="http://schemas.microsoft.com/office/drawing/2014/main" xmlns="" id="{15FF890B-3CE7-403A-AECE-2DE04FC7AF8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xmlns="" id="{99A4E160-6CFD-4514-9E20-CA6692CCD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 name="Freeform 7">
              <a:extLst>
                <a:ext uri="{FF2B5EF4-FFF2-40B4-BE49-F238E27FC236}">
                  <a16:creationId xmlns:a16="http://schemas.microsoft.com/office/drawing/2014/main" xmlns="" id="{3DCD16F5-8D15-45FD-BA62-ADAC08183A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xmlns="" id="{E7CFAF28-6FDA-4C2C-BE51-123D1115F7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xmlns="" id="{1FD12703-0627-4991-B2A4-F96519F908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xmlns="" id="{A5758E0B-DF61-40A8-B765-BC6841906A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 name="Freeform 11">
              <a:extLst>
                <a:ext uri="{FF2B5EF4-FFF2-40B4-BE49-F238E27FC236}">
                  <a16:creationId xmlns:a16="http://schemas.microsoft.com/office/drawing/2014/main" xmlns="" id="{3E063A1F-9566-4436-B4E3-2890FBBC2C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6" name="Group 15">
            <a:extLst>
              <a:ext uri="{FF2B5EF4-FFF2-40B4-BE49-F238E27FC236}">
                <a16:creationId xmlns:a16="http://schemas.microsoft.com/office/drawing/2014/main" xmlns="" id="{28A4A409-9242-444A-AC1F-809866828B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xmlns="" id="{ABF65108-5AB6-40BD-BCAF-526D8E3091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a16="http://schemas.microsoft.com/office/drawing/2014/main" xmlns="" id="{C77C904B-BC3A-472F-BB70-8750D41E41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 name="Freeform 8">
              <a:extLst>
                <a:ext uri="{FF2B5EF4-FFF2-40B4-BE49-F238E27FC236}">
                  <a16:creationId xmlns:a16="http://schemas.microsoft.com/office/drawing/2014/main" xmlns="" id="{E910D569-2CFD-4010-B886-2F31BB8EC9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 name="Freeform 9">
              <a:extLst>
                <a:ext uri="{FF2B5EF4-FFF2-40B4-BE49-F238E27FC236}">
                  <a16:creationId xmlns:a16="http://schemas.microsoft.com/office/drawing/2014/main" xmlns="" id="{5A816932-FBAD-46C0-AA92-336589A5A9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a16="http://schemas.microsoft.com/office/drawing/2014/main" xmlns="" id="{3D914BDD-E5E0-4DFB-8072-5B498F94A6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a16="http://schemas.microsoft.com/office/drawing/2014/main" xmlns="" id="{ED9E392E-46C2-4B84-A121-9B2BC452F0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extBox 2"/>
          <p:cNvSpPr txBox="1"/>
          <p:nvPr/>
        </p:nvSpPr>
        <p:spPr>
          <a:xfrm>
            <a:off x="1574800" y="1528762"/>
            <a:ext cx="2812387" cy="3124201"/>
          </a:xfrm>
          <a:prstGeom prst="rect">
            <a:avLst/>
          </a:prstGeom>
        </p:spPr>
        <p:txBody>
          <a:bodyPr vert="horz" lIns="91440" tIns="45720" rIns="91440" bIns="45720" rtlCol="0" anchor="ctr">
            <a:normAutofit/>
          </a:bodyPr>
          <a:lstStyle/>
          <a:p>
            <a:pPr algn="ctr">
              <a:lnSpc>
                <a:spcPct val="150000"/>
              </a:lnSpc>
              <a:spcBef>
                <a:spcPct val="20000"/>
              </a:spcBef>
              <a:spcAft>
                <a:spcPts val="600"/>
              </a:spcAft>
              <a:buClr>
                <a:schemeClr val="accent1">
                  <a:lumMod val="75000"/>
                </a:schemeClr>
              </a:buClr>
              <a:buSzPct val="145000"/>
            </a:pPr>
            <a:r>
              <a:rPr lang="en-US" sz="3600" u="sng" dirty="0"/>
              <a:t>Decrypting text data</a:t>
            </a:r>
          </a:p>
        </p:txBody>
      </p:sp>
      <p:sp>
        <p:nvSpPr>
          <p:cNvPr id="24" name="Rounded Rectangle 16">
            <a:extLst>
              <a:ext uri="{FF2B5EF4-FFF2-40B4-BE49-F238E27FC236}">
                <a16:creationId xmlns:a16="http://schemas.microsoft.com/office/drawing/2014/main" xmlns="" id="{21ECAAB0-702B-4C08-B30F-0AFAC3479A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nvPr/>
        </p:nvPicPr>
        <p:blipFill rotWithShape="1">
          <a:blip r:embed="rId3">
            <a:extLst>
              <a:ext uri="{28A0092B-C50C-407E-A947-70E740481C1C}">
                <a14:useLocalDpi xmlns:a14="http://schemas.microsoft.com/office/drawing/2010/main" val="0"/>
              </a:ext>
            </a:extLst>
          </a:blip>
          <a:srcRect r="54605" b="7018"/>
          <a:stretch/>
        </p:blipFill>
        <p:spPr bwMode="auto">
          <a:xfrm>
            <a:off x="4621162" y="352540"/>
            <a:ext cx="6881862" cy="6279614"/>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582237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50" y="685800"/>
            <a:ext cx="10018713" cy="1752599"/>
          </a:xfrm>
        </p:spPr>
        <p:txBody>
          <a:bodyPr/>
          <a:lstStyle/>
          <a:p>
            <a:r>
              <a:rPr lang="en-US" u="sng" dirty="0" smtClean="0"/>
              <a:t>Achievement</a:t>
            </a:r>
            <a:endParaRPr lang="en-IN" u="sng" dirty="0"/>
          </a:p>
        </p:txBody>
      </p:sp>
      <p:sp>
        <p:nvSpPr>
          <p:cNvPr id="3" name="Content Placeholder 2"/>
          <p:cNvSpPr>
            <a:spLocks noGrp="1"/>
          </p:cNvSpPr>
          <p:nvPr>
            <p:ph idx="1"/>
          </p:nvPr>
        </p:nvSpPr>
        <p:spPr/>
        <p:txBody>
          <a:bodyPr/>
          <a:lstStyle/>
          <a:p>
            <a:r>
              <a:rPr lang="en-US" dirty="0" smtClean="0"/>
              <a:t>Research Paper: “A new encryption technique”, to be showcased in </a:t>
            </a:r>
            <a:r>
              <a:rPr lang="en-US" b="1" dirty="0"/>
              <a:t>3rd International Conference on Frontiers of Science and Technology-2021 (ICFST-2021) scheduled on August 13-14, </a:t>
            </a:r>
            <a:r>
              <a:rPr lang="en-US" b="1" dirty="0" smtClean="0"/>
              <a:t>2021.</a:t>
            </a:r>
            <a:endParaRPr lang="en-US" dirty="0" smtClean="0"/>
          </a:p>
        </p:txBody>
      </p:sp>
    </p:spTree>
    <p:extLst>
      <p:ext uri="{BB962C8B-B14F-4D97-AF65-F5344CB8AC3E}">
        <p14:creationId xmlns:p14="http://schemas.microsoft.com/office/powerpoint/2010/main" val="1252170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Advantages</a:t>
            </a:r>
            <a:endParaRPr lang="en-IN" u="sng" dirty="0"/>
          </a:p>
        </p:txBody>
      </p:sp>
      <p:sp>
        <p:nvSpPr>
          <p:cNvPr id="3" name="Content Placeholder 2"/>
          <p:cNvSpPr>
            <a:spLocks noGrp="1"/>
          </p:cNvSpPr>
          <p:nvPr>
            <p:ph idx="1"/>
          </p:nvPr>
        </p:nvSpPr>
        <p:spPr/>
        <p:txBody>
          <a:bodyPr/>
          <a:lstStyle/>
          <a:p>
            <a:r>
              <a:rPr lang="en-US" dirty="0"/>
              <a:t>Good for small network</a:t>
            </a:r>
            <a:r>
              <a:rPr lang="en-IN" dirty="0"/>
              <a:t>.</a:t>
            </a:r>
          </a:p>
          <a:p>
            <a:r>
              <a:rPr lang="en-US" dirty="0"/>
              <a:t>Data </a:t>
            </a:r>
            <a:r>
              <a:rPr lang="en-US" dirty="0" smtClean="0"/>
              <a:t>Specific.</a:t>
            </a:r>
            <a:endParaRPr lang="en-US" dirty="0"/>
          </a:p>
          <a:p>
            <a:r>
              <a:rPr lang="en-US" dirty="0"/>
              <a:t>Fast and easy to </a:t>
            </a:r>
            <a:r>
              <a:rPr lang="en-US" dirty="0" smtClean="0"/>
              <a:t>implement.</a:t>
            </a:r>
          </a:p>
          <a:p>
            <a:r>
              <a:rPr lang="en-US" dirty="0" smtClean="0"/>
              <a:t>Flexible (Can be modified easily).</a:t>
            </a:r>
            <a:endParaRPr lang="en-US" dirty="0"/>
          </a:p>
          <a:p>
            <a:endParaRPr lang="en-IN" dirty="0"/>
          </a:p>
        </p:txBody>
      </p:sp>
    </p:spTree>
    <p:extLst>
      <p:ext uri="{BB962C8B-B14F-4D97-AF65-F5344CB8AC3E}">
        <p14:creationId xmlns:p14="http://schemas.microsoft.com/office/powerpoint/2010/main" val="406334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1565" y="543339"/>
            <a:ext cx="9740348" cy="4308872"/>
          </a:xfrm>
          <a:prstGeom prst="rect">
            <a:avLst/>
          </a:prstGeom>
          <a:noFill/>
        </p:spPr>
        <p:txBody>
          <a:bodyPr wrap="square" rtlCol="0">
            <a:spAutoFit/>
          </a:bodyPr>
          <a:lstStyle/>
          <a:p>
            <a:r>
              <a:rPr lang="en-US" b="1" dirty="0"/>
              <a:t>                                                                                </a:t>
            </a:r>
          </a:p>
          <a:p>
            <a:r>
              <a:rPr lang="en-US" sz="2800" b="1" dirty="0"/>
              <a:t>                                            </a:t>
            </a:r>
            <a:r>
              <a:rPr lang="en-US" sz="3200" u="sng" dirty="0"/>
              <a:t>CONCLUSION</a:t>
            </a:r>
          </a:p>
          <a:p>
            <a:endParaRPr lang="en-US" sz="2800" b="1" dirty="0"/>
          </a:p>
          <a:p>
            <a:endParaRPr lang="en-US" sz="2800" b="1" dirty="0"/>
          </a:p>
          <a:p>
            <a:r>
              <a:rPr lang="en-US" sz="2400" dirty="0">
                <a:latin typeface="Times New Roman" panose="02020603050405020304" pitchFamily="18" charset="0"/>
                <a:cs typeface="Times New Roman" panose="02020603050405020304" pitchFamily="18" charset="0"/>
              </a:rPr>
              <a:t>Cryptography is processed to convert a plain text into non-understandable unreadable text and encryption helps us to achieve this, hence encryption algorithms play very important role in communication security. Before sending any confidential data, it must be encrypted so that it remains protected from the attackers or from the unauthorized access over the network. This Paper has a new encryption technique which is very simple in nature with a less execution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083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2522"/>
            <a:ext cx="10018713" cy="1311965"/>
          </a:xfrm>
        </p:spPr>
        <p:txBody>
          <a:bodyPr>
            <a:normAutofit/>
          </a:bodyPr>
          <a:lstStyle/>
          <a:p>
            <a:r>
              <a:rPr lang="en-US" sz="3200" u="sng" dirty="0"/>
              <a:t>REFERENCES:</a:t>
            </a:r>
            <a:r>
              <a:rPr lang="en-IN" b="1" u="sng" dirty="0"/>
              <a:t/>
            </a:r>
            <a:br>
              <a:rPr lang="en-IN" b="1" u="sng" dirty="0"/>
            </a:br>
            <a:endParaRPr lang="en-IN" dirty="0"/>
          </a:p>
        </p:txBody>
      </p:sp>
      <p:sp>
        <p:nvSpPr>
          <p:cNvPr id="3" name="Content Placeholder 2"/>
          <p:cNvSpPr>
            <a:spLocks noGrp="1"/>
          </p:cNvSpPr>
          <p:nvPr>
            <p:ph idx="1"/>
          </p:nvPr>
        </p:nvSpPr>
        <p:spPr>
          <a:xfrm>
            <a:off x="1484310" y="530087"/>
            <a:ext cx="10336629" cy="6056243"/>
          </a:xfrm>
        </p:spPr>
        <p:txBody>
          <a:bodyPr>
            <a:normAutofit/>
          </a:bodyPr>
          <a:lstStyle/>
          <a:p>
            <a:pPr lvl="0"/>
            <a:r>
              <a:rPr lang="en-US" sz="1700" dirty="0">
                <a:latin typeface="Times New Roman" panose="02020603050405020304" pitchFamily="18" charset="0"/>
                <a:cs typeface="Times New Roman" panose="02020603050405020304" pitchFamily="18" charset="0"/>
              </a:rPr>
              <a:t>Comparative analysis of encryption algorithms for better utilization. (</a:t>
            </a:r>
            <a:r>
              <a:rPr lang="en-US" sz="1700" dirty="0" err="1">
                <a:latin typeface="Times New Roman" panose="02020603050405020304" pitchFamily="18" charset="0"/>
                <a:cs typeface="Times New Roman" panose="02020603050405020304" pitchFamily="18" charset="0"/>
              </a:rPr>
              <a:t>Anuj</a:t>
            </a:r>
            <a:r>
              <a:rPr lang="en-US" sz="1700" dirty="0">
                <a:latin typeface="Times New Roman" panose="02020603050405020304" pitchFamily="18" charset="0"/>
                <a:cs typeface="Times New Roman" panose="02020603050405020304" pitchFamily="18" charset="0"/>
              </a:rPr>
              <a:t> Kumar, </a:t>
            </a:r>
            <a:r>
              <a:rPr lang="en-US" sz="1700" dirty="0" err="1">
                <a:latin typeface="Times New Roman" panose="02020603050405020304" pitchFamily="18" charset="0"/>
                <a:cs typeface="Times New Roman" panose="02020603050405020304" pitchFamily="18" charset="0"/>
              </a:rPr>
              <a:t>Sapna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Sniha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Rhaul</a:t>
            </a:r>
            <a:r>
              <a:rPr lang="en-US" sz="1700" dirty="0">
                <a:latin typeface="Times New Roman" panose="02020603050405020304" pitchFamily="18" charset="0"/>
                <a:cs typeface="Times New Roman" panose="02020603050405020304" pitchFamily="18" charset="0"/>
              </a:rPr>
              <a:t> Chaudhary. International Journal of computer application (0975- 8887). Volume 71, 14th May 2013. </a:t>
            </a:r>
            <a:r>
              <a:rPr lang="en-US" sz="1700" u="sng" dirty="0">
                <a:latin typeface="Times New Roman" panose="02020603050405020304" pitchFamily="18" charset="0"/>
                <a:cs typeface="Times New Roman" panose="02020603050405020304" pitchFamily="18" charset="0"/>
                <a:hlinkClick r:id="rId2"/>
              </a:rPr>
              <a:t>https://en.wikipedia.org/wiki/Triple_DES</a:t>
            </a:r>
            <a:endParaRPr lang="en-IN" sz="1700" dirty="0">
              <a:latin typeface="Times New Roman" panose="02020603050405020304" pitchFamily="18" charset="0"/>
              <a:cs typeface="Times New Roman" panose="02020603050405020304" pitchFamily="18" charset="0"/>
            </a:endParaRPr>
          </a:p>
          <a:p>
            <a:pPr lvl="0"/>
            <a:r>
              <a:rPr lang="en-US" sz="1700" dirty="0" err="1">
                <a:latin typeface="Times New Roman" panose="02020603050405020304" pitchFamily="18" charset="0"/>
                <a:cs typeface="Times New Roman" panose="02020603050405020304" pitchFamily="18" charset="0"/>
              </a:rPr>
              <a:t>Idrizi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Florim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Dalipi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Fisnik</a:t>
            </a:r>
            <a:r>
              <a:rPr lang="en-US" sz="1700" dirty="0">
                <a:latin typeface="Times New Roman" panose="02020603050405020304" pitchFamily="18" charset="0"/>
                <a:cs typeface="Times New Roman" panose="02020603050405020304" pitchFamily="18" charset="0"/>
              </a:rPr>
              <a:t> &amp; </a:t>
            </a:r>
            <a:r>
              <a:rPr lang="en-US" sz="1700" dirty="0" err="1">
                <a:latin typeface="Times New Roman" panose="02020603050405020304" pitchFamily="18" charset="0"/>
                <a:cs typeface="Times New Roman" panose="02020603050405020304" pitchFamily="18" charset="0"/>
              </a:rPr>
              <a:t>Rustemi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Ejup</a:t>
            </a:r>
            <a:r>
              <a:rPr lang="en-US" sz="1700" dirty="0">
                <a:latin typeface="Times New Roman" panose="02020603050405020304" pitchFamily="18" charset="0"/>
                <a:cs typeface="Times New Roman" panose="02020603050405020304" pitchFamily="18" charset="0"/>
              </a:rPr>
              <a:t>. “Analyzing the speed of combined cryptographic algorithms with secret and public key”. International Journal of Engineering Research and Development, e-ISSN: 2278-067X, p-ISSN: 2278-800X, www.ijerd.com Volume 8, Issue 2 (August 2013), pp. 45 </a:t>
            </a:r>
            <a:endParaRPr lang="en-IN" sz="1700" dirty="0">
              <a:latin typeface="Times New Roman" panose="02020603050405020304" pitchFamily="18" charset="0"/>
              <a:cs typeface="Times New Roman" panose="02020603050405020304" pitchFamily="18" charset="0"/>
            </a:endParaRPr>
          </a:p>
          <a:p>
            <a:pPr lvl="0"/>
            <a:r>
              <a:rPr lang="en-US" sz="1700" dirty="0" err="1">
                <a:latin typeface="Times New Roman" panose="02020603050405020304" pitchFamily="18" charset="0"/>
                <a:cs typeface="Times New Roman" panose="02020603050405020304" pitchFamily="18" charset="0"/>
              </a:rPr>
              <a:t>Jawahar</a:t>
            </a:r>
            <a:r>
              <a:rPr lang="en-US" sz="1700" dirty="0">
                <a:latin typeface="Times New Roman" panose="02020603050405020304" pitchFamily="18" charset="0"/>
                <a:cs typeface="Times New Roman" panose="02020603050405020304" pitchFamily="18" charset="0"/>
              </a:rPr>
              <a:t> Thakur, </a:t>
            </a:r>
            <a:r>
              <a:rPr lang="en-US" sz="1700" dirty="0" err="1">
                <a:latin typeface="Times New Roman" panose="02020603050405020304" pitchFamily="18" charset="0"/>
                <a:cs typeface="Times New Roman" panose="02020603050405020304" pitchFamily="18" charset="0"/>
              </a:rPr>
              <a:t>Nagesh</a:t>
            </a:r>
            <a:r>
              <a:rPr lang="en-US" sz="1700" dirty="0">
                <a:latin typeface="Times New Roman" panose="02020603050405020304" pitchFamily="18" charset="0"/>
                <a:cs typeface="Times New Roman" panose="02020603050405020304" pitchFamily="18" charset="0"/>
              </a:rPr>
              <a:t> Kumar, “ DES, AES and Blowfish: Symmetric Key Cryptography Algorithms Simulation Based Performance Analysis,“ in International Journal of Emerging Technology and Advanced Engineering (ISSN 2250-2459, Volume 1, Issue 2, December 2011), pp.6-12.</a:t>
            </a:r>
            <a:endParaRPr lang="en-IN" sz="1700" dirty="0">
              <a:latin typeface="Times New Roman" panose="02020603050405020304" pitchFamily="18" charset="0"/>
              <a:cs typeface="Times New Roman" panose="02020603050405020304" pitchFamily="18" charset="0"/>
            </a:endParaRPr>
          </a:p>
          <a:p>
            <a:pPr lvl="0"/>
            <a:r>
              <a:rPr lang="en-US" sz="1700" dirty="0" err="1">
                <a:latin typeface="Times New Roman" panose="02020603050405020304" pitchFamily="18" charset="0"/>
                <a:cs typeface="Times New Roman" panose="02020603050405020304" pitchFamily="18" charset="0"/>
              </a:rPr>
              <a:t>S.Pavithra</a:t>
            </a:r>
            <a:r>
              <a:rPr lang="en-US" sz="1700" dirty="0">
                <a:latin typeface="Times New Roman" panose="02020603050405020304" pitchFamily="18" charset="0"/>
                <a:cs typeface="Times New Roman" panose="02020603050405020304" pitchFamily="18" charset="0"/>
              </a:rPr>
              <a:t>, Mrs. E. </a:t>
            </a:r>
            <a:r>
              <a:rPr lang="en-US" sz="1700" dirty="0" err="1">
                <a:latin typeface="Times New Roman" panose="02020603050405020304" pitchFamily="18" charset="0"/>
                <a:cs typeface="Times New Roman" panose="02020603050405020304" pitchFamily="18" charset="0"/>
              </a:rPr>
              <a:t>Ramadevi</a:t>
            </a:r>
            <a:r>
              <a:rPr lang="en-US" sz="1700" dirty="0">
                <a:latin typeface="Times New Roman" panose="02020603050405020304" pitchFamily="18" charset="0"/>
                <a:cs typeface="Times New Roman" panose="02020603050405020304" pitchFamily="18" charset="0"/>
              </a:rPr>
              <a:t> “study and performance analysis of cryptography algorithm”  International Journal of Advanced Research in Computer Engineering &amp; Technology Volume 1, Issue 5, July 2012 14, pp.82-86.</a:t>
            </a:r>
          </a:p>
          <a:p>
            <a:pPr lvl="0"/>
            <a:r>
              <a:rPr lang="en-US" sz="1800" dirty="0" err="1">
                <a:latin typeface="Times New Roman" panose="02020603050405020304" pitchFamily="18" charset="0"/>
                <a:cs typeface="Times New Roman" panose="02020603050405020304" pitchFamily="18" charset="0"/>
              </a:rPr>
              <a:t>Nagesh</a:t>
            </a:r>
            <a:r>
              <a:rPr lang="en-US" sz="1800" dirty="0">
                <a:latin typeface="Times New Roman" panose="02020603050405020304" pitchFamily="18" charset="0"/>
                <a:cs typeface="Times New Roman" panose="02020603050405020304" pitchFamily="18" charset="0"/>
              </a:rPr>
              <a:t> Kumar, </a:t>
            </a:r>
            <a:r>
              <a:rPr lang="en-US" sz="1800" dirty="0" err="1">
                <a:latin typeface="Times New Roman" panose="02020603050405020304" pitchFamily="18" charset="0"/>
                <a:cs typeface="Times New Roman" panose="02020603050405020304" pitchFamily="18" charset="0"/>
              </a:rPr>
              <a:t>Jawahar</a:t>
            </a:r>
            <a:r>
              <a:rPr lang="en-US" sz="1800" dirty="0">
                <a:latin typeface="Times New Roman" panose="02020603050405020304" pitchFamily="18" charset="0"/>
                <a:cs typeface="Times New Roman" panose="02020603050405020304" pitchFamily="18" charset="0"/>
              </a:rPr>
              <a:t> Thakur, </a:t>
            </a:r>
            <a:r>
              <a:rPr lang="en-US" sz="1800" dirty="0" err="1">
                <a:latin typeface="Times New Roman" panose="02020603050405020304" pitchFamily="18" charset="0"/>
                <a:cs typeface="Times New Roman" panose="02020603050405020304" pitchFamily="18" charset="0"/>
              </a:rPr>
              <a:t>Arvind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Kalia</a:t>
            </a:r>
            <a:r>
              <a:rPr lang="en-US" sz="1800" dirty="0">
                <a:latin typeface="Times New Roman" panose="02020603050405020304" pitchFamily="18" charset="0"/>
                <a:cs typeface="Times New Roman" panose="02020603050405020304" pitchFamily="18" charset="0"/>
              </a:rPr>
              <a:t> on “performance analysis of symmetric key cryptography algorithms DES, AES and blowfish “ in </a:t>
            </a:r>
            <a:r>
              <a:rPr lang="en-US" sz="1800" dirty="0" err="1">
                <a:latin typeface="Times New Roman" panose="02020603050405020304" pitchFamily="18" charset="0"/>
                <a:cs typeface="Times New Roman" panose="02020603050405020304" pitchFamily="18" charset="0"/>
              </a:rPr>
              <a:t>AnInternational</a:t>
            </a:r>
            <a:r>
              <a:rPr lang="en-US" sz="1800" dirty="0">
                <a:latin typeface="Times New Roman" panose="02020603050405020304" pitchFamily="18" charset="0"/>
                <a:cs typeface="Times New Roman" panose="02020603050405020304" pitchFamily="18" charset="0"/>
              </a:rPr>
              <a:t> Journal of Engineering Sciences ISSN: 2229-6913 Issue Sept 2011, Vol. 4 ,pp.28-37.</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Dr. </a:t>
            </a:r>
            <a:r>
              <a:rPr lang="en-US" sz="1800" dirty="0" err="1">
                <a:latin typeface="Times New Roman" panose="02020603050405020304" pitchFamily="18" charset="0"/>
                <a:cs typeface="Times New Roman" panose="02020603050405020304" pitchFamily="18" charset="0"/>
              </a:rPr>
              <a:t>Prerna</a:t>
            </a:r>
            <a:r>
              <a:rPr lang="en-US" sz="1800" dirty="0">
                <a:latin typeface="Times New Roman" panose="02020603050405020304" pitchFamily="18" charset="0"/>
                <a:cs typeface="Times New Roman" panose="02020603050405020304" pitchFamily="18" charset="0"/>
              </a:rPr>
              <a:t> Mahajan &amp; </a:t>
            </a:r>
            <a:r>
              <a:rPr lang="en-US" sz="1800" dirty="0" err="1">
                <a:latin typeface="Times New Roman" panose="02020603050405020304" pitchFamily="18" charset="0"/>
                <a:cs typeface="Times New Roman" panose="02020603050405020304" pitchFamily="18" charset="0"/>
              </a:rPr>
              <a:t>Abhishek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Sachdeva</a:t>
            </a:r>
            <a:r>
              <a:rPr lang="en-US" sz="1800" dirty="0">
                <a:latin typeface="Times New Roman" panose="02020603050405020304" pitchFamily="18" charset="0"/>
                <a:cs typeface="Times New Roman" panose="02020603050405020304" pitchFamily="18" charset="0"/>
              </a:rPr>
              <a:t> on “A Study of Encryption Algorithms AES, DES and RSA for Security”  Global Journal of Computer Science and Technology Network, Web &amp; Security Volume 13 Issue 15 Version 1.0 Year 2013</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0690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659138C-74A1-445B-848C-3608AE871A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7DFD7409-66D7-4C9C-B528-E79EB64A4D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xmlns="" id="{87990EF0-5F6F-4FE3-AA65-8968AF2DF8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xmlns="" id="{D78F7598-94C7-46E9-8B2A-CB44A0F252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xmlns="" id="{99D2CBB1-072D-4875-B7D7-CADB0ABF3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xmlns="" id="{58F600B4-EE22-4BA5-A764-9D80C335C3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xmlns="" id="{1E8DAD02-2B30-48A9-ACE0-2E91930918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xmlns="" id="{F8F76B12-142C-41AF-B239-F414ABCFA2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xmlns="" id="{225F4217-4021-45A0-812B-398F9A7A93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5653CA5-A67A-4EBF-96AF-F569FDE89922}"/>
              </a:ext>
            </a:extLst>
          </p:cNvPr>
          <p:cNvSpPr>
            <a:spLocks noGrp="1"/>
          </p:cNvSpPr>
          <p:nvPr>
            <p:ph type="title"/>
          </p:nvPr>
        </p:nvSpPr>
        <p:spPr>
          <a:xfrm>
            <a:off x="1189702" y="1261872"/>
            <a:ext cx="3145536" cy="4334256"/>
          </a:xfrm>
        </p:spPr>
        <p:txBody>
          <a:bodyPr>
            <a:normAutofit/>
          </a:bodyPr>
          <a:lstStyle/>
          <a:p>
            <a:pPr algn="r"/>
            <a:r>
              <a:rPr lang="en-US" sz="3300" u="sng"/>
              <a:t>INTRODUCTION</a:t>
            </a:r>
          </a:p>
        </p:txBody>
      </p:sp>
      <p:cxnSp>
        <p:nvCxnSpPr>
          <p:cNvPr id="20" name="Straight Connector 19">
            <a:extLst>
              <a:ext uri="{FF2B5EF4-FFF2-40B4-BE49-F238E27FC236}">
                <a16:creationId xmlns:a16="http://schemas.microsoft.com/office/drawing/2014/main" xmlns="" id="{486F4EBC-E415-40E4-A8BA-BA66F0B632C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05F69CA-EF7C-480F-92F2-36A0A7021417}"/>
              </a:ext>
            </a:extLst>
          </p:cNvPr>
          <p:cNvSpPr>
            <a:spLocks noGrp="1"/>
          </p:cNvSpPr>
          <p:nvPr>
            <p:ph idx="1"/>
          </p:nvPr>
        </p:nvSpPr>
        <p:spPr>
          <a:xfrm>
            <a:off x="5007932" y="1261873"/>
            <a:ext cx="5951013" cy="4449422"/>
          </a:xfrm>
        </p:spPr>
        <p:txBody>
          <a:bodyPr>
            <a:normAutofit/>
          </a:bodyPr>
          <a:lstStyle/>
          <a:p>
            <a:pPr marL="0" indent="0">
              <a:buNone/>
            </a:pPr>
            <a:r>
              <a:rPr lang="en-US" sz="2000">
                <a:effectLst/>
                <a:latin typeface="Times New Roman" panose="02020603050405020304" pitchFamily="18" charset="0"/>
                <a:ea typeface="Calibri" panose="020F0502020204030204" pitchFamily="34" charset="0"/>
              </a:rPr>
              <a:t>As increase in the technology like IOT and Cloud computing the demand of data security is also increasing. Here the encryption algorithms came into existence. It is necessary that the algorithms must be secured and efficient so that it can also be transmit over the network, some popular one’s available to use are AES, DES, TRIPLE DES, BLOWFISH, RC5 etc. In this report we will see how various encryption techniques are work and a new encryption technique is implemented on the data to make it more efficient than the available encryption techniques.</a:t>
            </a:r>
            <a:endParaRPr lang="en-US" sz="2000">
              <a:effectLst/>
              <a:latin typeface="Times New Roman" panose="02020603050405020304" pitchFamily="18" charset="0"/>
              <a:ea typeface="Times New Roman" panose="02020603050405020304" pitchFamily="18" charset="0"/>
            </a:endParaRPr>
          </a:p>
          <a:p>
            <a:endParaRPr lang="en-US" sz="2000"/>
          </a:p>
        </p:txBody>
      </p:sp>
    </p:spTree>
    <p:extLst>
      <p:ext uri="{BB962C8B-B14F-4D97-AF65-F5344CB8AC3E}">
        <p14:creationId xmlns:p14="http://schemas.microsoft.com/office/powerpoint/2010/main" val="4122557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659138C-74A1-445B-848C-3608AE871A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7DFD7409-66D7-4C9C-B528-E79EB64A4D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xmlns="" id="{87990EF0-5F6F-4FE3-AA65-8968AF2DF8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xmlns="" id="{D78F7598-94C7-46E9-8B2A-CB44A0F252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xmlns="" id="{99D2CBB1-072D-4875-B7D7-CADB0ABF3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xmlns="" id="{58F600B4-EE22-4BA5-A764-9D80C335C3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xmlns="" id="{1E8DAD02-2B30-48A9-ACE0-2E91930918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xmlns="" id="{F8F76B12-142C-41AF-B239-F414ABCFA2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xmlns="" id="{225F4217-4021-45A0-812B-398F9A7A93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F548DC5-0F68-491C-AB13-8CE093429BCF}"/>
              </a:ext>
            </a:extLst>
          </p:cNvPr>
          <p:cNvSpPr>
            <a:spLocks noGrp="1"/>
          </p:cNvSpPr>
          <p:nvPr>
            <p:ph type="title"/>
          </p:nvPr>
        </p:nvSpPr>
        <p:spPr>
          <a:xfrm>
            <a:off x="1189702" y="1261872"/>
            <a:ext cx="3145536" cy="4334256"/>
          </a:xfrm>
        </p:spPr>
        <p:txBody>
          <a:bodyPr>
            <a:normAutofit/>
          </a:bodyPr>
          <a:lstStyle/>
          <a:p>
            <a:pPr algn="r"/>
            <a:r>
              <a:rPr lang="en-US" sz="3100" u="sng"/>
              <a:t>CRYPTOGRAPHY</a:t>
            </a:r>
          </a:p>
        </p:txBody>
      </p:sp>
      <p:cxnSp>
        <p:nvCxnSpPr>
          <p:cNvPr id="20" name="Straight Connector 19">
            <a:extLst>
              <a:ext uri="{FF2B5EF4-FFF2-40B4-BE49-F238E27FC236}">
                <a16:creationId xmlns:a16="http://schemas.microsoft.com/office/drawing/2014/main" xmlns="" id="{486F4EBC-E415-40E4-A8BA-BA66F0B632C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B8EB2FA-94DE-486E-B5B2-7EA43448CBDF}"/>
              </a:ext>
            </a:extLst>
          </p:cNvPr>
          <p:cNvSpPr>
            <a:spLocks noGrp="1"/>
          </p:cNvSpPr>
          <p:nvPr>
            <p:ph idx="1"/>
          </p:nvPr>
        </p:nvSpPr>
        <p:spPr>
          <a:xfrm>
            <a:off x="5007932" y="1261873"/>
            <a:ext cx="5951013" cy="4449422"/>
          </a:xfrm>
        </p:spPr>
        <p:txBody>
          <a:bodyPr>
            <a:normAutofit/>
          </a:bodyPr>
          <a:lstStyle/>
          <a:p>
            <a:pPr marL="0" indent="0">
              <a:buNone/>
            </a:pPr>
            <a:r>
              <a:rPr lang="en-US" sz="2000" b="1">
                <a:effectLst/>
                <a:latin typeface="Times New Roman" panose="02020603050405020304" pitchFamily="18" charset="0"/>
                <a:ea typeface="Times New Roman" panose="02020603050405020304" pitchFamily="18" charset="0"/>
              </a:rPr>
              <a:t>Cryptography</a:t>
            </a:r>
            <a:r>
              <a:rPr lang="en-US" sz="2000">
                <a:effectLst/>
                <a:latin typeface="Times New Roman" panose="02020603050405020304" pitchFamily="18" charset="0"/>
                <a:ea typeface="Times New Roman" panose="02020603050405020304" pitchFamily="18" charset="0"/>
              </a:rPr>
              <a:t> refers to a method of protecting information and communications through the utilization of codes, in order that only those for whom the knowledge is meant can read and process it. The message to be sent through an unreliable medium is understood as plaintext, which is encrypted before sending over the medium. The encrypted message is understood as cipher text, which is received at the opposite end of the medium and decrypted to urge back the first plaintext message. </a:t>
            </a:r>
            <a:endParaRPr lang="en-US" sz="2000"/>
          </a:p>
        </p:txBody>
      </p:sp>
    </p:spTree>
    <p:extLst>
      <p:ext uri="{BB962C8B-B14F-4D97-AF65-F5344CB8AC3E}">
        <p14:creationId xmlns:p14="http://schemas.microsoft.com/office/powerpoint/2010/main" val="1310499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659138C-74A1-445B-848C-3608AE871A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7DFD7409-66D7-4C9C-B528-E79EB64A4D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xmlns="" id="{87990EF0-5F6F-4FE3-AA65-8968AF2DF8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xmlns="" id="{D78F7598-94C7-46E9-8B2A-CB44A0F252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xmlns="" id="{99D2CBB1-072D-4875-B7D7-CADB0ABF3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xmlns="" id="{58F600B4-EE22-4BA5-A764-9D80C335C3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xmlns="" id="{1E8DAD02-2B30-48A9-ACE0-2E91930918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xmlns="" id="{F8F76B12-142C-41AF-B239-F414ABCFA2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xmlns="" id="{225F4217-4021-45A0-812B-398F9A7A93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A7EA0DF-BAFD-4899-983D-BD10D722F689}"/>
              </a:ext>
            </a:extLst>
          </p:cNvPr>
          <p:cNvSpPr>
            <a:spLocks noGrp="1"/>
          </p:cNvSpPr>
          <p:nvPr>
            <p:ph type="title"/>
          </p:nvPr>
        </p:nvSpPr>
        <p:spPr>
          <a:xfrm>
            <a:off x="1189702" y="1261872"/>
            <a:ext cx="3145536" cy="4334256"/>
          </a:xfrm>
        </p:spPr>
        <p:txBody>
          <a:bodyPr>
            <a:normAutofit/>
          </a:bodyPr>
          <a:lstStyle/>
          <a:p>
            <a:pPr algn="r"/>
            <a:r>
              <a:rPr lang="en-US" sz="3600" u="sng"/>
              <a:t>ENCRYPTION</a:t>
            </a:r>
          </a:p>
        </p:txBody>
      </p:sp>
      <p:cxnSp>
        <p:nvCxnSpPr>
          <p:cNvPr id="20" name="Straight Connector 19">
            <a:extLst>
              <a:ext uri="{FF2B5EF4-FFF2-40B4-BE49-F238E27FC236}">
                <a16:creationId xmlns:a16="http://schemas.microsoft.com/office/drawing/2014/main" xmlns="" id="{486F4EBC-E415-40E4-A8BA-BA66F0B632C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3410CCD5-B6A2-4C8C-AA91-09B9EA185EA6}"/>
              </a:ext>
            </a:extLst>
          </p:cNvPr>
          <p:cNvSpPr>
            <a:spLocks noGrp="1"/>
          </p:cNvSpPr>
          <p:nvPr>
            <p:ph idx="1"/>
          </p:nvPr>
        </p:nvSpPr>
        <p:spPr>
          <a:xfrm>
            <a:off x="5007932" y="1261873"/>
            <a:ext cx="5951013" cy="4449422"/>
          </a:xfrm>
        </p:spPr>
        <p:txBody>
          <a:bodyPr>
            <a:normAutofit/>
          </a:bodyPr>
          <a:lstStyle/>
          <a:p>
            <a:pPr marL="0" indent="0">
              <a:buNone/>
            </a:pPr>
            <a:r>
              <a:rPr lang="en-US" sz="2000" b="1">
                <a:effectLst/>
                <a:latin typeface="Times New Roman" panose="02020603050405020304" pitchFamily="18" charset="0"/>
                <a:ea typeface="Times New Roman" panose="02020603050405020304" pitchFamily="18" charset="0"/>
              </a:rPr>
              <a:t>Encryption</a:t>
            </a:r>
            <a:r>
              <a:rPr lang="en-US" sz="2000">
                <a:effectLst/>
                <a:latin typeface="Times New Roman" panose="02020603050405020304" pitchFamily="18" charset="0"/>
                <a:ea typeface="Times New Roman" panose="02020603050405020304" pitchFamily="18" charset="0"/>
              </a:rPr>
              <a:t> is a process of encoding a message or a file so that it can be only be read by certain people. Encryption uses an algorithm to scramble, or encrypt, data and then uses a key for the receiving party to unscramble, or decrypt, the information.</a:t>
            </a:r>
          </a:p>
          <a:p>
            <a:pPr marL="0" indent="0">
              <a:buNone/>
            </a:pPr>
            <a:endParaRPr lang="en-US" sz="2000"/>
          </a:p>
        </p:txBody>
      </p:sp>
    </p:spTree>
    <p:extLst>
      <p:ext uri="{BB962C8B-B14F-4D97-AF65-F5344CB8AC3E}">
        <p14:creationId xmlns:p14="http://schemas.microsoft.com/office/powerpoint/2010/main" val="4237102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899C6C5-421D-44A5-8A5F-AFEB23BDC336}"/>
              </a:ext>
            </a:extLst>
          </p:cNvPr>
          <p:cNvSpPr>
            <a:spLocks noGrp="1"/>
          </p:cNvSpPr>
          <p:nvPr>
            <p:ph type="title"/>
          </p:nvPr>
        </p:nvSpPr>
        <p:spPr/>
        <p:txBody>
          <a:bodyPr/>
          <a:lstStyle/>
          <a:p>
            <a:r>
              <a:rPr lang="en-US" u="sng" dirty="0"/>
              <a:t>TYPES OF ENCRYPTION</a:t>
            </a:r>
          </a:p>
        </p:txBody>
      </p:sp>
      <p:sp>
        <p:nvSpPr>
          <p:cNvPr id="5" name="Text Placeholder 4">
            <a:extLst>
              <a:ext uri="{FF2B5EF4-FFF2-40B4-BE49-F238E27FC236}">
                <a16:creationId xmlns:a16="http://schemas.microsoft.com/office/drawing/2014/main" xmlns="" id="{A7DC2B1E-5845-4CD6-8EB8-AE025705C0FA}"/>
              </a:ext>
            </a:extLst>
          </p:cNvPr>
          <p:cNvSpPr>
            <a:spLocks noGrp="1"/>
          </p:cNvSpPr>
          <p:nvPr>
            <p:ph type="body" idx="1"/>
          </p:nvPr>
        </p:nvSpPr>
        <p:spPr/>
        <p:txBody>
          <a:bodyPr/>
          <a:lstStyle/>
          <a:p>
            <a:r>
              <a:rPr lang="en-US" dirty="0"/>
              <a:t>Symmetric Encryption</a:t>
            </a:r>
          </a:p>
        </p:txBody>
      </p:sp>
      <p:sp>
        <p:nvSpPr>
          <p:cNvPr id="7" name="Text Placeholder 6">
            <a:extLst>
              <a:ext uri="{FF2B5EF4-FFF2-40B4-BE49-F238E27FC236}">
                <a16:creationId xmlns:a16="http://schemas.microsoft.com/office/drawing/2014/main" xmlns="" id="{139BF7FA-568F-41A6-AB80-DD0C54E9D19A}"/>
              </a:ext>
            </a:extLst>
          </p:cNvPr>
          <p:cNvSpPr>
            <a:spLocks noGrp="1"/>
          </p:cNvSpPr>
          <p:nvPr>
            <p:ph type="body" sz="quarter" idx="3"/>
          </p:nvPr>
        </p:nvSpPr>
        <p:spPr/>
        <p:txBody>
          <a:bodyPr/>
          <a:lstStyle/>
          <a:p>
            <a:r>
              <a:rPr lang="en-US" dirty="0"/>
              <a:t>Asymmetric Encryption</a:t>
            </a:r>
          </a:p>
        </p:txBody>
      </p:sp>
      <p:pic>
        <p:nvPicPr>
          <p:cNvPr id="9" name="Content Placeholder 8" descr="1-Symmetric encryption primitive. | Download Scientific ...">
            <a:extLst>
              <a:ext uri="{FF2B5EF4-FFF2-40B4-BE49-F238E27FC236}">
                <a16:creationId xmlns:a16="http://schemas.microsoft.com/office/drawing/2014/main" xmlns="" id="{224330C4-BA25-4899-A6EF-B5B42B9E0D12}"/>
              </a:ext>
            </a:extLst>
          </p:cNvPr>
          <p:cNvPicPr>
            <a:picLocks noGrp="1"/>
          </p:cNvPicPr>
          <p:nvPr>
            <p:ph sz="half" idx="2"/>
          </p:nvPr>
        </p:nvPicPr>
        <p:blipFill rotWithShape="1">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9138"/>
          <a:stretch/>
        </p:blipFill>
        <p:spPr bwMode="auto">
          <a:xfrm>
            <a:off x="1772179" y="3335337"/>
            <a:ext cx="3950905" cy="2455862"/>
          </a:xfrm>
          <a:prstGeom prst="rect">
            <a:avLst/>
          </a:prstGeom>
          <a:ln w="38100" cap="sq">
            <a:no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1" name="Content Placeholder 10" descr="Symmetric vs. Asymmetric Encryption - What are differences?">
            <a:extLst>
              <a:ext uri="{FF2B5EF4-FFF2-40B4-BE49-F238E27FC236}">
                <a16:creationId xmlns:a16="http://schemas.microsoft.com/office/drawing/2014/main" xmlns="" id="{CA62B950-102F-4958-8191-7C4B287679BF}"/>
              </a:ext>
            </a:extLst>
          </p:cNvPr>
          <p:cNvPicPr>
            <a:picLocks noGrp="1"/>
          </p:cNvPicPr>
          <p:nvPr>
            <p:ph sz="quarter" idx="4"/>
          </p:nvPr>
        </p:nvPicPr>
        <p:blipFill>
          <a:blip r:embed="rId4" cstate="print">
            <a:duotone>
              <a:schemeClr val="accent3">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631480" y="3335337"/>
            <a:ext cx="3950904" cy="2531207"/>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52608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F659138C-74A1-445B-848C-3608AE871A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xmlns="" id="{7DFD7409-66D7-4C9C-B528-E79EB64A4D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87455" y="0"/>
            <a:ext cx="5014912" cy="6862763"/>
            <a:chOff x="2928938" y="-4763"/>
            <a:chExt cx="5014912" cy="6862763"/>
          </a:xfrm>
        </p:grpSpPr>
        <p:sp>
          <p:nvSpPr>
            <p:cNvPr id="17" name="Freeform 6">
              <a:extLst>
                <a:ext uri="{FF2B5EF4-FFF2-40B4-BE49-F238E27FC236}">
                  <a16:creationId xmlns:a16="http://schemas.microsoft.com/office/drawing/2014/main" xmlns="" id="{87990EF0-5F6F-4FE3-AA65-8968AF2DF8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8" name="Freeform 7">
              <a:extLst>
                <a:ext uri="{FF2B5EF4-FFF2-40B4-BE49-F238E27FC236}">
                  <a16:creationId xmlns:a16="http://schemas.microsoft.com/office/drawing/2014/main" xmlns="" id="{D78F7598-94C7-46E9-8B2A-CB44A0F252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9" name="Freeform 12">
              <a:extLst>
                <a:ext uri="{FF2B5EF4-FFF2-40B4-BE49-F238E27FC236}">
                  <a16:creationId xmlns:a16="http://schemas.microsoft.com/office/drawing/2014/main" xmlns="" id="{99D2CBB1-072D-4875-B7D7-CADB0ABF3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0" name="Freeform 13">
              <a:extLst>
                <a:ext uri="{FF2B5EF4-FFF2-40B4-BE49-F238E27FC236}">
                  <a16:creationId xmlns:a16="http://schemas.microsoft.com/office/drawing/2014/main" xmlns="" id="{58F600B4-EE22-4BA5-A764-9D80C335C3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1" name="Freeform 14">
              <a:extLst>
                <a:ext uri="{FF2B5EF4-FFF2-40B4-BE49-F238E27FC236}">
                  <a16:creationId xmlns:a16="http://schemas.microsoft.com/office/drawing/2014/main" xmlns="" id="{1E8DAD02-2B30-48A9-ACE0-2E91930918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2" name="Freeform 15">
              <a:extLst>
                <a:ext uri="{FF2B5EF4-FFF2-40B4-BE49-F238E27FC236}">
                  <a16:creationId xmlns:a16="http://schemas.microsoft.com/office/drawing/2014/main" xmlns="" id="{F8F76B12-142C-41AF-B239-F414ABCFA2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4" name="Rectangle 23">
            <a:extLst>
              <a:ext uri="{FF2B5EF4-FFF2-40B4-BE49-F238E27FC236}">
                <a16:creationId xmlns:a16="http://schemas.microsoft.com/office/drawing/2014/main" xmlns="" id="{225F4217-4021-45A0-812B-398F9A7A93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xmlns="" id="{1C2587D8-80AD-4CF1-8378-0A92AA266B93}"/>
              </a:ext>
            </a:extLst>
          </p:cNvPr>
          <p:cNvSpPr>
            <a:spLocks noGrp="1"/>
          </p:cNvSpPr>
          <p:nvPr>
            <p:ph type="title"/>
          </p:nvPr>
        </p:nvSpPr>
        <p:spPr>
          <a:xfrm>
            <a:off x="1189702" y="1261872"/>
            <a:ext cx="3145536" cy="4334256"/>
          </a:xfrm>
        </p:spPr>
        <p:txBody>
          <a:bodyPr>
            <a:normAutofit/>
          </a:bodyPr>
          <a:lstStyle/>
          <a:p>
            <a:pPr algn="r"/>
            <a:r>
              <a:rPr lang="en-US" sz="3600"/>
              <a:t> </a:t>
            </a:r>
            <a:r>
              <a:rPr lang="en-US" sz="3600" u="sng"/>
              <a:t>ENCRYPTION ALGORITHMS</a:t>
            </a:r>
          </a:p>
        </p:txBody>
      </p:sp>
      <p:cxnSp>
        <p:nvCxnSpPr>
          <p:cNvPr id="26" name="Straight Connector 25">
            <a:extLst>
              <a:ext uri="{FF2B5EF4-FFF2-40B4-BE49-F238E27FC236}">
                <a16:creationId xmlns:a16="http://schemas.microsoft.com/office/drawing/2014/main" xmlns="" id="{486F4EBC-E415-40E4-A8BA-BA66F0B632C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xmlns="" id="{7C3AFF26-3B81-4BD9-880B-1E2264DAF25C}"/>
              </a:ext>
            </a:extLst>
          </p:cNvPr>
          <p:cNvSpPr>
            <a:spLocks noGrp="1"/>
          </p:cNvSpPr>
          <p:nvPr>
            <p:ph idx="1"/>
          </p:nvPr>
        </p:nvSpPr>
        <p:spPr>
          <a:xfrm>
            <a:off x="5007932" y="1261873"/>
            <a:ext cx="5951013" cy="4449422"/>
          </a:xfrm>
        </p:spPr>
        <p:txBody>
          <a:bodyPr>
            <a:normAutofit/>
          </a:bodyPr>
          <a:lstStyle/>
          <a:p>
            <a:pPr marL="0" indent="0">
              <a:buNone/>
            </a:pPr>
            <a:r>
              <a:rPr lang="en-US" sz="2000">
                <a:effectLst/>
                <a:latin typeface="Times New Roman" panose="02020603050405020304" pitchFamily="18" charset="0"/>
                <a:ea typeface="Times New Roman" panose="02020603050405020304" pitchFamily="18" charset="0"/>
              </a:rPr>
              <a:t>An encryption algorithm is a method of transforming data into ciphertext. An algorithm  use the encryption key in order to alter the data in a predictable way, so that even though the encrypted data will appear randomly, it can be turned back into plaintext by using the key. Various Encryption Algorithms are: </a:t>
            </a:r>
          </a:p>
          <a:p>
            <a:pPr marL="1600200" lvl="1" indent="-1143000">
              <a:buFont typeface="Wingdings" panose="05000000000000000000" pitchFamily="2" charset="2"/>
              <a:buChar char="Ø"/>
            </a:pPr>
            <a:r>
              <a:rPr lang="en-US">
                <a:effectLst/>
                <a:latin typeface="Times New Roman" panose="02020603050405020304" pitchFamily="18" charset="0"/>
                <a:ea typeface="Calibri" panose="020F0502020204030204" pitchFamily="34" charset="0"/>
              </a:rPr>
              <a:t>AES</a:t>
            </a:r>
          </a:p>
          <a:p>
            <a:pPr marL="1600200" lvl="1" indent="-1143000">
              <a:buFont typeface="Wingdings" panose="05000000000000000000" pitchFamily="2" charset="2"/>
              <a:buChar char="Ø"/>
            </a:pPr>
            <a:r>
              <a:rPr lang="en-US">
                <a:effectLst/>
                <a:latin typeface="Times New Roman" panose="02020603050405020304" pitchFamily="18" charset="0"/>
                <a:ea typeface="Calibri" panose="020F0502020204030204" pitchFamily="34" charset="0"/>
              </a:rPr>
              <a:t>DES</a:t>
            </a:r>
            <a:endParaRPr lang="en-US">
              <a:latin typeface="Times New Roman" panose="02020603050405020304" pitchFamily="18" charset="0"/>
              <a:ea typeface="Calibri" panose="020F0502020204030204" pitchFamily="34" charset="0"/>
            </a:endParaRPr>
          </a:p>
          <a:p>
            <a:pPr marL="1600200" lvl="1" indent="-1143000">
              <a:buFont typeface="Wingdings" panose="05000000000000000000" pitchFamily="2" charset="2"/>
              <a:buChar char="Ø"/>
            </a:pPr>
            <a:r>
              <a:rPr lang="en-US">
                <a:effectLst/>
                <a:latin typeface="Times New Roman" panose="02020603050405020304" pitchFamily="18" charset="0"/>
                <a:ea typeface="Calibri" panose="020F0502020204030204" pitchFamily="34" charset="0"/>
              </a:rPr>
              <a:t>TRIPLE DES</a:t>
            </a:r>
          </a:p>
          <a:p>
            <a:pPr marL="1600200" lvl="1" indent="-1143000">
              <a:buFont typeface="Wingdings" panose="05000000000000000000" pitchFamily="2" charset="2"/>
              <a:buChar char="Ø"/>
            </a:pPr>
            <a:r>
              <a:rPr lang="en-US">
                <a:effectLst/>
                <a:latin typeface="Times New Roman" panose="02020603050405020304" pitchFamily="18" charset="0"/>
                <a:ea typeface="Calibri" panose="020F0502020204030204" pitchFamily="34" charset="0"/>
              </a:rPr>
              <a:t>BLOWFISH</a:t>
            </a:r>
          </a:p>
          <a:p>
            <a:pPr marL="1600200" lvl="1" indent="-1143000">
              <a:buFont typeface="Wingdings" panose="05000000000000000000" pitchFamily="2" charset="2"/>
              <a:buChar char="Ø"/>
            </a:pPr>
            <a:r>
              <a:rPr lang="en-US">
                <a:effectLst/>
                <a:latin typeface="Times New Roman" panose="02020603050405020304" pitchFamily="18" charset="0"/>
                <a:ea typeface="Calibri" panose="020F0502020204030204" pitchFamily="34" charset="0"/>
              </a:rPr>
              <a:t>RC5.</a:t>
            </a:r>
            <a:endParaRPr lang="en-US">
              <a:effectLst/>
              <a:latin typeface="Times New Roman" panose="02020603050405020304" pitchFamily="18" charset="0"/>
              <a:ea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1402872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0">
            <a:extLst>
              <a:ext uri="{FF2B5EF4-FFF2-40B4-BE49-F238E27FC236}">
                <a16:creationId xmlns:a16="http://schemas.microsoft.com/office/drawing/2014/main" xmlns="" id="{71092D16-14DA-4606-831F-0DB3EEECB9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2" name="Freeform 6">
              <a:extLst>
                <a:ext uri="{FF2B5EF4-FFF2-40B4-BE49-F238E27FC236}">
                  <a16:creationId xmlns:a16="http://schemas.microsoft.com/office/drawing/2014/main" xmlns="" id="{81806E72-5EFD-4407-B492-2EBC71FF5E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3" name="Freeform 7">
              <a:extLst>
                <a:ext uri="{FF2B5EF4-FFF2-40B4-BE49-F238E27FC236}">
                  <a16:creationId xmlns:a16="http://schemas.microsoft.com/office/drawing/2014/main" xmlns="" id="{BA81CA3B-9A2E-4F71-BF99-2C58BA76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4" name="Freeform 8">
              <a:extLst>
                <a:ext uri="{FF2B5EF4-FFF2-40B4-BE49-F238E27FC236}">
                  <a16:creationId xmlns:a16="http://schemas.microsoft.com/office/drawing/2014/main" xmlns="" id="{D00EF4F3-D70F-44D5-A71C-69C3FA0D28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5" name="Freeform 9">
              <a:extLst>
                <a:ext uri="{FF2B5EF4-FFF2-40B4-BE49-F238E27FC236}">
                  <a16:creationId xmlns:a16="http://schemas.microsoft.com/office/drawing/2014/main" xmlns="" id="{2CC930FA-FD42-4EF1-A9AB-0F9C302383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6" name="Freeform 10">
              <a:extLst>
                <a:ext uri="{FF2B5EF4-FFF2-40B4-BE49-F238E27FC236}">
                  <a16:creationId xmlns:a16="http://schemas.microsoft.com/office/drawing/2014/main" xmlns="" id="{F18F276C-D13F-46CF-9880-2050C2DBF9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7" name="Freeform 11">
              <a:extLst>
                <a:ext uri="{FF2B5EF4-FFF2-40B4-BE49-F238E27FC236}">
                  <a16:creationId xmlns:a16="http://schemas.microsoft.com/office/drawing/2014/main" xmlns="" id="{EAB50995-FA10-4035-B16D-7D3989B2B6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49" name="Rectangle 48">
            <a:extLst>
              <a:ext uri="{FF2B5EF4-FFF2-40B4-BE49-F238E27FC236}">
                <a16:creationId xmlns:a16="http://schemas.microsoft.com/office/drawing/2014/main" xmlns="" id="{94C52C56-BEF2-4E22-8C8E-A7AC96B03A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6A39AF5A-2D5C-49CB-84B6-2A2DBFB4497B}"/>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sz="3400">
                <a:solidFill>
                  <a:srgbClr val="FFFFFF"/>
                </a:solidFill>
              </a:rPr>
              <a:t>Performance Analysis &amp; Comparison of above Algorithms</a:t>
            </a:r>
          </a:p>
        </p:txBody>
      </p:sp>
      <p:grpSp>
        <p:nvGrpSpPr>
          <p:cNvPr id="53" name="Group 52">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54"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6"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7"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8"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9"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36" name="Content Placeholder 5">
            <a:extLst>
              <a:ext uri="{FF2B5EF4-FFF2-40B4-BE49-F238E27FC236}">
                <a16:creationId xmlns:a16="http://schemas.microsoft.com/office/drawing/2014/main" xmlns="" id="{F74D637B-DD96-470C-8EC9-F35DBABF51DC}"/>
              </a:ext>
            </a:extLst>
          </p:cNvPr>
          <p:cNvGraphicFramePr>
            <a:graphicFrameLocks noGrp="1"/>
          </p:cNvGraphicFramePr>
          <p:nvPr>
            <p:ph sz="half" idx="2"/>
            <p:extLst>
              <p:ext uri="{D42A27DB-BD31-4B8C-83A1-F6EECF244321}">
                <p14:modId xmlns:p14="http://schemas.microsoft.com/office/powerpoint/2010/main" val="1768488289"/>
              </p:ext>
            </p:extLst>
          </p:nvPr>
        </p:nvGraphicFramePr>
        <p:xfrm>
          <a:off x="4554521" y="1398684"/>
          <a:ext cx="7500585" cy="4392518"/>
        </p:xfrm>
        <a:graphic>
          <a:graphicData uri="http://schemas.openxmlformats.org/drawingml/2006/table">
            <a:tbl>
              <a:tblPr firstRow="1" firstCol="1" bandRow="1">
                <a:tableStyleId>{5C22544A-7EE6-4342-B048-85BDC9FD1C3A}</a:tableStyleId>
              </a:tblPr>
              <a:tblGrid>
                <a:gridCol w="923047">
                  <a:extLst>
                    <a:ext uri="{9D8B030D-6E8A-4147-A177-3AD203B41FA5}">
                      <a16:colId xmlns:a16="http://schemas.microsoft.com/office/drawing/2014/main" xmlns="" val="3528658429"/>
                    </a:ext>
                  </a:extLst>
                </a:gridCol>
                <a:gridCol w="1220366">
                  <a:extLst>
                    <a:ext uri="{9D8B030D-6E8A-4147-A177-3AD203B41FA5}">
                      <a16:colId xmlns:a16="http://schemas.microsoft.com/office/drawing/2014/main" xmlns="" val="265917060"/>
                    </a:ext>
                  </a:extLst>
                </a:gridCol>
                <a:gridCol w="1220366">
                  <a:extLst>
                    <a:ext uri="{9D8B030D-6E8A-4147-A177-3AD203B41FA5}">
                      <a16:colId xmlns:a16="http://schemas.microsoft.com/office/drawing/2014/main" xmlns="" val="1916618797"/>
                    </a:ext>
                  </a:extLst>
                </a:gridCol>
                <a:gridCol w="1577147">
                  <a:extLst>
                    <a:ext uri="{9D8B030D-6E8A-4147-A177-3AD203B41FA5}">
                      <a16:colId xmlns:a16="http://schemas.microsoft.com/office/drawing/2014/main" xmlns="" val="3018265224"/>
                    </a:ext>
                  </a:extLst>
                </a:gridCol>
                <a:gridCol w="1339293">
                  <a:extLst>
                    <a:ext uri="{9D8B030D-6E8A-4147-A177-3AD203B41FA5}">
                      <a16:colId xmlns:a16="http://schemas.microsoft.com/office/drawing/2014/main" xmlns="" val="2471310819"/>
                    </a:ext>
                  </a:extLst>
                </a:gridCol>
                <a:gridCol w="1220366">
                  <a:extLst>
                    <a:ext uri="{9D8B030D-6E8A-4147-A177-3AD203B41FA5}">
                      <a16:colId xmlns:a16="http://schemas.microsoft.com/office/drawing/2014/main" xmlns="" val="133995723"/>
                    </a:ext>
                  </a:extLst>
                </a:gridCol>
              </a:tblGrid>
              <a:tr h="526208">
                <a:tc>
                  <a:txBody>
                    <a:bodyPr/>
                    <a:lstStyle/>
                    <a:p>
                      <a:pPr marL="0" marR="0" algn="l">
                        <a:lnSpc>
                          <a:spcPct val="150000"/>
                        </a:lnSpc>
                        <a:spcBef>
                          <a:spcPts val="0"/>
                        </a:spcBef>
                        <a:spcAft>
                          <a:spcPts val="0"/>
                        </a:spcAft>
                      </a:pPr>
                      <a:r>
                        <a:rPr lang="en-US" sz="1400">
                          <a:effectLst/>
                        </a:rPr>
                        <a:t>File Size</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tc>
                  <a:txBody>
                    <a:bodyPr/>
                    <a:lstStyle/>
                    <a:p>
                      <a:pPr marL="0" marR="0" algn="l">
                        <a:lnSpc>
                          <a:spcPct val="150000"/>
                        </a:lnSpc>
                        <a:spcBef>
                          <a:spcPts val="0"/>
                        </a:spcBef>
                        <a:spcAft>
                          <a:spcPts val="0"/>
                        </a:spcAft>
                      </a:pPr>
                      <a:r>
                        <a:rPr lang="en-US" sz="1400">
                          <a:effectLst/>
                        </a:rPr>
                        <a:t>AES</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tc>
                  <a:txBody>
                    <a:bodyPr/>
                    <a:lstStyle/>
                    <a:p>
                      <a:pPr marL="0" marR="0" algn="l">
                        <a:lnSpc>
                          <a:spcPct val="150000"/>
                        </a:lnSpc>
                        <a:spcBef>
                          <a:spcPts val="0"/>
                        </a:spcBef>
                        <a:spcAft>
                          <a:spcPts val="0"/>
                        </a:spcAft>
                      </a:pPr>
                      <a:r>
                        <a:rPr lang="en-US" sz="1400">
                          <a:effectLst/>
                        </a:rPr>
                        <a:t>Blowfish</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tc>
                  <a:txBody>
                    <a:bodyPr/>
                    <a:lstStyle/>
                    <a:p>
                      <a:pPr marL="0" marR="0" algn="l">
                        <a:lnSpc>
                          <a:spcPct val="150000"/>
                        </a:lnSpc>
                        <a:spcBef>
                          <a:spcPts val="0"/>
                        </a:spcBef>
                        <a:spcAft>
                          <a:spcPts val="0"/>
                        </a:spcAft>
                      </a:pPr>
                      <a:r>
                        <a:rPr lang="en-US" sz="1400" dirty="0">
                          <a:effectLst/>
                        </a:rPr>
                        <a:t>DES</a:t>
                      </a:r>
                      <a:endParaRPr lang="en-US" sz="1500" dirty="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tc>
                  <a:txBody>
                    <a:bodyPr/>
                    <a:lstStyle/>
                    <a:p>
                      <a:pPr marL="0" marR="0" algn="l">
                        <a:lnSpc>
                          <a:spcPct val="150000"/>
                        </a:lnSpc>
                        <a:spcBef>
                          <a:spcPts val="0"/>
                        </a:spcBef>
                        <a:spcAft>
                          <a:spcPts val="0"/>
                        </a:spcAft>
                      </a:pPr>
                      <a:r>
                        <a:rPr lang="en-US" sz="1400">
                          <a:effectLst/>
                        </a:rPr>
                        <a:t>DES3</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tc>
                  <a:txBody>
                    <a:bodyPr/>
                    <a:lstStyle/>
                    <a:p>
                      <a:pPr marL="0" marR="0" algn="l">
                        <a:lnSpc>
                          <a:spcPct val="150000"/>
                        </a:lnSpc>
                        <a:spcBef>
                          <a:spcPts val="0"/>
                        </a:spcBef>
                        <a:spcAft>
                          <a:spcPts val="0"/>
                        </a:spcAft>
                      </a:pPr>
                      <a:r>
                        <a:rPr lang="en-US" sz="1400">
                          <a:effectLst/>
                        </a:rPr>
                        <a:t>CAST5</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extLst>
                  <a:ext uri="{0D108BD9-81ED-4DB2-BD59-A6C34878D82A}">
                    <a16:rowId xmlns:a16="http://schemas.microsoft.com/office/drawing/2014/main" xmlns="" val="718545357"/>
                  </a:ext>
                </a:extLst>
              </a:tr>
              <a:tr h="773262">
                <a:tc>
                  <a:txBody>
                    <a:bodyPr/>
                    <a:lstStyle/>
                    <a:p>
                      <a:pPr marL="0" marR="0" algn="l">
                        <a:lnSpc>
                          <a:spcPct val="150000"/>
                        </a:lnSpc>
                        <a:spcBef>
                          <a:spcPts val="0"/>
                        </a:spcBef>
                        <a:spcAft>
                          <a:spcPts val="0"/>
                        </a:spcAft>
                      </a:pPr>
                      <a:r>
                        <a:rPr lang="en-US" sz="1400">
                          <a:effectLst/>
                        </a:rPr>
                        <a:t>1KB</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tc>
                  <a:txBody>
                    <a:bodyPr/>
                    <a:lstStyle/>
                    <a:p>
                      <a:pPr marL="0" marR="0" algn="l">
                        <a:lnSpc>
                          <a:spcPct val="150000"/>
                        </a:lnSpc>
                        <a:spcBef>
                          <a:spcPts val="0"/>
                        </a:spcBef>
                        <a:spcAft>
                          <a:spcPts val="0"/>
                        </a:spcAft>
                      </a:pPr>
                      <a:r>
                        <a:rPr lang="en-US" sz="1500">
                          <a:effectLst/>
                        </a:rPr>
                        <a:t>7.64513</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9.810925</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11.72828674</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2.525568</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11.22761</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extLst>
                  <a:ext uri="{0D108BD9-81ED-4DB2-BD59-A6C34878D82A}">
                    <a16:rowId xmlns:a16="http://schemas.microsoft.com/office/drawing/2014/main" xmlns="" val="4290416245"/>
                  </a:ext>
                </a:extLst>
              </a:tr>
              <a:tr h="773262">
                <a:tc>
                  <a:txBody>
                    <a:bodyPr/>
                    <a:lstStyle/>
                    <a:p>
                      <a:pPr marL="0" marR="0" algn="l">
                        <a:lnSpc>
                          <a:spcPct val="150000"/>
                        </a:lnSpc>
                        <a:spcBef>
                          <a:spcPts val="0"/>
                        </a:spcBef>
                        <a:spcAft>
                          <a:spcPts val="0"/>
                        </a:spcAft>
                      </a:pPr>
                      <a:r>
                        <a:rPr lang="en-US" sz="1400">
                          <a:effectLst/>
                        </a:rPr>
                        <a:t>10KB</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tc>
                  <a:txBody>
                    <a:bodyPr/>
                    <a:lstStyle/>
                    <a:p>
                      <a:pPr marL="0" marR="0" algn="l">
                        <a:lnSpc>
                          <a:spcPct val="150000"/>
                        </a:lnSpc>
                        <a:spcBef>
                          <a:spcPts val="0"/>
                        </a:spcBef>
                        <a:spcAft>
                          <a:spcPts val="0"/>
                        </a:spcAft>
                      </a:pPr>
                      <a:r>
                        <a:rPr lang="en-US" sz="1500">
                          <a:effectLst/>
                        </a:rPr>
                        <a:t>13.26418</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15.20085</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dirty="0">
                          <a:effectLst/>
                        </a:rPr>
                        <a:t>13.70382309</a:t>
                      </a:r>
                      <a:endParaRPr lang="en-US" sz="1500" dirty="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10.58197</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18.69273</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extLst>
                  <a:ext uri="{0D108BD9-81ED-4DB2-BD59-A6C34878D82A}">
                    <a16:rowId xmlns:a16="http://schemas.microsoft.com/office/drawing/2014/main" xmlns="" val="4110203287"/>
                  </a:ext>
                </a:extLst>
              </a:tr>
              <a:tr h="773262">
                <a:tc>
                  <a:txBody>
                    <a:bodyPr/>
                    <a:lstStyle/>
                    <a:p>
                      <a:pPr marL="0" marR="0" algn="l">
                        <a:lnSpc>
                          <a:spcPct val="150000"/>
                        </a:lnSpc>
                        <a:spcBef>
                          <a:spcPts val="0"/>
                        </a:spcBef>
                        <a:spcAft>
                          <a:spcPts val="0"/>
                        </a:spcAft>
                      </a:pPr>
                      <a:r>
                        <a:rPr lang="en-US" sz="1400">
                          <a:effectLst/>
                        </a:rPr>
                        <a:t>100KB</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tc>
                  <a:txBody>
                    <a:bodyPr/>
                    <a:lstStyle/>
                    <a:p>
                      <a:pPr marL="0" marR="0" algn="l">
                        <a:lnSpc>
                          <a:spcPct val="150000"/>
                        </a:lnSpc>
                        <a:spcBef>
                          <a:spcPts val="0"/>
                        </a:spcBef>
                        <a:spcAft>
                          <a:spcPts val="0"/>
                        </a:spcAft>
                      </a:pPr>
                      <a:r>
                        <a:rPr lang="en-US" sz="1500">
                          <a:effectLst/>
                        </a:rPr>
                        <a:t>21.76523</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25.07901</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22.65381813</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14.020681</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30.69544</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extLst>
                  <a:ext uri="{0D108BD9-81ED-4DB2-BD59-A6C34878D82A}">
                    <a16:rowId xmlns:a16="http://schemas.microsoft.com/office/drawing/2014/main" xmlns="" val="98549510"/>
                  </a:ext>
                </a:extLst>
              </a:tr>
              <a:tr h="773262">
                <a:tc>
                  <a:txBody>
                    <a:bodyPr/>
                    <a:lstStyle/>
                    <a:p>
                      <a:pPr marL="0" marR="0" algn="l">
                        <a:lnSpc>
                          <a:spcPct val="150000"/>
                        </a:lnSpc>
                        <a:spcBef>
                          <a:spcPts val="0"/>
                        </a:spcBef>
                        <a:spcAft>
                          <a:spcPts val="0"/>
                        </a:spcAft>
                      </a:pPr>
                      <a:r>
                        <a:rPr lang="en-US" sz="1400">
                          <a:effectLst/>
                        </a:rPr>
                        <a:t>1MB</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tc>
                  <a:txBody>
                    <a:bodyPr/>
                    <a:lstStyle/>
                    <a:p>
                      <a:pPr marL="0" marR="0" algn="l">
                        <a:lnSpc>
                          <a:spcPct val="150000"/>
                        </a:lnSpc>
                        <a:spcBef>
                          <a:spcPts val="0"/>
                        </a:spcBef>
                        <a:spcAft>
                          <a:spcPts val="0"/>
                        </a:spcAft>
                      </a:pPr>
                      <a:r>
                        <a:rPr lang="en-US" sz="1500">
                          <a:effectLst/>
                        </a:rPr>
                        <a:t>25.15554</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20.05696</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24.72162247</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47.610521</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34.82008</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extLst>
                  <a:ext uri="{0D108BD9-81ED-4DB2-BD59-A6C34878D82A}">
                    <a16:rowId xmlns:a16="http://schemas.microsoft.com/office/drawing/2014/main" xmlns="" val="3543306456"/>
                  </a:ext>
                </a:extLst>
              </a:tr>
              <a:tr h="773262">
                <a:tc>
                  <a:txBody>
                    <a:bodyPr/>
                    <a:lstStyle/>
                    <a:p>
                      <a:pPr marL="0" marR="0" algn="l">
                        <a:lnSpc>
                          <a:spcPct val="150000"/>
                        </a:lnSpc>
                        <a:spcBef>
                          <a:spcPts val="0"/>
                        </a:spcBef>
                        <a:spcAft>
                          <a:spcPts val="0"/>
                        </a:spcAft>
                      </a:pPr>
                      <a:r>
                        <a:rPr lang="en-US" sz="1400">
                          <a:effectLst/>
                        </a:rPr>
                        <a:t>10MB</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b"/>
                </a:tc>
                <a:tc>
                  <a:txBody>
                    <a:bodyPr/>
                    <a:lstStyle/>
                    <a:p>
                      <a:pPr marL="0" marR="0" algn="l">
                        <a:lnSpc>
                          <a:spcPct val="150000"/>
                        </a:lnSpc>
                        <a:spcBef>
                          <a:spcPts val="0"/>
                        </a:spcBef>
                        <a:spcAft>
                          <a:spcPts val="0"/>
                        </a:spcAft>
                      </a:pPr>
                      <a:r>
                        <a:rPr lang="en-US" sz="1500">
                          <a:effectLst/>
                        </a:rPr>
                        <a:t>51.06378</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118.5479</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176.3219833</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a:effectLst/>
                        </a:rPr>
                        <a:t>414.85858</a:t>
                      </a:r>
                      <a:endParaRPr lang="en-US" sz="150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tc>
                  <a:txBody>
                    <a:bodyPr/>
                    <a:lstStyle/>
                    <a:p>
                      <a:pPr marL="0" marR="0" algn="l">
                        <a:lnSpc>
                          <a:spcPct val="150000"/>
                        </a:lnSpc>
                        <a:spcBef>
                          <a:spcPts val="0"/>
                        </a:spcBef>
                        <a:spcAft>
                          <a:spcPts val="0"/>
                        </a:spcAft>
                      </a:pPr>
                      <a:r>
                        <a:rPr lang="en-US" sz="1500" dirty="0">
                          <a:effectLst/>
                        </a:rPr>
                        <a:t>171.4973</a:t>
                      </a:r>
                      <a:endParaRPr lang="en-US" sz="1500" dirty="0">
                        <a:solidFill>
                          <a:srgbClr val="000000"/>
                        </a:solidFill>
                        <a:effectLst/>
                        <a:latin typeface="Times New Roman" panose="02020603050405020304" pitchFamily="18" charset="0"/>
                        <a:ea typeface="Times New Roman" panose="02020603050405020304" pitchFamily="18" charset="0"/>
                      </a:endParaRPr>
                    </a:p>
                  </a:txBody>
                  <a:tcPr marL="83031" marR="83031" marT="0" marB="0" anchor="ctr"/>
                </a:tc>
                <a:extLst>
                  <a:ext uri="{0D108BD9-81ED-4DB2-BD59-A6C34878D82A}">
                    <a16:rowId xmlns:a16="http://schemas.microsoft.com/office/drawing/2014/main" xmlns="" val="933322605"/>
                  </a:ext>
                </a:extLst>
              </a:tr>
            </a:tbl>
          </a:graphicData>
        </a:graphic>
      </p:graphicFrame>
    </p:spTree>
    <p:extLst>
      <p:ext uri="{BB962C8B-B14F-4D97-AF65-F5344CB8AC3E}">
        <p14:creationId xmlns:p14="http://schemas.microsoft.com/office/powerpoint/2010/main" val="4060352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xmlns="" id="{92AFBF86-5DAF-4D46-8786-F4C7A376C5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47" name="Freeform 6">
              <a:extLst>
                <a:ext uri="{FF2B5EF4-FFF2-40B4-BE49-F238E27FC236}">
                  <a16:creationId xmlns:a16="http://schemas.microsoft.com/office/drawing/2014/main" xmlns="" id="{E19B3BDB-2DCF-406C-9AA8-9E0970E1B6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xmlns="" id="{12B0D721-E797-4F4F-929E-7008008C87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xmlns="" id="{9530C853-97C0-43FB-B7C2-1E5E42A738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xmlns="" id="{DCAD804E-1F0F-4678-871B-39A05266F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xmlns="" id="{3EE94EE6-76C6-4910-A4B6-9350547120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xmlns="" id="{87D2EB15-59ED-43BB-8CED-7BA0BB5D3A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4" name="Rounded Rectangle 16">
            <a:extLst>
              <a:ext uri="{FF2B5EF4-FFF2-40B4-BE49-F238E27FC236}">
                <a16:creationId xmlns:a16="http://schemas.microsoft.com/office/drawing/2014/main" xmlns="" id="{8C2CE3DB-200E-4445-B316-69FE3850D6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572279" y="648931"/>
            <a:ext cx="8930745"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xmlns="" id="{36C0D417-857C-4973-B766-B68438C4F194}"/>
              </a:ext>
            </a:extLst>
          </p:cNvPr>
          <p:cNvGraphicFramePr>
            <a:graphicFrameLocks noGrp="1"/>
          </p:cNvGraphicFramePr>
          <p:nvPr>
            <p:extLst>
              <p:ext uri="{D42A27DB-BD31-4B8C-83A1-F6EECF244321}">
                <p14:modId xmlns:p14="http://schemas.microsoft.com/office/powerpoint/2010/main" val="3487173709"/>
              </p:ext>
            </p:extLst>
          </p:nvPr>
        </p:nvGraphicFramePr>
        <p:xfrm>
          <a:off x="2587626" y="648931"/>
          <a:ext cx="8930743" cy="5231965"/>
        </p:xfrm>
        <a:graphic>
          <a:graphicData uri="http://schemas.openxmlformats.org/drawingml/2006/table">
            <a:tbl>
              <a:tblPr firstRow="1" firstCol="1" bandRow="1">
                <a:tableStyleId>{5C22544A-7EE6-4342-B048-85BDC9FD1C3A}</a:tableStyleId>
              </a:tblPr>
              <a:tblGrid>
                <a:gridCol w="1219388">
                  <a:extLst>
                    <a:ext uri="{9D8B030D-6E8A-4147-A177-3AD203B41FA5}">
                      <a16:colId xmlns:a16="http://schemas.microsoft.com/office/drawing/2014/main" xmlns="" val="2208081653"/>
                    </a:ext>
                  </a:extLst>
                </a:gridCol>
                <a:gridCol w="1542271">
                  <a:extLst>
                    <a:ext uri="{9D8B030D-6E8A-4147-A177-3AD203B41FA5}">
                      <a16:colId xmlns:a16="http://schemas.microsoft.com/office/drawing/2014/main" xmlns="" val="3652055701"/>
                    </a:ext>
                  </a:extLst>
                </a:gridCol>
                <a:gridCol w="1542271">
                  <a:extLst>
                    <a:ext uri="{9D8B030D-6E8A-4147-A177-3AD203B41FA5}">
                      <a16:colId xmlns:a16="http://schemas.microsoft.com/office/drawing/2014/main" xmlns="" val="1388624047"/>
                    </a:ext>
                  </a:extLst>
                </a:gridCol>
                <a:gridCol w="1542271">
                  <a:extLst>
                    <a:ext uri="{9D8B030D-6E8A-4147-A177-3AD203B41FA5}">
                      <a16:colId xmlns:a16="http://schemas.microsoft.com/office/drawing/2014/main" xmlns="" val="2720463103"/>
                    </a:ext>
                  </a:extLst>
                </a:gridCol>
                <a:gridCol w="1542271">
                  <a:extLst>
                    <a:ext uri="{9D8B030D-6E8A-4147-A177-3AD203B41FA5}">
                      <a16:colId xmlns:a16="http://schemas.microsoft.com/office/drawing/2014/main" xmlns="" val="2678676995"/>
                    </a:ext>
                  </a:extLst>
                </a:gridCol>
                <a:gridCol w="1542271">
                  <a:extLst>
                    <a:ext uri="{9D8B030D-6E8A-4147-A177-3AD203B41FA5}">
                      <a16:colId xmlns:a16="http://schemas.microsoft.com/office/drawing/2014/main" xmlns="" val="3256463135"/>
                    </a:ext>
                  </a:extLst>
                </a:gridCol>
              </a:tblGrid>
              <a:tr h="1161400">
                <a:tc>
                  <a:txBody>
                    <a:bodyPr/>
                    <a:lstStyle/>
                    <a:p>
                      <a:pPr marL="0" marR="0" algn="l">
                        <a:lnSpc>
                          <a:spcPct val="150000"/>
                        </a:lnSpc>
                        <a:spcBef>
                          <a:spcPts val="0"/>
                        </a:spcBef>
                        <a:spcAft>
                          <a:spcPts val="0"/>
                        </a:spcAft>
                      </a:pPr>
                      <a:r>
                        <a:rPr lang="en-US" sz="2000">
                          <a:effectLst/>
                        </a:rPr>
                        <a:t>File Size</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l">
                        <a:lnSpc>
                          <a:spcPct val="150000"/>
                        </a:lnSpc>
                        <a:spcBef>
                          <a:spcPts val="0"/>
                        </a:spcBef>
                        <a:spcAft>
                          <a:spcPts val="0"/>
                        </a:spcAft>
                      </a:pPr>
                      <a:r>
                        <a:rPr lang="en-US" sz="2000">
                          <a:effectLst/>
                        </a:rPr>
                        <a:t>AES</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l">
                        <a:lnSpc>
                          <a:spcPct val="150000"/>
                        </a:lnSpc>
                        <a:spcBef>
                          <a:spcPts val="0"/>
                        </a:spcBef>
                        <a:spcAft>
                          <a:spcPts val="0"/>
                        </a:spcAft>
                      </a:pPr>
                      <a:r>
                        <a:rPr lang="en-US" sz="2000" dirty="0">
                          <a:effectLst/>
                        </a:rPr>
                        <a:t>Blowfish</a:t>
                      </a:r>
                      <a:endParaRPr lang="en-US" sz="2100" dirty="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l">
                        <a:lnSpc>
                          <a:spcPct val="150000"/>
                        </a:lnSpc>
                        <a:spcBef>
                          <a:spcPts val="0"/>
                        </a:spcBef>
                        <a:spcAft>
                          <a:spcPts val="0"/>
                        </a:spcAft>
                      </a:pPr>
                      <a:r>
                        <a:rPr lang="en-US" sz="2000" dirty="0">
                          <a:effectLst/>
                        </a:rPr>
                        <a:t>DES</a:t>
                      </a:r>
                      <a:endParaRPr lang="en-US" sz="2100" dirty="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l">
                        <a:lnSpc>
                          <a:spcPct val="150000"/>
                        </a:lnSpc>
                        <a:spcBef>
                          <a:spcPts val="0"/>
                        </a:spcBef>
                        <a:spcAft>
                          <a:spcPts val="0"/>
                        </a:spcAft>
                      </a:pPr>
                      <a:r>
                        <a:rPr lang="en-US" sz="2000">
                          <a:effectLst/>
                        </a:rPr>
                        <a:t>DES3</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l">
                        <a:lnSpc>
                          <a:spcPct val="150000"/>
                        </a:lnSpc>
                        <a:spcBef>
                          <a:spcPts val="0"/>
                        </a:spcBef>
                        <a:spcAft>
                          <a:spcPts val="0"/>
                        </a:spcAft>
                      </a:pPr>
                      <a:r>
                        <a:rPr lang="en-US" sz="2000">
                          <a:effectLst/>
                        </a:rPr>
                        <a:t>CAST5</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extLst>
                  <a:ext uri="{0D108BD9-81ED-4DB2-BD59-A6C34878D82A}">
                    <a16:rowId xmlns:a16="http://schemas.microsoft.com/office/drawing/2014/main" xmlns="" val="3089992529"/>
                  </a:ext>
                </a:extLst>
              </a:tr>
              <a:tr h="814113">
                <a:tc>
                  <a:txBody>
                    <a:bodyPr/>
                    <a:lstStyle/>
                    <a:p>
                      <a:pPr marL="0" marR="0" algn="l">
                        <a:lnSpc>
                          <a:spcPct val="150000"/>
                        </a:lnSpc>
                        <a:spcBef>
                          <a:spcPts val="0"/>
                        </a:spcBef>
                        <a:spcAft>
                          <a:spcPts val="0"/>
                        </a:spcAft>
                      </a:pPr>
                      <a:r>
                        <a:rPr lang="en-US" sz="2000">
                          <a:effectLst/>
                        </a:rPr>
                        <a:t>1KB</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5.138159</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18.71228</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dirty="0">
                          <a:effectLst/>
                        </a:rPr>
                        <a:t>16.99138</a:t>
                      </a:r>
                      <a:endParaRPr lang="en-US" sz="2100" dirty="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45.16554</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33.0441</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extLst>
                  <a:ext uri="{0D108BD9-81ED-4DB2-BD59-A6C34878D82A}">
                    <a16:rowId xmlns:a16="http://schemas.microsoft.com/office/drawing/2014/main" xmlns="" val="2644430712"/>
                  </a:ext>
                </a:extLst>
              </a:tr>
              <a:tr h="814113">
                <a:tc>
                  <a:txBody>
                    <a:bodyPr/>
                    <a:lstStyle/>
                    <a:p>
                      <a:pPr marL="0" marR="0" algn="l">
                        <a:lnSpc>
                          <a:spcPct val="150000"/>
                        </a:lnSpc>
                        <a:spcBef>
                          <a:spcPts val="0"/>
                        </a:spcBef>
                        <a:spcAft>
                          <a:spcPts val="0"/>
                        </a:spcAft>
                      </a:pPr>
                      <a:r>
                        <a:rPr lang="en-US" sz="2000">
                          <a:effectLst/>
                        </a:rPr>
                        <a:t>10KB</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14.9889</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18.85891</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27.63176</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19.91558</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14.93025</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extLst>
                  <a:ext uri="{0D108BD9-81ED-4DB2-BD59-A6C34878D82A}">
                    <a16:rowId xmlns:a16="http://schemas.microsoft.com/office/drawing/2014/main" xmlns="" val="4193072807"/>
                  </a:ext>
                </a:extLst>
              </a:tr>
              <a:tr h="814113">
                <a:tc>
                  <a:txBody>
                    <a:bodyPr/>
                    <a:lstStyle/>
                    <a:p>
                      <a:pPr marL="0" marR="0" algn="l">
                        <a:lnSpc>
                          <a:spcPct val="150000"/>
                        </a:lnSpc>
                        <a:spcBef>
                          <a:spcPts val="0"/>
                        </a:spcBef>
                        <a:spcAft>
                          <a:spcPts val="0"/>
                        </a:spcAft>
                      </a:pPr>
                      <a:r>
                        <a:rPr lang="en-US" sz="2000">
                          <a:effectLst/>
                        </a:rPr>
                        <a:t>100KB</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15.2781</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18.50033</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31.56424</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37.86397</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14.76693</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extLst>
                  <a:ext uri="{0D108BD9-81ED-4DB2-BD59-A6C34878D82A}">
                    <a16:rowId xmlns:a16="http://schemas.microsoft.com/office/drawing/2014/main" xmlns="" val="2913283960"/>
                  </a:ext>
                </a:extLst>
              </a:tr>
              <a:tr h="814113">
                <a:tc>
                  <a:txBody>
                    <a:bodyPr/>
                    <a:lstStyle/>
                    <a:p>
                      <a:pPr marL="0" marR="0" algn="l">
                        <a:lnSpc>
                          <a:spcPct val="150000"/>
                        </a:lnSpc>
                        <a:spcBef>
                          <a:spcPts val="0"/>
                        </a:spcBef>
                        <a:spcAft>
                          <a:spcPts val="0"/>
                        </a:spcAft>
                      </a:pPr>
                      <a:r>
                        <a:rPr lang="en-US" sz="2000">
                          <a:effectLst/>
                        </a:rPr>
                        <a:t>1MB</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22.6512</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31.07595</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37.49347</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47.98007</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46.04673</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extLst>
                  <a:ext uri="{0D108BD9-81ED-4DB2-BD59-A6C34878D82A}">
                    <a16:rowId xmlns:a16="http://schemas.microsoft.com/office/drawing/2014/main" xmlns="" val="2352058104"/>
                  </a:ext>
                </a:extLst>
              </a:tr>
              <a:tr h="814113">
                <a:tc>
                  <a:txBody>
                    <a:bodyPr/>
                    <a:lstStyle/>
                    <a:p>
                      <a:pPr marL="0" marR="0" algn="l">
                        <a:lnSpc>
                          <a:spcPct val="150000"/>
                        </a:lnSpc>
                        <a:spcBef>
                          <a:spcPts val="0"/>
                        </a:spcBef>
                        <a:spcAft>
                          <a:spcPts val="0"/>
                        </a:spcAft>
                      </a:pPr>
                      <a:r>
                        <a:rPr lang="en-US" sz="2000">
                          <a:effectLst/>
                        </a:rPr>
                        <a:t>10MB</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58.94041</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120.6176</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179.8019</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a:effectLst/>
                        </a:rPr>
                        <a:t>424.9966</a:t>
                      </a:r>
                      <a:endParaRPr lang="en-US" sz="210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tc>
                  <a:txBody>
                    <a:bodyPr/>
                    <a:lstStyle/>
                    <a:p>
                      <a:pPr marL="0" marR="0" algn="r">
                        <a:lnSpc>
                          <a:spcPct val="150000"/>
                        </a:lnSpc>
                        <a:spcBef>
                          <a:spcPts val="0"/>
                        </a:spcBef>
                        <a:spcAft>
                          <a:spcPts val="0"/>
                        </a:spcAft>
                      </a:pPr>
                      <a:r>
                        <a:rPr lang="en-US" sz="2000" dirty="0">
                          <a:effectLst/>
                        </a:rPr>
                        <a:t>166.2364</a:t>
                      </a:r>
                      <a:endParaRPr lang="en-US" sz="2100" dirty="0">
                        <a:solidFill>
                          <a:srgbClr val="000000"/>
                        </a:solidFill>
                        <a:effectLst/>
                        <a:latin typeface="Times New Roman" panose="02020603050405020304" pitchFamily="18" charset="0"/>
                        <a:ea typeface="Times New Roman" panose="02020603050405020304" pitchFamily="18" charset="0"/>
                      </a:endParaRPr>
                    </a:p>
                  </a:txBody>
                  <a:tcPr marL="120494" marR="120494" marT="0" marB="0" anchor="b"/>
                </a:tc>
                <a:extLst>
                  <a:ext uri="{0D108BD9-81ED-4DB2-BD59-A6C34878D82A}">
                    <a16:rowId xmlns:a16="http://schemas.microsoft.com/office/drawing/2014/main" xmlns="" val="1239887734"/>
                  </a:ext>
                </a:extLst>
              </a:tr>
            </a:tbl>
          </a:graphicData>
        </a:graphic>
      </p:graphicFrame>
    </p:spTree>
    <p:extLst>
      <p:ext uri="{BB962C8B-B14F-4D97-AF65-F5344CB8AC3E}">
        <p14:creationId xmlns:p14="http://schemas.microsoft.com/office/powerpoint/2010/main" val="2305783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3617843" y="92768"/>
            <a:ext cx="4028662" cy="523220"/>
          </a:xfrm>
          <a:prstGeom prst="rect">
            <a:avLst/>
          </a:prstGeom>
          <a:noFill/>
        </p:spPr>
        <p:txBody>
          <a:bodyPr wrap="square" rtlCol="0">
            <a:spAutoFit/>
          </a:bodyPr>
          <a:lstStyle/>
          <a:p>
            <a:r>
              <a:rPr lang="en-US" sz="2800" u="sng" dirty="0"/>
              <a:t>PROPOSED ALGORITHM</a:t>
            </a:r>
            <a:endParaRPr lang="en-IN" sz="2800" u="sng" dirty="0"/>
          </a:p>
        </p:txBody>
      </p:sp>
      <p:sp>
        <p:nvSpPr>
          <p:cNvPr id="3" name="TextBox 2"/>
          <p:cNvSpPr txBox="1"/>
          <p:nvPr/>
        </p:nvSpPr>
        <p:spPr>
          <a:xfrm>
            <a:off x="4519575" y="6233175"/>
            <a:ext cx="3167271" cy="369332"/>
          </a:xfrm>
          <a:prstGeom prst="rect">
            <a:avLst/>
          </a:prstGeom>
          <a:noFill/>
        </p:spPr>
        <p:txBody>
          <a:bodyPr wrap="square" rtlCol="0">
            <a:spAutoFit/>
          </a:bodyPr>
          <a:lstStyle/>
          <a:p>
            <a:r>
              <a:rPr lang="en-US" u="sng" dirty="0"/>
              <a:t> Encryption Flowchart</a:t>
            </a:r>
            <a:endParaRPr lang="en-IN" u="sng" dirty="0"/>
          </a:p>
        </p:txBody>
      </p:sp>
      <p:pic>
        <p:nvPicPr>
          <p:cNvPr id="15" name="Content Placeholder 14"/>
          <p:cNvPicPr>
            <a:picLocks noGrp="1" noChangeAspect="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19920" y="429018"/>
            <a:ext cx="8657977" cy="5878941"/>
          </a:xfrm>
        </p:spPr>
      </p:pic>
      <p:pic>
        <p:nvPicPr>
          <p:cNvPr id="16" name="Picture 15"/>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424" y="481997"/>
            <a:ext cx="8745872" cy="6120510"/>
          </a:xfrm>
          <a:prstGeom prst="rect">
            <a:avLst/>
          </a:prstGeom>
        </p:spPr>
      </p:pic>
    </p:spTree>
    <p:extLst>
      <p:ext uri="{BB962C8B-B14F-4D97-AF65-F5344CB8AC3E}">
        <p14:creationId xmlns:p14="http://schemas.microsoft.com/office/powerpoint/2010/main" val="32444299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192</TotalTime>
  <Words>559</Words>
  <Application>Microsoft Office PowerPoint</Application>
  <PresentationFormat>Widescreen</PresentationFormat>
  <Paragraphs>119</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Parallax</vt:lpstr>
      <vt:lpstr>A NEW ENCRYPTION TECHNIQUE PCS21-42</vt:lpstr>
      <vt:lpstr>INTRODUCTION</vt:lpstr>
      <vt:lpstr>CRYPTOGRAPHY</vt:lpstr>
      <vt:lpstr>ENCRYPTION</vt:lpstr>
      <vt:lpstr>TYPES OF ENCRYPTION</vt:lpstr>
      <vt:lpstr> ENCRYPTION ALGORITHMS</vt:lpstr>
      <vt:lpstr>Performance Analysis &amp; Comparison of above Algorithms</vt:lpstr>
      <vt:lpstr>PowerPoint Presentation</vt:lpstr>
      <vt:lpstr>PowerPoint Presentation</vt:lpstr>
      <vt:lpstr>PowerPoint Presentation</vt:lpstr>
      <vt:lpstr>PowerPoint Presentation</vt:lpstr>
      <vt:lpstr>PowerPoint Presentation</vt:lpstr>
      <vt:lpstr>Achievement</vt:lpstr>
      <vt:lpstr>Advantages</vt:lpstr>
      <vt:lpstr>PowerPoint Presentation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ENCRYPTION TECHNIQUE PCS21-42</dc:title>
  <dc:creator>himanshu.1721cs1066</dc:creator>
  <cp:lastModifiedBy>Laptop</cp:lastModifiedBy>
  <cp:revision>12</cp:revision>
  <dcterms:created xsi:type="dcterms:W3CDTF">2021-08-02T12:39:17Z</dcterms:created>
  <dcterms:modified xsi:type="dcterms:W3CDTF">2021-08-04T05:57:47Z</dcterms:modified>
</cp:coreProperties>
</file>