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embeddedFontLst>
    <p:embeddedFont>
      <p:font typeface="Alice" panose="020B0604020202020204" charset="0"/>
      <p:regular r:id="rId10"/>
    </p:embeddedFont>
    <p:embeddedFont>
      <p:font typeface="Lora" pitchFamily="2" charset="0"/>
      <p:regular r:id="rId11"/>
      <p:bold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7880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115145"/>
            <a:ext cx="12902327" cy="21293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8350"/>
              </a:lnSpc>
              <a:buNone/>
            </a:pPr>
            <a:r>
              <a:rPr lang="en-US" sz="670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Amazon Smart Lock Data Analysis</a:t>
            </a:r>
            <a:endParaRPr lang="en-US" sz="6700" dirty="0"/>
          </a:p>
        </p:txBody>
      </p:sp>
      <p:sp>
        <p:nvSpPr>
          <p:cNvPr id="3" name="Text 1"/>
          <p:cNvSpPr/>
          <p:nvPr/>
        </p:nvSpPr>
        <p:spPr>
          <a:xfrm>
            <a:off x="864037" y="4614743"/>
            <a:ext cx="129023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This presentation analyses data scraped from Amazon for the search query "smart locks". The data provides insights into the market, customer preferences, and key trends.</a:t>
            </a:r>
            <a:endParaRPr lang="en-US" sz="1900" dirty="0"/>
          </a:p>
        </p:txBody>
      </p:sp>
      <p:sp>
        <p:nvSpPr>
          <p:cNvPr id="4" name="Shape 2"/>
          <p:cNvSpPr/>
          <p:nvPr/>
        </p:nvSpPr>
        <p:spPr>
          <a:xfrm>
            <a:off x="864037" y="5700951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3"/>
          <p:cNvSpPr/>
          <p:nvPr/>
        </p:nvSpPr>
        <p:spPr>
          <a:xfrm>
            <a:off x="864038" y="5682496"/>
            <a:ext cx="3651052" cy="4319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400" b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by Kartikeya Acharya</a:t>
            </a: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7D30E1-D3C6-483F-D5A8-6197D5D57F38}"/>
              </a:ext>
            </a:extLst>
          </p:cNvPr>
          <p:cNvSpPr/>
          <p:nvPr/>
        </p:nvSpPr>
        <p:spPr>
          <a:xfrm>
            <a:off x="11915262" y="7339140"/>
            <a:ext cx="2642839" cy="7900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957393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0858" y="295632"/>
            <a:ext cx="4708684" cy="2366129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827961" y="3127225"/>
            <a:ext cx="8828842" cy="739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00"/>
              </a:lnSpc>
              <a:buNone/>
            </a:pPr>
            <a:r>
              <a:rPr lang="en-US" sz="46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Price Distribution</a:t>
            </a:r>
            <a:endParaRPr lang="en-US" sz="4650" dirty="0"/>
          </a:p>
        </p:txBody>
      </p:sp>
      <p:sp>
        <p:nvSpPr>
          <p:cNvPr id="5" name="Shape 1"/>
          <p:cNvSpPr/>
          <p:nvPr/>
        </p:nvSpPr>
        <p:spPr>
          <a:xfrm>
            <a:off x="827961" y="4114800"/>
            <a:ext cx="6369010" cy="2498765"/>
          </a:xfrm>
          <a:prstGeom prst="roundRect">
            <a:avLst>
              <a:gd name="adj" fmla="val 1420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 2"/>
          <p:cNvSpPr/>
          <p:nvPr/>
        </p:nvSpPr>
        <p:spPr>
          <a:xfrm>
            <a:off x="1064538" y="4342003"/>
            <a:ext cx="2957393" cy="3696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Price Range</a:t>
            </a:r>
            <a:endParaRPr lang="en-US" sz="2300" dirty="0"/>
          </a:p>
        </p:txBody>
      </p:sp>
      <p:sp>
        <p:nvSpPr>
          <p:cNvPr id="7" name="Text 3"/>
          <p:cNvSpPr/>
          <p:nvPr/>
        </p:nvSpPr>
        <p:spPr>
          <a:xfrm>
            <a:off x="1064538" y="4853614"/>
            <a:ext cx="5895856" cy="15139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50"/>
              </a:lnSpc>
              <a:buNone/>
            </a:pPr>
            <a:r>
              <a:rPr lang="en-US" sz="18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The majority of smart locks are priced between ₹5,000 and ₹10,000. A significant number of locks are also available at a higher price range of ₹10,000 to ₹15,000, suggesting a premium market segment.</a:t>
            </a:r>
            <a:endParaRPr lang="en-US" sz="1850" dirty="0"/>
          </a:p>
        </p:txBody>
      </p:sp>
      <p:pic>
        <p:nvPicPr>
          <p:cNvPr id="12" name="Picture 11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3F02625D-016E-A430-D5FD-4E66334AD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6194" y="2957393"/>
            <a:ext cx="6889108" cy="515473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95955" y="246793"/>
            <a:ext cx="8533805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Customer Ratings and Reviews</a:t>
            </a:r>
            <a:endParaRPr lang="en-US" sz="4850" dirty="0"/>
          </a:p>
        </p:txBody>
      </p:sp>
      <p:sp>
        <p:nvSpPr>
          <p:cNvPr id="3" name="Text 1"/>
          <p:cNvSpPr/>
          <p:nvPr/>
        </p:nvSpPr>
        <p:spPr>
          <a:xfrm>
            <a:off x="495955" y="1376602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Overall Ratings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475911" y="1863876"/>
            <a:ext cx="3898821" cy="1975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The average customer rating for smart locks on Amazon is 4.2 stars out of 5. This indicates a high level of customer satisfaction with the products.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475911" y="4197407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Review Analysis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75911" y="4829986"/>
            <a:ext cx="3898821" cy="23702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Positive reviews often highlight the convenience and security features of smart locks, while negative reviews may mention issues with compatibility or installation.</a:t>
            </a:r>
            <a:endParaRPr lang="en-US" sz="1900" dirty="0"/>
          </a:p>
        </p:txBody>
      </p:sp>
      <p:pic>
        <p:nvPicPr>
          <p:cNvPr id="14" name="Picture 13" descr="A graph with colored dots">
            <a:extLst>
              <a:ext uri="{FF2B5EF4-FFF2-40B4-BE49-F238E27FC236}">
                <a16:creationId xmlns:a16="http://schemas.microsoft.com/office/drawing/2014/main" id="{2216CABE-C71E-F2F0-6D43-ED72DE624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83" y="1762365"/>
            <a:ext cx="9994817" cy="64672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10" y="2428875"/>
            <a:ext cx="4869061" cy="337185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350437" y="1762363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Smart Lock Brands</a:t>
            </a:r>
            <a:endParaRPr lang="en-US" sz="4850" dirty="0"/>
          </a:p>
        </p:txBody>
      </p:sp>
      <p:sp>
        <p:nvSpPr>
          <p:cNvPr id="5" name="Shape 1"/>
          <p:cNvSpPr/>
          <p:nvPr/>
        </p:nvSpPr>
        <p:spPr>
          <a:xfrm>
            <a:off x="6350437" y="2904173"/>
            <a:ext cx="7415927" cy="3563064"/>
          </a:xfrm>
          <a:prstGeom prst="roundRect">
            <a:avLst>
              <a:gd name="adj" fmla="val 1039"/>
            </a:avLst>
          </a:prstGeom>
          <a:noFill/>
          <a:ln w="1524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Shape 2"/>
          <p:cNvSpPr/>
          <p:nvPr/>
        </p:nvSpPr>
        <p:spPr>
          <a:xfrm>
            <a:off x="6365677" y="2919413"/>
            <a:ext cx="7385447" cy="70651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Text 3"/>
          <p:cNvSpPr/>
          <p:nvPr/>
        </p:nvSpPr>
        <p:spPr>
          <a:xfrm>
            <a:off x="6612493" y="3075146"/>
            <a:ext cx="31952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Brand</a:t>
            </a:r>
            <a:endParaRPr lang="en-US" sz="1900" dirty="0"/>
          </a:p>
        </p:txBody>
      </p:sp>
      <p:sp>
        <p:nvSpPr>
          <p:cNvPr id="8" name="Text 4"/>
          <p:cNvSpPr/>
          <p:nvPr/>
        </p:nvSpPr>
        <p:spPr>
          <a:xfrm>
            <a:off x="10309027" y="3075146"/>
            <a:ext cx="31952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Market Share</a:t>
            </a:r>
            <a:endParaRPr lang="en-US" sz="1900" dirty="0"/>
          </a:p>
        </p:txBody>
      </p:sp>
      <p:sp>
        <p:nvSpPr>
          <p:cNvPr id="9" name="Shape 5"/>
          <p:cNvSpPr/>
          <p:nvPr/>
        </p:nvSpPr>
        <p:spPr>
          <a:xfrm>
            <a:off x="6365677" y="3625929"/>
            <a:ext cx="7385447" cy="70651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0" name="Text 6"/>
          <p:cNvSpPr/>
          <p:nvPr/>
        </p:nvSpPr>
        <p:spPr>
          <a:xfrm>
            <a:off x="6612493" y="3781663"/>
            <a:ext cx="31952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Godrej</a:t>
            </a:r>
            <a:endParaRPr lang="en-US" sz="1900" dirty="0"/>
          </a:p>
        </p:txBody>
      </p:sp>
      <p:sp>
        <p:nvSpPr>
          <p:cNvPr id="11" name="Text 7"/>
          <p:cNvSpPr/>
          <p:nvPr/>
        </p:nvSpPr>
        <p:spPr>
          <a:xfrm>
            <a:off x="10309027" y="3781663"/>
            <a:ext cx="31952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25%</a:t>
            </a:r>
            <a:endParaRPr lang="en-US" sz="1900" dirty="0"/>
          </a:p>
        </p:txBody>
      </p:sp>
      <p:sp>
        <p:nvSpPr>
          <p:cNvPr id="12" name="Shape 8"/>
          <p:cNvSpPr/>
          <p:nvPr/>
        </p:nvSpPr>
        <p:spPr>
          <a:xfrm>
            <a:off x="6365677" y="4332446"/>
            <a:ext cx="7385447" cy="70651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3" name="Text 9"/>
          <p:cNvSpPr/>
          <p:nvPr/>
        </p:nvSpPr>
        <p:spPr>
          <a:xfrm>
            <a:off x="6612493" y="4488180"/>
            <a:ext cx="31952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Yale</a:t>
            </a:r>
            <a:endParaRPr lang="en-US" sz="1900" dirty="0"/>
          </a:p>
        </p:txBody>
      </p:sp>
      <p:sp>
        <p:nvSpPr>
          <p:cNvPr id="14" name="Text 10"/>
          <p:cNvSpPr/>
          <p:nvPr/>
        </p:nvSpPr>
        <p:spPr>
          <a:xfrm>
            <a:off x="10309027" y="4488180"/>
            <a:ext cx="31952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18%</a:t>
            </a:r>
            <a:endParaRPr lang="en-US" sz="1900" dirty="0"/>
          </a:p>
        </p:txBody>
      </p:sp>
      <p:sp>
        <p:nvSpPr>
          <p:cNvPr id="15" name="Shape 11"/>
          <p:cNvSpPr/>
          <p:nvPr/>
        </p:nvSpPr>
        <p:spPr>
          <a:xfrm>
            <a:off x="6365677" y="5038963"/>
            <a:ext cx="7385447" cy="70651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6" name="Text 12"/>
          <p:cNvSpPr/>
          <p:nvPr/>
        </p:nvSpPr>
        <p:spPr>
          <a:xfrm>
            <a:off x="6612493" y="5194697"/>
            <a:ext cx="31952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Samsung</a:t>
            </a:r>
            <a:endParaRPr lang="en-US" sz="1900" dirty="0"/>
          </a:p>
        </p:txBody>
      </p:sp>
      <p:sp>
        <p:nvSpPr>
          <p:cNvPr id="17" name="Text 13"/>
          <p:cNvSpPr/>
          <p:nvPr/>
        </p:nvSpPr>
        <p:spPr>
          <a:xfrm>
            <a:off x="10309027" y="5194697"/>
            <a:ext cx="31952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15%</a:t>
            </a:r>
            <a:endParaRPr lang="en-US" sz="1900" dirty="0"/>
          </a:p>
        </p:txBody>
      </p:sp>
      <p:sp>
        <p:nvSpPr>
          <p:cNvPr id="18" name="Shape 14"/>
          <p:cNvSpPr/>
          <p:nvPr/>
        </p:nvSpPr>
        <p:spPr>
          <a:xfrm>
            <a:off x="6365677" y="5745480"/>
            <a:ext cx="7385447" cy="70651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9" name="Text 15"/>
          <p:cNvSpPr/>
          <p:nvPr/>
        </p:nvSpPr>
        <p:spPr>
          <a:xfrm>
            <a:off x="6612493" y="5901214"/>
            <a:ext cx="31952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Mi</a:t>
            </a:r>
            <a:endParaRPr lang="en-US" sz="1900" dirty="0"/>
          </a:p>
        </p:txBody>
      </p:sp>
      <p:sp>
        <p:nvSpPr>
          <p:cNvPr id="20" name="Text 16"/>
          <p:cNvSpPr/>
          <p:nvPr/>
        </p:nvSpPr>
        <p:spPr>
          <a:xfrm>
            <a:off x="10309027" y="5901214"/>
            <a:ext cx="31952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12%</a:t>
            </a:r>
            <a:endParaRPr lang="en-US" sz="19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41B98D-6B8A-9914-A4E4-1A1450E25A36}"/>
              </a:ext>
            </a:extLst>
          </p:cNvPr>
          <p:cNvSpPr/>
          <p:nvPr/>
        </p:nvSpPr>
        <p:spPr>
          <a:xfrm>
            <a:off x="12377854" y="7326351"/>
            <a:ext cx="2174487" cy="7805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5248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70692" y="3443526"/>
            <a:ext cx="5504974" cy="6881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Smart Lock Features</a:t>
            </a:r>
            <a:endParaRPr lang="en-US" sz="4300" dirty="0"/>
          </a:p>
        </p:txBody>
      </p:sp>
      <p:sp>
        <p:nvSpPr>
          <p:cNvPr id="4" name="Shape 1"/>
          <p:cNvSpPr/>
          <p:nvPr/>
        </p:nvSpPr>
        <p:spPr>
          <a:xfrm>
            <a:off x="770692" y="4709636"/>
            <a:ext cx="495419" cy="495419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Text 2"/>
          <p:cNvSpPr/>
          <p:nvPr/>
        </p:nvSpPr>
        <p:spPr>
          <a:xfrm>
            <a:off x="947737" y="4792147"/>
            <a:ext cx="141327" cy="3302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1</a:t>
            </a:r>
            <a:endParaRPr lang="en-US" sz="2600" dirty="0"/>
          </a:p>
        </p:txBody>
      </p:sp>
      <p:sp>
        <p:nvSpPr>
          <p:cNvPr id="6" name="Text 3"/>
          <p:cNvSpPr/>
          <p:nvPr/>
        </p:nvSpPr>
        <p:spPr>
          <a:xfrm>
            <a:off x="1486257" y="4709636"/>
            <a:ext cx="2954060" cy="3440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Fingerprint Recognition</a:t>
            </a:r>
            <a:endParaRPr lang="en-US" sz="2150" dirty="0"/>
          </a:p>
        </p:txBody>
      </p:sp>
      <p:sp>
        <p:nvSpPr>
          <p:cNvPr id="7" name="Text 4"/>
          <p:cNvSpPr/>
          <p:nvPr/>
        </p:nvSpPr>
        <p:spPr>
          <a:xfrm>
            <a:off x="1486257" y="5185767"/>
            <a:ext cx="5718929" cy="7043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17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Provides a secure and convenient way to unlock the door without keys or passwords.</a:t>
            </a:r>
            <a:endParaRPr lang="en-US" sz="1700" dirty="0"/>
          </a:p>
        </p:txBody>
      </p:sp>
      <p:sp>
        <p:nvSpPr>
          <p:cNvPr id="8" name="Shape 5"/>
          <p:cNvSpPr/>
          <p:nvPr/>
        </p:nvSpPr>
        <p:spPr>
          <a:xfrm>
            <a:off x="7425333" y="4709636"/>
            <a:ext cx="495419" cy="495419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9" name="Text 6"/>
          <p:cNvSpPr/>
          <p:nvPr/>
        </p:nvSpPr>
        <p:spPr>
          <a:xfrm>
            <a:off x="7591901" y="4792147"/>
            <a:ext cx="162163" cy="3302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2</a:t>
            </a:r>
            <a:endParaRPr lang="en-US" sz="2600" dirty="0"/>
          </a:p>
        </p:txBody>
      </p:sp>
      <p:sp>
        <p:nvSpPr>
          <p:cNvPr id="10" name="Text 7"/>
          <p:cNvSpPr/>
          <p:nvPr/>
        </p:nvSpPr>
        <p:spPr>
          <a:xfrm>
            <a:off x="8140898" y="4709636"/>
            <a:ext cx="2866906" cy="3440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Bluetooth Connectivity</a:t>
            </a:r>
            <a:endParaRPr lang="en-US" sz="2150" dirty="0"/>
          </a:p>
        </p:txBody>
      </p:sp>
      <p:sp>
        <p:nvSpPr>
          <p:cNvPr id="11" name="Text 8"/>
          <p:cNvSpPr/>
          <p:nvPr/>
        </p:nvSpPr>
        <p:spPr>
          <a:xfrm>
            <a:off x="8140898" y="5185767"/>
            <a:ext cx="5718929" cy="7043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17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Enables users to control the lock from their smartphone or other Bluetooth-enabled devices.</a:t>
            </a:r>
            <a:endParaRPr lang="en-US" sz="1700" dirty="0"/>
          </a:p>
        </p:txBody>
      </p:sp>
      <p:sp>
        <p:nvSpPr>
          <p:cNvPr id="12" name="Shape 9"/>
          <p:cNvSpPr/>
          <p:nvPr/>
        </p:nvSpPr>
        <p:spPr>
          <a:xfrm>
            <a:off x="770692" y="6357938"/>
            <a:ext cx="495419" cy="495419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3" name="Text 10"/>
          <p:cNvSpPr/>
          <p:nvPr/>
        </p:nvSpPr>
        <p:spPr>
          <a:xfrm>
            <a:off x="937974" y="6440448"/>
            <a:ext cx="160853" cy="3302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3</a:t>
            </a:r>
            <a:endParaRPr lang="en-US" sz="2600" dirty="0"/>
          </a:p>
        </p:txBody>
      </p:sp>
      <p:sp>
        <p:nvSpPr>
          <p:cNvPr id="14" name="Text 11"/>
          <p:cNvSpPr/>
          <p:nvPr/>
        </p:nvSpPr>
        <p:spPr>
          <a:xfrm>
            <a:off x="1486257" y="6357938"/>
            <a:ext cx="2752487" cy="3440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Wi-Fi Connectivity</a:t>
            </a:r>
            <a:endParaRPr lang="en-US" sz="2150" dirty="0"/>
          </a:p>
        </p:txBody>
      </p:sp>
      <p:sp>
        <p:nvSpPr>
          <p:cNvPr id="15" name="Text 12"/>
          <p:cNvSpPr/>
          <p:nvPr/>
        </p:nvSpPr>
        <p:spPr>
          <a:xfrm>
            <a:off x="1486257" y="6834068"/>
            <a:ext cx="5718929" cy="7043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17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Allows for remote access and control of the lock from anywhere with an internet connection.</a:t>
            </a:r>
            <a:endParaRPr lang="en-US" sz="1700" dirty="0"/>
          </a:p>
        </p:txBody>
      </p:sp>
      <p:sp>
        <p:nvSpPr>
          <p:cNvPr id="16" name="Shape 13"/>
          <p:cNvSpPr/>
          <p:nvPr/>
        </p:nvSpPr>
        <p:spPr>
          <a:xfrm>
            <a:off x="7425333" y="6357938"/>
            <a:ext cx="495419" cy="495419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Text 14"/>
          <p:cNvSpPr/>
          <p:nvPr/>
        </p:nvSpPr>
        <p:spPr>
          <a:xfrm>
            <a:off x="7591068" y="6440448"/>
            <a:ext cx="163830" cy="3302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4</a:t>
            </a:r>
            <a:endParaRPr lang="en-US" sz="2600" dirty="0"/>
          </a:p>
        </p:txBody>
      </p:sp>
      <p:sp>
        <p:nvSpPr>
          <p:cNvPr id="18" name="Text 15"/>
          <p:cNvSpPr/>
          <p:nvPr/>
        </p:nvSpPr>
        <p:spPr>
          <a:xfrm>
            <a:off x="8140898" y="6357938"/>
            <a:ext cx="3003113" cy="3440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Smart Home Integration</a:t>
            </a:r>
            <a:endParaRPr lang="en-US" sz="2150" dirty="0"/>
          </a:p>
        </p:txBody>
      </p:sp>
      <p:sp>
        <p:nvSpPr>
          <p:cNvPr id="19" name="Text 16"/>
          <p:cNvSpPr/>
          <p:nvPr/>
        </p:nvSpPr>
        <p:spPr>
          <a:xfrm>
            <a:off x="8140898" y="6834068"/>
            <a:ext cx="5718929" cy="7043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17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Seamlessly integrates with other smart home devices and ecosystems, such as Alexa or Google Assistant.</a:t>
            </a:r>
            <a:endParaRPr lang="en-US" sz="17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5C35B4-9434-68FF-D5FE-F0F1678FF2E9}"/>
              </a:ext>
            </a:extLst>
          </p:cNvPr>
          <p:cNvSpPr/>
          <p:nvPr/>
        </p:nvSpPr>
        <p:spPr>
          <a:xfrm>
            <a:off x="12790449" y="7705493"/>
            <a:ext cx="1728439" cy="43489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43677" y="664488"/>
            <a:ext cx="7922062" cy="7533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900"/>
              </a:lnSpc>
              <a:buNone/>
            </a:pPr>
            <a:r>
              <a:rPr lang="en-US" sz="470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Smart Lock Security Features</a:t>
            </a:r>
            <a:endParaRPr lang="en-US" sz="47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677" y="1779389"/>
            <a:ext cx="1205389" cy="192857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410658" y="2020372"/>
            <a:ext cx="3013472" cy="3765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23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Keyless Entry</a:t>
            </a:r>
            <a:endParaRPr lang="en-US" sz="2350" dirty="0"/>
          </a:p>
        </p:txBody>
      </p:sp>
      <p:sp>
        <p:nvSpPr>
          <p:cNvPr id="5" name="Text 2"/>
          <p:cNvSpPr/>
          <p:nvPr/>
        </p:nvSpPr>
        <p:spPr>
          <a:xfrm>
            <a:off x="2410658" y="2541508"/>
            <a:ext cx="11376065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Eliminates the need for physical keys, reducing the risk of theft or loss.</a:t>
            </a:r>
            <a:endParaRPr lang="en-US" sz="18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677" y="3707963"/>
            <a:ext cx="1205389" cy="192857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410658" y="3948946"/>
            <a:ext cx="3013472" cy="3765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23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Auto-Locking</a:t>
            </a:r>
            <a:endParaRPr lang="en-US" sz="2350" dirty="0"/>
          </a:p>
        </p:txBody>
      </p:sp>
      <p:sp>
        <p:nvSpPr>
          <p:cNvPr id="8" name="Text 4"/>
          <p:cNvSpPr/>
          <p:nvPr/>
        </p:nvSpPr>
        <p:spPr>
          <a:xfrm>
            <a:off x="2410658" y="4470082"/>
            <a:ext cx="11376065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Automatically locks the door after a set period of time, providing additional security.</a:t>
            </a:r>
            <a:endParaRPr lang="en-US" sz="18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677" y="5636538"/>
            <a:ext cx="1205389" cy="192857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410658" y="5877520"/>
            <a:ext cx="3013472" cy="3765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23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Anti-Tampering</a:t>
            </a:r>
            <a:endParaRPr lang="en-US" sz="2350" dirty="0"/>
          </a:p>
        </p:txBody>
      </p:sp>
      <p:sp>
        <p:nvSpPr>
          <p:cNvPr id="11" name="Text 6"/>
          <p:cNvSpPr/>
          <p:nvPr/>
        </p:nvSpPr>
        <p:spPr>
          <a:xfrm>
            <a:off x="2410658" y="6398657"/>
            <a:ext cx="11376065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Features like tamper alarms and anti-pick mechanisms deter unauthorized access.</a:t>
            </a:r>
            <a:endParaRPr lang="en-US" sz="18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4263AE-8E42-95A4-7955-959100952955}"/>
              </a:ext>
            </a:extLst>
          </p:cNvPr>
          <p:cNvSpPr/>
          <p:nvPr/>
        </p:nvSpPr>
        <p:spPr>
          <a:xfrm>
            <a:off x="12477159" y="7565112"/>
            <a:ext cx="2085278" cy="6533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428399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769" y="242768"/>
            <a:ext cx="1942862" cy="1942862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79847" y="2963704"/>
            <a:ext cx="8826103" cy="6069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750"/>
              </a:lnSpc>
              <a:buNone/>
            </a:pPr>
            <a:r>
              <a:rPr lang="en-US" sz="380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Future Trends in Smart Lock Technology</a:t>
            </a:r>
            <a:endParaRPr lang="en-US" sz="3800" dirty="0"/>
          </a:p>
        </p:txBody>
      </p:sp>
      <p:sp>
        <p:nvSpPr>
          <p:cNvPr id="5" name="Shape 1"/>
          <p:cNvSpPr/>
          <p:nvPr/>
        </p:nvSpPr>
        <p:spPr>
          <a:xfrm>
            <a:off x="679847" y="5778103"/>
            <a:ext cx="13270706" cy="22860"/>
          </a:xfrm>
          <a:prstGeom prst="roundRect">
            <a:avLst>
              <a:gd name="adj" fmla="val 127477"/>
            </a:avLst>
          </a:prstGeom>
          <a:solidFill>
            <a:srgbClr val="D6D3C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2"/>
          <p:cNvSpPr/>
          <p:nvPr/>
        </p:nvSpPr>
        <p:spPr>
          <a:xfrm>
            <a:off x="3937397" y="5098316"/>
            <a:ext cx="22860" cy="679847"/>
          </a:xfrm>
          <a:prstGeom prst="roundRect">
            <a:avLst>
              <a:gd name="adj" fmla="val 127477"/>
            </a:avLst>
          </a:prstGeom>
          <a:solidFill>
            <a:srgbClr val="D6D3C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Shape 3"/>
          <p:cNvSpPr/>
          <p:nvPr/>
        </p:nvSpPr>
        <p:spPr>
          <a:xfrm>
            <a:off x="3730347" y="5559564"/>
            <a:ext cx="437078" cy="437078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Text 4"/>
          <p:cNvSpPr/>
          <p:nvPr/>
        </p:nvSpPr>
        <p:spPr>
          <a:xfrm>
            <a:off x="3886438" y="5632311"/>
            <a:ext cx="124778" cy="2914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1</a:t>
            </a:r>
            <a:endParaRPr lang="en-US" sz="2250" dirty="0"/>
          </a:p>
        </p:txBody>
      </p:sp>
      <p:sp>
        <p:nvSpPr>
          <p:cNvPr id="9" name="Text 5"/>
          <p:cNvSpPr/>
          <p:nvPr/>
        </p:nvSpPr>
        <p:spPr>
          <a:xfrm>
            <a:off x="2734747" y="3862030"/>
            <a:ext cx="2428399" cy="303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19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Advanced Biometrics</a:t>
            </a:r>
            <a:endParaRPr lang="en-US" sz="1900" dirty="0"/>
          </a:p>
        </p:txBody>
      </p:sp>
      <p:sp>
        <p:nvSpPr>
          <p:cNvPr id="10" name="Text 6"/>
          <p:cNvSpPr/>
          <p:nvPr/>
        </p:nvSpPr>
        <p:spPr>
          <a:xfrm>
            <a:off x="874038" y="4282202"/>
            <a:ext cx="6149816" cy="6217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5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Integration of facial recognition, iris scanning, or vein pattern recognition for enhanced security.</a:t>
            </a:r>
            <a:endParaRPr lang="en-US" sz="1500" dirty="0"/>
          </a:p>
        </p:txBody>
      </p:sp>
      <p:sp>
        <p:nvSpPr>
          <p:cNvPr id="11" name="Shape 7"/>
          <p:cNvSpPr/>
          <p:nvPr/>
        </p:nvSpPr>
        <p:spPr>
          <a:xfrm>
            <a:off x="7303532" y="5778044"/>
            <a:ext cx="22860" cy="679847"/>
          </a:xfrm>
          <a:prstGeom prst="roundRect">
            <a:avLst>
              <a:gd name="adj" fmla="val 127477"/>
            </a:avLst>
          </a:prstGeom>
          <a:solidFill>
            <a:srgbClr val="D6D3C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Shape 8"/>
          <p:cNvSpPr/>
          <p:nvPr/>
        </p:nvSpPr>
        <p:spPr>
          <a:xfrm>
            <a:off x="7096482" y="5559564"/>
            <a:ext cx="437078" cy="437078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3" name="Text 9"/>
          <p:cNvSpPr/>
          <p:nvPr/>
        </p:nvSpPr>
        <p:spPr>
          <a:xfrm>
            <a:off x="7243405" y="5632311"/>
            <a:ext cx="143113" cy="2914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2</a:t>
            </a:r>
            <a:endParaRPr lang="en-US" sz="2250" dirty="0"/>
          </a:p>
        </p:txBody>
      </p:sp>
      <p:sp>
        <p:nvSpPr>
          <p:cNvPr id="14" name="Text 10"/>
          <p:cNvSpPr/>
          <p:nvPr/>
        </p:nvSpPr>
        <p:spPr>
          <a:xfrm>
            <a:off x="6100882" y="6652260"/>
            <a:ext cx="2428399" cy="303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19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AI-Powered Security</a:t>
            </a:r>
            <a:endParaRPr lang="en-US" sz="1900" dirty="0"/>
          </a:p>
        </p:txBody>
      </p:sp>
      <p:sp>
        <p:nvSpPr>
          <p:cNvPr id="15" name="Text 11"/>
          <p:cNvSpPr/>
          <p:nvPr/>
        </p:nvSpPr>
        <p:spPr>
          <a:xfrm>
            <a:off x="4240173" y="7072432"/>
            <a:ext cx="6149935" cy="6217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5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Smart locks that can learn user habits and automatically adjust security settings based on context.</a:t>
            </a:r>
            <a:endParaRPr lang="en-US" sz="1500" dirty="0"/>
          </a:p>
        </p:txBody>
      </p:sp>
      <p:sp>
        <p:nvSpPr>
          <p:cNvPr id="16" name="Shape 12"/>
          <p:cNvSpPr/>
          <p:nvPr/>
        </p:nvSpPr>
        <p:spPr>
          <a:xfrm>
            <a:off x="10669786" y="5098316"/>
            <a:ext cx="22860" cy="679847"/>
          </a:xfrm>
          <a:prstGeom prst="roundRect">
            <a:avLst>
              <a:gd name="adj" fmla="val 127477"/>
            </a:avLst>
          </a:prstGeom>
          <a:solidFill>
            <a:srgbClr val="D6D3C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Shape 13"/>
          <p:cNvSpPr/>
          <p:nvPr/>
        </p:nvSpPr>
        <p:spPr>
          <a:xfrm>
            <a:off x="10462736" y="5559564"/>
            <a:ext cx="437078" cy="437078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8" name="Text 14"/>
          <p:cNvSpPr/>
          <p:nvPr/>
        </p:nvSpPr>
        <p:spPr>
          <a:xfrm>
            <a:off x="10610255" y="5632311"/>
            <a:ext cx="141923" cy="2914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3</a:t>
            </a:r>
            <a:endParaRPr lang="en-US" sz="2250" dirty="0"/>
          </a:p>
        </p:txBody>
      </p:sp>
      <p:sp>
        <p:nvSpPr>
          <p:cNvPr id="19" name="Text 15"/>
          <p:cNvSpPr/>
          <p:nvPr/>
        </p:nvSpPr>
        <p:spPr>
          <a:xfrm>
            <a:off x="8412956" y="3862030"/>
            <a:ext cx="4536877" cy="303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19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Integration with Smart Home Ecosystems</a:t>
            </a:r>
            <a:endParaRPr lang="en-US" sz="1900" dirty="0"/>
          </a:p>
        </p:txBody>
      </p:sp>
      <p:sp>
        <p:nvSpPr>
          <p:cNvPr id="20" name="Text 16"/>
          <p:cNvSpPr/>
          <p:nvPr/>
        </p:nvSpPr>
        <p:spPr>
          <a:xfrm>
            <a:off x="7606427" y="4282202"/>
            <a:ext cx="6149935" cy="6217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5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Seamless connectivity with smart home devices and systems for enhanced convenience and security.</a:t>
            </a:r>
            <a:endParaRPr lang="en-US" sz="15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D78A9D-ED90-B98D-FDFB-D899A7AF96BA}"/>
              </a:ext>
            </a:extLst>
          </p:cNvPr>
          <p:cNvSpPr/>
          <p:nvPr/>
        </p:nvSpPr>
        <p:spPr>
          <a:xfrm>
            <a:off x="12667785" y="7694176"/>
            <a:ext cx="1962615" cy="4668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358</Words>
  <Application>Microsoft Office PowerPoint</Application>
  <PresentationFormat>Custom</PresentationFormat>
  <Paragraphs>59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Lora</vt:lpstr>
      <vt:lpstr>Arial</vt:lpstr>
      <vt:lpstr>Alice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Kartikeya Acharya</cp:lastModifiedBy>
  <cp:revision>4</cp:revision>
  <dcterms:created xsi:type="dcterms:W3CDTF">2024-09-02T17:11:31Z</dcterms:created>
  <dcterms:modified xsi:type="dcterms:W3CDTF">2024-09-03T08:43:30Z</dcterms:modified>
</cp:coreProperties>
</file>