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sparksfoundationsingapore.org/" TargetMode="External"/><Relationship Id="rId2" Type="http://schemas.openxmlformats.org/officeDocument/2006/relationships/hyperlink" Target="https://www.guru99.com/supervised-machine-learn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27209" y="705335"/>
            <a:ext cx="3485073" cy="2420505"/>
          </a:xfrm>
        </p:spPr>
        <p:txBody>
          <a:bodyPr>
            <a:normAutofit/>
          </a:bodyPr>
          <a:lstStyle/>
          <a:p>
            <a:pPr algn="l"/>
            <a:r>
              <a:rPr lang="en-US" sz="2800" dirty="0"/>
              <a:t>Seminar </a:t>
            </a:r>
            <a:br>
              <a:rPr lang="en-US" sz="2800" dirty="0"/>
            </a:br>
            <a:r>
              <a:rPr lang="en-US" sz="2800" dirty="0"/>
              <a:t>on</a:t>
            </a:r>
            <a:br>
              <a:rPr lang="en-US" sz="2800" dirty="0"/>
            </a:br>
            <a:r>
              <a:rPr lang="en-US" sz="2800" dirty="0"/>
              <a:t>Data Science &amp; Business Analytics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313763" y="3631042"/>
            <a:ext cx="10498519" cy="3083523"/>
          </a:xfrm>
        </p:spPr>
        <p:txBody>
          <a:bodyPr>
            <a:normAutofit lnSpcReduction="10000"/>
          </a:bodyPr>
          <a:lstStyle/>
          <a:p>
            <a:pPr algn="l"/>
            <a:r>
              <a:rPr lang="en-US" sz="2200" dirty="0">
                <a:solidFill>
                  <a:schemeClr val="bg2"/>
                </a:solidFill>
              </a:rPr>
              <a:t>Submitted to</a:t>
            </a:r>
            <a:r>
              <a:rPr lang="en-US" sz="2200" dirty="0"/>
              <a:t>	</a:t>
            </a:r>
            <a:r>
              <a:rPr lang="en-US" sz="2300" dirty="0"/>
              <a:t>										        </a:t>
            </a:r>
            <a:r>
              <a:rPr lang="en-US" sz="2200" dirty="0"/>
              <a:t>Submitted by</a:t>
            </a:r>
          </a:p>
          <a:p>
            <a:pPr algn="l"/>
            <a:r>
              <a:rPr lang="en-US" sz="1800" dirty="0">
                <a:solidFill>
                  <a:schemeClr val="bg2"/>
                </a:solidFill>
              </a:rPr>
              <a:t>Mr. Vijay </a:t>
            </a:r>
            <a:r>
              <a:rPr lang="en-US" sz="1800" dirty="0" err="1">
                <a:solidFill>
                  <a:schemeClr val="bg2"/>
                </a:solidFill>
              </a:rPr>
              <a:t>Bijlwan</a:t>
            </a:r>
            <a:r>
              <a:rPr lang="en-US" sz="1800" dirty="0"/>
              <a:t>	</a:t>
            </a:r>
            <a:r>
              <a:rPr lang="en-US" sz="2000" dirty="0"/>
              <a:t>											  </a:t>
            </a:r>
            <a:r>
              <a:rPr lang="en-US" sz="1800" dirty="0"/>
              <a:t>Kartikeya</a:t>
            </a:r>
          </a:p>
          <a:p>
            <a:pPr algn="l"/>
            <a:r>
              <a:rPr lang="en-US" sz="2000" dirty="0"/>
              <a:t>															  </a:t>
            </a:r>
            <a:r>
              <a:rPr lang="en-US" sz="1800" dirty="0"/>
              <a:t>18134503008</a:t>
            </a:r>
          </a:p>
          <a:p>
            <a:pPr algn="l"/>
            <a:endParaRPr lang="en-US" sz="1800" dirty="0"/>
          </a:p>
          <a:p>
            <a:pPr algn="l"/>
            <a:endParaRPr lang="en-US" sz="1800" dirty="0"/>
          </a:p>
          <a:p>
            <a:r>
              <a:rPr lang="en-US" sz="1800" dirty="0">
                <a:solidFill>
                  <a:schemeClr val="bg2"/>
                </a:solidFill>
              </a:rPr>
              <a:t>Department of Computer Science &amp; Engineering</a:t>
            </a:r>
          </a:p>
          <a:p>
            <a:r>
              <a:rPr lang="en-US" sz="1800" dirty="0">
                <a:solidFill>
                  <a:schemeClr val="bg2"/>
                </a:solidFill>
              </a:rPr>
              <a:t>School of Engineering &amp; Technology</a:t>
            </a:r>
          </a:p>
          <a:p>
            <a:pPr algn="l"/>
            <a:endParaRPr lang="en-US" sz="1800" dirty="0"/>
          </a:p>
        </p:txBody>
      </p:sp>
      <p:pic>
        <p:nvPicPr>
          <p:cNvPr id="6" name="Picture 5">
            <a:extLst>
              <a:ext uri="{FF2B5EF4-FFF2-40B4-BE49-F238E27FC236}">
                <a16:creationId xmlns:a16="http://schemas.microsoft.com/office/drawing/2014/main" id="{C4FEBA3E-6B2D-448B-BE1E-C6D6D7BD13D3}"/>
              </a:ext>
            </a:extLst>
          </p:cNvPr>
          <p:cNvPicPr>
            <a:picLocks noChangeAspect="1"/>
          </p:cNvPicPr>
          <p:nvPr/>
        </p:nvPicPr>
        <p:blipFill>
          <a:blip r:embed="rId5"/>
          <a:stretch>
            <a:fillRect/>
          </a:stretch>
        </p:blipFill>
        <p:spPr>
          <a:xfrm>
            <a:off x="1" y="1"/>
            <a:ext cx="2061882" cy="2066756"/>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5FD2-D361-4884-A273-6D5E24038863}"/>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32314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Company Profile</a:t>
            </a:r>
          </a:p>
          <a:p>
            <a:pPr marL="36900" lvl="0" indent="0">
              <a:buNone/>
            </a:pPr>
            <a:r>
              <a:rPr lang="en-US" sz="2400" dirty="0"/>
              <a:t>Technology Stack</a:t>
            </a:r>
          </a:p>
          <a:p>
            <a:pPr marL="36900" lvl="0" indent="0">
              <a:buNone/>
            </a:pPr>
            <a:r>
              <a:rPr lang="en-US" sz="2400" dirty="0"/>
              <a:t>Supervised Learning</a:t>
            </a:r>
          </a:p>
          <a:p>
            <a:pPr marL="36900" lvl="0" indent="0">
              <a:buNone/>
            </a:pPr>
            <a:r>
              <a:rPr lang="en-US" sz="2400" dirty="0"/>
              <a:t>Project</a:t>
            </a:r>
          </a:p>
          <a:p>
            <a:pPr marL="36900" lvl="0" indent="0">
              <a:buNone/>
            </a:pPr>
            <a:r>
              <a:rPr lang="en-US" sz="2400" dirty="0"/>
              <a:t>Benefits</a:t>
            </a:r>
          </a:p>
          <a:p>
            <a:pPr marL="36900" lvl="0" indent="0">
              <a:buNone/>
            </a:pPr>
            <a:r>
              <a:rPr lang="en-US" sz="2400" dirty="0"/>
              <a:t>Experience </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C1D-DB8D-4FF4-8B49-133FF42784EB}"/>
              </a:ext>
            </a:extLst>
          </p:cNvPr>
          <p:cNvSpPr>
            <a:spLocks noGrp="1"/>
          </p:cNvSpPr>
          <p:nvPr>
            <p:ph type="title"/>
          </p:nvPr>
        </p:nvSpPr>
        <p:spPr/>
        <p:txBody>
          <a:bodyPr/>
          <a:lstStyle/>
          <a:p>
            <a:pPr algn="l"/>
            <a:r>
              <a:rPr lang="en-IN" dirty="0"/>
              <a:t>Company Profile</a:t>
            </a:r>
          </a:p>
        </p:txBody>
      </p:sp>
      <p:sp>
        <p:nvSpPr>
          <p:cNvPr id="3" name="Content Placeholder 2">
            <a:extLst>
              <a:ext uri="{FF2B5EF4-FFF2-40B4-BE49-F238E27FC236}">
                <a16:creationId xmlns:a16="http://schemas.microsoft.com/office/drawing/2014/main" id="{75C962FB-A941-4F94-BA20-63545BAA6054}"/>
              </a:ext>
            </a:extLst>
          </p:cNvPr>
          <p:cNvSpPr>
            <a:spLocks noGrp="1"/>
          </p:cNvSpPr>
          <p:nvPr>
            <p:ph idx="1"/>
          </p:nvPr>
        </p:nvSpPr>
        <p:spPr>
          <a:xfrm>
            <a:off x="913795" y="2076450"/>
            <a:ext cx="10353762" cy="4387103"/>
          </a:xfrm>
        </p:spPr>
        <p:txBody>
          <a:bodyPr/>
          <a:lstStyle/>
          <a:p>
            <a:pPr marL="608400" indent="0">
              <a:lnSpc>
                <a:spcPct val="150000"/>
              </a:lnSpc>
              <a:buNone/>
            </a:pPr>
            <a:r>
              <a:rPr lang="en-US" sz="1200" dirty="0">
                <a:effectLst/>
                <a:latin typeface="Times New Roman" panose="02020603050405020304" pitchFamily="18" charset="0"/>
                <a:ea typeface="Times New Roman" panose="02020603050405020304" pitchFamily="18" charset="0"/>
              </a:rPr>
              <a:t>To inspire students, help them innovate and let them integrate to build the next generation humankind.</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rPr>
              <a:t>Inspire</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To inspire, motivate and encourage students to learn, create and help build a better society.</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rPr>
              <a:t>Innovate</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To teach new ways of thinking, to innovate and solve the problems on their own.</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rPr>
              <a:t>Integrate</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To let the students integrate, and help each other, learn from each other and do well together.</a:t>
            </a:r>
            <a:endParaRPr lang="en-IN" sz="12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838B434-E68A-4CA4-98D6-4C58E4049070}"/>
              </a:ext>
            </a:extLst>
          </p:cNvPr>
          <p:cNvPicPr>
            <a:picLocks noChangeAspect="1"/>
          </p:cNvPicPr>
          <p:nvPr/>
        </p:nvPicPr>
        <p:blipFill>
          <a:blip r:embed="rId2"/>
          <a:stretch>
            <a:fillRect/>
          </a:stretch>
        </p:blipFill>
        <p:spPr>
          <a:xfrm>
            <a:off x="8315924" y="2902522"/>
            <a:ext cx="3275439" cy="3345878"/>
          </a:xfrm>
          <a:prstGeom prst="rect">
            <a:avLst/>
          </a:prstGeom>
        </p:spPr>
      </p:pic>
    </p:spTree>
    <p:extLst>
      <p:ext uri="{BB962C8B-B14F-4D97-AF65-F5344CB8AC3E}">
        <p14:creationId xmlns:p14="http://schemas.microsoft.com/office/powerpoint/2010/main" val="391416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9BC3-B7DA-4C78-A185-A668589E0609}"/>
              </a:ext>
            </a:extLst>
          </p:cNvPr>
          <p:cNvSpPr>
            <a:spLocks noGrp="1"/>
          </p:cNvSpPr>
          <p:nvPr>
            <p:ph type="title"/>
          </p:nvPr>
        </p:nvSpPr>
        <p:spPr/>
        <p:txBody>
          <a:bodyPr/>
          <a:lstStyle/>
          <a:p>
            <a:pPr algn="l"/>
            <a:r>
              <a:rPr lang="en-IN" dirty="0"/>
              <a:t>Technology Stack</a:t>
            </a:r>
          </a:p>
        </p:txBody>
      </p:sp>
      <p:sp>
        <p:nvSpPr>
          <p:cNvPr id="3" name="Content Placeholder 2">
            <a:extLst>
              <a:ext uri="{FF2B5EF4-FFF2-40B4-BE49-F238E27FC236}">
                <a16:creationId xmlns:a16="http://schemas.microsoft.com/office/drawing/2014/main" id="{585788FF-C474-4E1F-8835-463D6F020CDB}"/>
              </a:ext>
            </a:extLst>
          </p:cNvPr>
          <p:cNvSpPr>
            <a:spLocks noGrp="1"/>
          </p:cNvSpPr>
          <p:nvPr>
            <p:ph idx="1"/>
          </p:nvPr>
        </p:nvSpPr>
        <p:spPr/>
        <p:txBody>
          <a:bodyPr/>
          <a:lstStyle/>
          <a:p>
            <a:r>
              <a:rPr lang="en-IN" dirty="0"/>
              <a:t>Language-</a:t>
            </a:r>
          </a:p>
          <a:p>
            <a:pPr marL="36900" indent="0">
              <a:buNone/>
            </a:pPr>
            <a:r>
              <a:rPr lang="en-IN" dirty="0"/>
              <a:t>			Python</a:t>
            </a:r>
          </a:p>
          <a:p>
            <a:r>
              <a:rPr lang="en-IN" dirty="0"/>
              <a:t>Compiler-</a:t>
            </a:r>
          </a:p>
          <a:p>
            <a:pPr marL="36900" indent="0">
              <a:buNone/>
            </a:pPr>
            <a:r>
              <a:rPr lang="en-IN" dirty="0"/>
              <a:t>			1.Jupyter Notebook</a:t>
            </a:r>
          </a:p>
          <a:p>
            <a:pPr marL="36900" indent="0">
              <a:buNone/>
            </a:pPr>
            <a:r>
              <a:rPr lang="en-IN" dirty="0"/>
              <a:t>			2.Anaconda</a:t>
            </a:r>
          </a:p>
          <a:p>
            <a:endParaRPr lang="en-IN" dirty="0"/>
          </a:p>
        </p:txBody>
      </p:sp>
    </p:spTree>
    <p:extLst>
      <p:ext uri="{BB962C8B-B14F-4D97-AF65-F5344CB8AC3E}">
        <p14:creationId xmlns:p14="http://schemas.microsoft.com/office/powerpoint/2010/main" val="187278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E685-3EF6-48C7-ABB9-C5D6A8EDEE9F}"/>
              </a:ext>
            </a:extLst>
          </p:cNvPr>
          <p:cNvSpPr>
            <a:spLocks noGrp="1"/>
          </p:cNvSpPr>
          <p:nvPr>
            <p:ph type="title"/>
          </p:nvPr>
        </p:nvSpPr>
        <p:spPr/>
        <p:txBody>
          <a:bodyPr/>
          <a:lstStyle/>
          <a:p>
            <a:pPr algn="l"/>
            <a:r>
              <a:rPr lang="en-IN" dirty="0"/>
              <a:t>Supervised Learning</a:t>
            </a:r>
          </a:p>
        </p:txBody>
      </p:sp>
      <p:sp>
        <p:nvSpPr>
          <p:cNvPr id="3" name="Content Placeholder 2">
            <a:extLst>
              <a:ext uri="{FF2B5EF4-FFF2-40B4-BE49-F238E27FC236}">
                <a16:creationId xmlns:a16="http://schemas.microsoft.com/office/drawing/2014/main" id="{7DEB70DA-AEC6-4897-A403-A4AA9C9D2EDF}"/>
              </a:ext>
            </a:extLst>
          </p:cNvPr>
          <p:cNvSpPr>
            <a:spLocks noGrp="1"/>
          </p:cNvSpPr>
          <p:nvPr>
            <p:ph idx="1"/>
          </p:nvPr>
        </p:nvSpPr>
        <p:spPr/>
        <p:txBody>
          <a:bodyPr/>
          <a:lstStyle/>
          <a:p>
            <a:r>
              <a:rPr lang="en-US" dirty="0"/>
              <a:t>Supervised learning is an approach to creating artificial intelligence (AI), where a computer algorithm is trained on input data that has been labeled for a particular output. The model is trained until it can detect the underlying patterns and relationships between the input data and the output labels, enabling it to yield accurate labeling results when presented with never-before-seen data</a:t>
            </a:r>
            <a:endParaRPr lang="en-IN" dirty="0"/>
          </a:p>
        </p:txBody>
      </p:sp>
      <p:pic>
        <p:nvPicPr>
          <p:cNvPr id="5" name="Picture 4">
            <a:extLst>
              <a:ext uri="{FF2B5EF4-FFF2-40B4-BE49-F238E27FC236}">
                <a16:creationId xmlns:a16="http://schemas.microsoft.com/office/drawing/2014/main" id="{C1675E1A-8858-47C9-940A-B19299DA2771}"/>
              </a:ext>
            </a:extLst>
          </p:cNvPr>
          <p:cNvPicPr>
            <a:picLocks noChangeAspect="1"/>
          </p:cNvPicPr>
          <p:nvPr/>
        </p:nvPicPr>
        <p:blipFill>
          <a:blip r:embed="rId2"/>
          <a:stretch>
            <a:fillRect/>
          </a:stretch>
        </p:blipFill>
        <p:spPr>
          <a:xfrm>
            <a:off x="3519768" y="4072218"/>
            <a:ext cx="5152464" cy="2576232"/>
          </a:xfrm>
          <a:prstGeom prst="rect">
            <a:avLst/>
          </a:prstGeom>
        </p:spPr>
      </p:pic>
    </p:spTree>
    <p:extLst>
      <p:ext uri="{BB962C8B-B14F-4D97-AF65-F5344CB8AC3E}">
        <p14:creationId xmlns:p14="http://schemas.microsoft.com/office/powerpoint/2010/main" val="316638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D3B3-8608-4652-90F6-233441C075D8}"/>
              </a:ext>
            </a:extLst>
          </p:cNvPr>
          <p:cNvSpPr>
            <a:spLocks noGrp="1"/>
          </p:cNvSpPr>
          <p:nvPr>
            <p:ph type="title"/>
          </p:nvPr>
        </p:nvSpPr>
        <p:spPr/>
        <p:txBody>
          <a:bodyPr/>
          <a:lstStyle/>
          <a:p>
            <a:pPr algn="l"/>
            <a:r>
              <a:rPr lang="en-IN" dirty="0"/>
              <a:t>Project</a:t>
            </a:r>
          </a:p>
        </p:txBody>
      </p:sp>
      <p:pic>
        <p:nvPicPr>
          <p:cNvPr id="5" name="Content Placeholder 4">
            <a:extLst>
              <a:ext uri="{FF2B5EF4-FFF2-40B4-BE49-F238E27FC236}">
                <a16:creationId xmlns:a16="http://schemas.microsoft.com/office/drawing/2014/main" id="{6D8903D8-8E4C-4C99-A3D7-1A39D38B5A38}"/>
              </a:ext>
            </a:extLst>
          </p:cNvPr>
          <p:cNvPicPr>
            <a:picLocks noGrp="1" noChangeAspect="1"/>
          </p:cNvPicPr>
          <p:nvPr>
            <p:ph idx="1"/>
          </p:nvPr>
        </p:nvPicPr>
        <p:blipFill>
          <a:blip r:embed="rId2"/>
          <a:stretch>
            <a:fillRect/>
          </a:stretch>
        </p:blipFill>
        <p:spPr>
          <a:xfrm>
            <a:off x="3394712" y="2076450"/>
            <a:ext cx="5393050" cy="3714750"/>
          </a:xfrm>
        </p:spPr>
      </p:pic>
    </p:spTree>
    <p:extLst>
      <p:ext uri="{BB962C8B-B14F-4D97-AF65-F5344CB8AC3E}">
        <p14:creationId xmlns:p14="http://schemas.microsoft.com/office/powerpoint/2010/main" val="247493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2E71-0833-439C-8A34-56F0B94E1A95}"/>
              </a:ext>
            </a:extLst>
          </p:cNvPr>
          <p:cNvSpPr>
            <a:spLocks noGrp="1"/>
          </p:cNvSpPr>
          <p:nvPr>
            <p:ph type="title"/>
          </p:nvPr>
        </p:nvSpPr>
        <p:spPr/>
        <p:txBody>
          <a:bodyPr/>
          <a:lstStyle/>
          <a:p>
            <a:pPr algn="l"/>
            <a:r>
              <a:rPr lang="en-IN" dirty="0"/>
              <a:t>Benefits</a:t>
            </a:r>
          </a:p>
        </p:txBody>
      </p:sp>
      <p:sp>
        <p:nvSpPr>
          <p:cNvPr id="3" name="Content Placeholder 2">
            <a:extLst>
              <a:ext uri="{FF2B5EF4-FFF2-40B4-BE49-F238E27FC236}">
                <a16:creationId xmlns:a16="http://schemas.microsoft.com/office/drawing/2014/main" id="{AFF6D53F-0886-422C-BCEA-4232BE84D849}"/>
              </a:ext>
            </a:extLst>
          </p:cNvPr>
          <p:cNvSpPr>
            <a:spLocks noGrp="1"/>
          </p:cNvSpPr>
          <p:nvPr>
            <p:ph idx="1"/>
          </p:nvPr>
        </p:nvSpPr>
        <p:spPr/>
        <p:txBody>
          <a:bodyPr/>
          <a:lstStyle/>
          <a:p>
            <a:r>
              <a:rPr lang="en-US" dirty="0"/>
              <a:t>Supervised learning in Machine Learning allows you to collect data or produce a data output from the previous experience.</a:t>
            </a:r>
          </a:p>
          <a:p>
            <a:r>
              <a:rPr lang="en-US" dirty="0"/>
              <a:t>Helps you to optimize performance criteria using experience.</a:t>
            </a:r>
          </a:p>
          <a:p>
            <a:r>
              <a:rPr lang="en-US" dirty="0"/>
              <a:t>Supervised machine learning helps you to solve various types of real-world computation problems.</a:t>
            </a:r>
            <a:endParaRPr lang="en-IN" dirty="0"/>
          </a:p>
        </p:txBody>
      </p:sp>
    </p:spTree>
    <p:extLst>
      <p:ext uri="{BB962C8B-B14F-4D97-AF65-F5344CB8AC3E}">
        <p14:creationId xmlns:p14="http://schemas.microsoft.com/office/powerpoint/2010/main" val="407699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2CAD-A1A8-4495-9A4A-B2C306F5E2D1}"/>
              </a:ext>
            </a:extLst>
          </p:cNvPr>
          <p:cNvSpPr>
            <a:spLocks noGrp="1"/>
          </p:cNvSpPr>
          <p:nvPr>
            <p:ph type="title"/>
          </p:nvPr>
        </p:nvSpPr>
        <p:spPr/>
        <p:txBody>
          <a:bodyPr/>
          <a:lstStyle/>
          <a:p>
            <a:pPr algn="l"/>
            <a:r>
              <a:rPr lang="en-IN" dirty="0"/>
              <a:t>Experience</a:t>
            </a:r>
          </a:p>
        </p:txBody>
      </p:sp>
      <p:sp>
        <p:nvSpPr>
          <p:cNvPr id="3" name="Content Placeholder 2">
            <a:extLst>
              <a:ext uri="{FF2B5EF4-FFF2-40B4-BE49-F238E27FC236}">
                <a16:creationId xmlns:a16="http://schemas.microsoft.com/office/drawing/2014/main" id="{DA63A17C-B92B-44BF-87B1-CCFF1243DE16}"/>
              </a:ext>
            </a:extLst>
          </p:cNvPr>
          <p:cNvSpPr>
            <a:spLocks noGrp="1"/>
          </p:cNvSpPr>
          <p:nvPr>
            <p:ph idx="1"/>
          </p:nvPr>
        </p:nvSpPr>
        <p:spPr>
          <a:xfrm>
            <a:off x="913795" y="1744756"/>
            <a:ext cx="10353762" cy="3876115"/>
          </a:xfrm>
        </p:spPr>
        <p:txBody>
          <a:bodyPr/>
          <a:lstStyle/>
          <a:p>
            <a:r>
              <a:rPr lang="en-US" dirty="0"/>
              <a:t>We are a group of passionate data science professionals, who decided to dedicate their careers in building Analytics and Data Science community. We feel passionately about creating next generation data science community and ecosystem and will leave no stone unturned to do the same. (www.thesparksfoundationsingapore.org/)</a:t>
            </a:r>
            <a:endParaRPr lang="en-IN" dirty="0"/>
          </a:p>
        </p:txBody>
      </p:sp>
    </p:spTree>
    <p:extLst>
      <p:ext uri="{BB962C8B-B14F-4D97-AF65-F5344CB8AC3E}">
        <p14:creationId xmlns:p14="http://schemas.microsoft.com/office/powerpoint/2010/main" val="216639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777B-413E-47D8-A2F0-A4C052C22CC7}"/>
              </a:ext>
            </a:extLst>
          </p:cNvPr>
          <p:cNvSpPr>
            <a:spLocks noGrp="1"/>
          </p:cNvSpPr>
          <p:nvPr>
            <p:ph type="title"/>
          </p:nvPr>
        </p:nvSpPr>
        <p:spPr/>
        <p:txBody>
          <a:bodyPr/>
          <a:lstStyle/>
          <a:p>
            <a:pPr algn="l"/>
            <a:r>
              <a:rPr lang="en-IN" dirty="0"/>
              <a:t>References</a:t>
            </a:r>
          </a:p>
        </p:txBody>
      </p:sp>
      <p:sp>
        <p:nvSpPr>
          <p:cNvPr id="3" name="Content Placeholder 2">
            <a:extLst>
              <a:ext uri="{FF2B5EF4-FFF2-40B4-BE49-F238E27FC236}">
                <a16:creationId xmlns:a16="http://schemas.microsoft.com/office/drawing/2014/main" id="{CA9D38B4-5F44-49E1-AFCF-855BE067A6F5}"/>
              </a:ext>
            </a:extLst>
          </p:cNvPr>
          <p:cNvSpPr>
            <a:spLocks noGrp="1"/>
          </p:cNvSpPr>
          <p:nvPr>
            <p:ph idx="1"/>
          </p:nvPr>
        </p:nvSpPr>
        <p:spPr/>
        <p:txBody>
          <a:bodyPr/>
          <a:lstStyle/>
          <a:p>
            <a:r>
              <a:rPr lang="en-IN" dirty="0">
                <a:hlinkClick r:id="rId2"/>
              </a:rPr>
              <a:t>https://www.guru99.com/supervised-machine-learning.html</a:t>
            </a:r>
            <a:endParaRPr lang="en-IN" dirty="0"/>
          </a:p>
          <a:p>
            <a:r>
              <a:rPr lang="en-IN" dirty="0">
                <a:hlinkClick r:id="rId3"/>
              </a:rPr>
              <a:t>https://www.thesparksfoundationsingapore.org/</a:t>
            </a:r>
            <a:endParaRPr lang="en-IN" dirty="0"/>
          </a:p>
          <a:p>
            <a:endParaRPr lang="en-IN" dirty="0"/>
          </a:p>
        </p:txBody>
      </p:sp>
    </p:spTree>
    <p:extLst>
      <p:ext uri="{BB962C8B-B14F-4D97-AF65-F5344CB8AC3E}">
        <p14:creationId xmlns:p14="http://schemas.microsoft.com/office/powerpoint/2010/main" val="108945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{295D29A2-63E0-4340-9F5A-3E16A0C70300}tf55705232_win32</Template>
  <TotalTime>65</TotalTime>
  <Words>369</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Courier New</vt:lpstr>
      <vt:lpstr>Goudy Old Style</vt:lpstr>
      <vt:lpstr>Symbol</vt:lpstr>
      <vt:lpstr>Times New Roman</vt:lpstr>
      <vt:lpstr>Wingdings 2</vt:lpstr>
      <vt:lpstr>SlateVTI</vt:lpstr>
      <vt:lpstr>Seminar  on Data Science &amp; Business Analytics</vt:lpstr>
      <vt:lpstr>Contents</vt:lpstr>
      <vt:lpstr>Company Profile</vt:lpstr>
      <vt:lpstr>Technology Stack</vt:lpstr>
      <vt:lpstr>Supervised Learning</vt:lpstr>
      <vt:lpstr>Project</vt:lpstr>
      <vt:lpstr>Benefits</vt:lpstr>
      <vt:lpstr>Experience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Data Science &amp; Business Analytics</dc:title>
  <dc:creator>Kartikeya Singh</dc:creator>
  <cp:lastModifiedBy>Kartikeya Singh</cp:lastModifiedBy>
  <cp:revision>1</cp:revision>
  <dcterms:created xsi:type="dcterms:W3CDTF">2022-01-25T18:16:55Z</dcterms:created>
  <dcterms:modified xsi:type="dcterms:W3CDTF">2022-01-25T19:22:53Z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