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57" r:id="rId3"/>
    <p:sldId id="258" r:id="rId4"/>
    <p:sldId id="276" r:id="rId5"/>
    <p:sldId id="261" r:id="rId6"/>
    <p:sldId id="262" r:id="rId7"/>
    <p:sldId id="270" r:id="rId8"/>
    <p:sldId id="273" r:id="rId9"/>
    <p:sldId id="274" r:id="rId10"/>
    <p:sldId id="275" r:id="rId11"/>
    <p:sldId id="266" r:id="rId12"/>
    <p:sldId id="271" r:id="rId13"/>
    <p:sldId id="272" r:id="rId14"/>
    <p:sldId id="259" r:id="rId15"/>
    <p:sldId id="268" r:id="rId16"/>
    <p:sldId id="269"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4DF99-8FFB-4222-AA35-E73971197514}"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D9626-673E-44A2-9072-7683BA58CE1E}" type="slidenum">
              <a:rPr lang="en-IN" smtClean="0"/>
              <a:t>‹#›</a:t>
            </a:fld>
            <a:endParaRPr lang="en-IN"/>
          </a:p>
        </p:txBody>
      </p:sp>
    </p:spTree>
    <p:extLst>
      <p:ext uri="{BB962C8B-B14F-4D97-AF65-F5344CB8AC3E}">
        <p14:creationId xmlns:p14="http://schemas.microsoft.com/office/powerpoint/2010/main" val="248183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735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41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042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237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926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218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572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64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53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09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23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72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289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4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80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68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04232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pencv.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9D4-AE84-4F72-83F7-87A9832C4569}"/>
              </a:ext>
            </a:extLst>
          </p:cNvPr>
          <p:cNvSpPr>
            <a:spLocks noGrp="1"/>
          </p:cNvSpPr>
          <p:nvPr>
            <p:ph type="ctrTitle"/>
          </p:nvPr>
        </p:nvSpPr>
        <p:spPr>
          <a:xfrm>
            <a:off x="0" y="1015504"/>
            <a:ext cx="11034619" cy="2413496"/>
          </a:xfrm>
        </p:spPr>
        <p:txBody>
          <a:bodyPr/>
          <a:lstStyle/>
          <a:p>
            <a:r>
              <a:rPr lang="en-US" dirty="0">
                <a:ln w="0"/>
                <a:solidFill>
                  <a:schemeClr val="tx1"/>
                </a:solidFill>
                <a:effectLst>
                  <a:outerShdw blurRad="38100" dist="19050" dir="2700000" algn="tl" rotWithShape="0">
                    <a:schemeClr val="dk1">
                      <a:alpha val="40000"/>
                    </a:schemeClr>
                  </a:outerShdw>
                </a:effectLst>
              </a:rPr>
              <a:t>Optical Mark Recognition (OMR) MCQ Automated Grading Model</a:t>
            </a:r>
            <a:endParaRPr lang="en-IN" dirty="0">
              <a:ln w="0"/>
              <a:solidFill>
                <a:schemeClr val="tx1"/>
              </a:solidFill>
              <a:effectLst>
                <a:outerShdw blurRad="38100" dist="19050" dir="2700000" algn="tl" rotWithShape="0">
                  <a:schemeClr val="dk1">
                    <a:alpha val="40000"/>
                  </a:schemeClr>
                </a:outerShdw>
              </a:effectLst>
            </a:endParaRPr>
          </a:p>
        </p:txBody>
      </p:sp>
      <p:sp>
        <p:nvSpPr>
          <p:cNvPr id="3" name="Subtitle 2">
            <a:extLst>
              <a:ext uri="{FF2B5EF4-FFF2-40B4-BE49-F238E27FC236}">
                <a16:creationId xmlns:a16="http://schemas.microsoft.com/office/drawing/2014/main" id="{399B87FA-9896-47E5-B6FE-E710F95F4F9A}"/>
              </a:ext>
            </a:extLst>
          </p:cNvPr>
          <p:cNvSpPr>
            <a:spLocks noGrp="1"/>
          </p:cNvSpPr>
          <p:nvPr>
            <p:ph type="subTitle" idx="1"/>
          </p:nvPr>
        </p:nvSpPr>
        <p:spPr>
          <a:xfrm>
            <a:off x="116541" y="3805518"/>
            <a:ext cx="11034619" cy="2994211"/>
          </a:xfrm>
        </p:spPr>
        <p:txBody>
          <a:bodyPr>
            <a:normAutofit lnSpcReduction="10000"/>
          </a:bodyPr>
          <a:lstStyle/>
          <a:p>
            <a:pPr algn="l"/>
            <a:r>
              <a:rPr lang="en-IN" dirty="0"/>
              <a:t>Submitted To													       Submitted BY</a:t>
            </a:r>
          </a:p>
          <a:p>
            <a:pPr algn="l"/>
            <a:r>
              <a:rPr lang="en-IN" dirty="0" err="1"/>
              <a:t>Mr.Rohan</a:t>
            </a:r>
            <a:r>
              <a:rPr lang="en-IN" dirty="0"/>
              <a:t> Verma													Kartikeya(18134503008)</a:t>
            </a:r>
          </a:p>
          <a:p>
            <a:pPr algn="l"/>
            <a:r>
              <a:rPr lang="en-IN" dirty="0"/>
              <a:t>(Project Guide)													</a:t>
            </a:r>
            <a:r>
              <a:rPr lang="en-IN" dirty="0" err="1"/>
              <a:t>Shivam</a:t>
            </a:r>
            <a:r>
              <a:rPr lang="en-IN" dirty="0"/>
              <a:t> (18134501029)</a:t>
            </a:r>
            <a:br>
              <a:rPr lang="en-IN" dirty="0"/>
            </a:br>
            <a:r>
              <a:rPr lang="en-IN" dirty="0"/>
              <a:t>																Priyanka Chandra(18134501006)</a:t>
            </a:r>
          </a:p>
          <a:p>
            <a:pPr algn="l"/>
            <a:r>
              <a:rPr lang="en-IN" dirty="0"/>
              <a:t>																</a:t>
            </a:r>
            <a:r>
              <a:rPr lang="en-IN" dirty="0" err="1"/>
              <a:t>B.Tech.CSE</a:t>
            </a:r>
            <a:r>
              <a:rPr lang="en-IN" dirty="0"/>
              <a:t>(8</a:t>
            </a:r>
            <a:r>
              <a:rPr lang="en-IN" baseline="30000" dirty="0"/>
              <a:t>th</a:t>
            </a:r>
            <a:r>
              <a:rPr lang="en-IN" dirty="0"/>
              <a:t> </a:t>
            </a:r>
            <a:r>
              <a:rPr lang="en-IN" dirty="0" err="1"/>
              <a:t>sem</a:t>
            </a:r>
            <a:r>
              <a:rPr lang="en-IN" dirty="0"/>
              <a:t>)</a:t>
            </a:r>
          </a:p>
          <a:p>
            <a:pPr algn="ctr"/>
            <a:endParaRPr lang="en-IN" dirty="0"/>
          </a:p>
          <a:p>
            <a:pPr algn="ctr"/>
            <a:r>
              <a:rPr lang="en-IN" dirty="0"/>
              <a:t>Department of Computer Science and Engineering</a:t>
            </a:r>
          </a:p>
          <a:p>
            <a:pPr algn="ctr"/>
            <a:r>
              <a:rPr lang="en-IN" dirty="0"/>
              <a:t>School of Engineering and Technology</a:t>
            </a:r>
          </a:p>
          <a:p>
            <a:pPr algn="just"/>
            <a:endParaRPr lang="en-IN" dirty="0"/>
          </a:p>
          <a:p>
            <a:endParaRPr lang="en-IN" dirty="0"/>
          </a:p>
          <a:p>
            <a:endParaRPr lang="en-IN" dirty="0"/>
          </a:p>
          <a:p>
            <a:endParaRPr lang="en-IN" dirty="0"/>
          </a:p>
          <a:p>
            <a:pPr algn="l"/>
            <a:endParaRPr lang="en-IN" dirty="0"/>
          </a:p>
        </p:txBody>
      </p:sp>
      <p:pic>
        <p:nvPicPr>
          <p:cNvPr id="5" name="Picture 4">
            <a:extLst>
              <a:ext uri="{FF2B5EF4-FFF2-40B4-BE49-F238E27FC236}">
                <a16:creationId xmlns:a16="http://schemas.microsoft.com/office/drawing/2014/main" id="{EA472588-2485-449B-B860-B6A37D470C8F}"/>
              </a:ext>
            </a:extLst>
          </p:cNvPr>
          <p:cNvPicPr>
            <a:picLocks noChangeAspect="1"/>
          </p:cNvPicPr>
          <p:nvPr/>
        </p:nvPicPr>
        <p:blipFill>
          <a:blip r:embed="rId2"/>
          <a:stretch>
            <a:fillRect/>
          </a:stretch>
        </p:blipFill>
        <p:spPr>
          <a:xfrm>
            <a:off x="0" y="0"/>
            <a:ext cx="1804363" cy="1808629"/>
          </a:xfrm>
          <a:prstGeom prst="rect">
            <a:avLst/>
          </a:prstGeom>
        </p:spPr>
      </p:pic>
    </p:spTree>
    <p:extLst>
      <p:ext uri="{BB962C8B-B14F-4D97-AF65-F5344CB8AC3E}">
        <p14:creationId xmlns:p14="http://schemas.microsoft.com/office/powerpoint/2010/main" val="199501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A1DE2-AC89-9CEC-4247-6A02AC67EC7F}"/>
              </a:ext>
            </a:extLst>
          </p:cNvPr>
          <p:cNvSpPr>
            <a:spLocks noGrp="1"/>
          </p:cNvSpPr>
          <p:nvPr>
            <p:ph idx="1"/>
          </p:nvPr>
        </p:nvSpPr>
        <p:spPr>
          <a:xfrm>
            <a:off x="1030287" y="1021479"/>
            <a:ext cx="10131425" cy="3649133"/>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Threshold:</a:t>
            </a:r>
          </a:p>
          <a:p>
            <a:pPr algn="just"/>
            <a:r>
              <a:rPr lang="en-US" dirty="0">
                <a:latin typeface="Times New Roman" panose="02020603050405020304" pitchFamily="18" charset="0"/>
                <a:cs typeface="Times New Roman" panose="02020603050405020304" pitchFamily="18" charset="0"/>
              </a:rPr>
              <a:t> Threshold is used to darken the filled region the omr sheet we use value the 170, 255.</a:t>
            </a:r>
          </a:p>
          <a:p>
            <a:pPr marL="0" indent="0" algn="just">
              <a:buNone/>
            </a:pPr>
            <a:r>
              <a:rPr lang="en-US" b="1" dirty="0">
                <a:latin typeface="Times New Roman" panose="02020603050405020304" pitchFamily="18" charset="0"/>
                <a:cs typeface="Times New Roman" panose="02020603050405020304" pitchFamily="18" charset="0"/>
              </a:rPr>
              <a:t>Warp Perspective </a:t>
            </a:r>
          </a:p>
          <a:p>
            <a:pPr algn="just"/>
            <a:r>
              <a:rPr lang="en-US" dirty="0">
                <a:latin typeface="Times New Roman" panose="02020603050405020304" pitchFamily="18" charset="0"/>
                <a:cs typeface="Times New Roman" panose="02020603050405020304" pitchFamily="18" charset="0"/>
              </a:rPr>
              <a:t>We used the the Word IPU for the warp perspective for the better insights that we can get from the given information of the image.</a:t>
            </a:r>
          </a:p>
          <a:p>
            <a:pPr marL="0" indent="0" algn="just">
              <a:buNone/>
            </a:pPr>
            <a:r>
              <a:rPr lang="en-US" b="1" dirty="0">
                <a:latin typeface="Times New Roman" panose="02020603050405020304" pitchFamily="18" charset="0"/>
                <a:cs typeface="Times New Roman" panose="02020603050405020304" pitchFamily="18" charset="0"/>
              </a:rPr>
              <a:t>Answer Shorting</a:t>
            </a:r>
          </a:p>
          <a:p>
            <a:pPr algn="just"/>
            <a:r>
              <a:rPr lang="en-US" dirty="0">
                <a:latin typeface="Times New Roman" panose="02020603050405020304" pitchFamily="18" charset="0"/>
                <a:cs typeface="Times New Roman" panose="02020603050405020304" pitchFamily="18" charset="0"/>
              </a:rPr>
              <a:t>To sort the answer we model compare the input list of the referenced answer with the answers which we get from the processed image.</a:t>
            </a:r>
          </a:p>
          <a:p>
            <a:pPr marL="0" indent="0" algn="just">
              <a:buNone/>
            </a:pPr>
            <a:r>
              <a:rPr lang="en-US" b="1" dirty="0">
                <a:latin typeface="Times New Roman" panose="02020603050405020304" pitchFamily="18" charset="0"/>
                <a:cs typeface="Times New Roman" panose="02020603050405020304" pitchFamily="18" charset="0"/>
              </a:rPr>
              <a:t>Grading: </a:t>
            </a:r>
          </a:p>
          <a:p>
            <a:pPr algn="just"/>
            <a:r>
              <a:rPr lang="en-US" dirty="0">
                <a:latin typeface="Times New Roman" panose="02020603050405020304" pitchFamily="18" charset="0"/>
                <a:cs typeface="Times New Roman" panose="02020603050405020304" pitchFamily="18" charset="0"/>
              </a:rPr>
              <a:t>After answer shorting we apply some which are mentioned in utlis file to get the final output that is graded answer omr sheet.</a:t>
            </a:r>
          </a:p>
          <a:p>
            <a:pPr marL="0" indent="0" algn="just">
              <a:buNone/>
            </a:pPr>
            <a:r>
              <a:rPr lang="en-US" b="1" dirty="0">
                <a:latin typeface="Times New Roman" panose="02020603050405020304" pitchFamily="18" charset="0"/>
                <a:cs typeface="Times New Roman" panose="02020603050405020304" pitchFamily="18" charset="0"/>
              </a:rPr>
              <a:t>Output Saving:</a:t>
            </a:r>
          </a:p>
          <a:p>
            <a:pPr algn="just"/>
            <a:r>
              <a:rPr lang="en-US" dirty="0">
                <a:latin typeface="Times New Roman" panose="02020603050405020304" pitchFamily="18" charset="0"/>
                <a:cs typeface="Times New Roman" panose="02020603050405020304" pitchFamily="18" charset="0"/>
              </a:rPr>
              <a:t>Save Image by entering the ‘s’ key on keyboard the will saved.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51487F8-47E3-E364-FACE-2DFD2C106544}"/>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10</a:t>
            </a:r>
          </a:p>
        </p:txBody>
      </p:sp>
    </p:spTree>
    <p:extLst>
      <p:ext uri="{BB962C8B-B14F-4D97-AF65-F5344CB8AC3E}">
        <p14:creationId xmlns:p14="http://schemas.microsoft.com/office/powerpoint/2010/main" val="333390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8A87-D05E-427A-99B7-214DA8B44387}"/>
              </a:ext>
            </a:extLst>
          </p:cNvPr>
          <p:cNvSpPr>
            <a:spLocks noGrp="1"/>
          </p:cNvSpPr>
          <p:nvPr>
            <p:ph type="title"/>
          </p:nvPr>
        </p:nvSpPr>
        <p:spPr>
          <a:xfrm>
            <a:off x="0" y="216648"/>
            <a:ext cx="10131425" cy="1456267"/>
          </a:xfrm>
        </p:spPr>
        <p:txBody>
          <a:bodyPr/>
          <a:lstStyle/>
          <a:p>
            <a:r>
              <a:rPr lang="en-IN" dirty="0"/>
              <a:t>Working of OMR MCQ Automated Grading Model</a:t>
            </a:r>
          </a:p>
        </p:txBody>
      </p:sp>
      <p:sp>
        <p:nvSpPr>
          <p:cNvPr id="3" name="Content Placeholder 2">
            <a:extLst>
              <a:ext uri="{FF2B5EF4-FFF2-40B4-BE49-F238E27FC236}">
                <a16:creationId xmlns:a16="http://schemas.microsoft.com/office/drawing/2014/main" id="{71CD07DE-B60C-43CD-BE11-33EC86A410E6}"/>
              </a:ext>
            </a:extLst>
          </p:cNvPr>
          <p:cNvSpPr>
            <a:spLocks noGrp="1"/>
          </p:cNvSpPr>
          <p:nvPr>
            <p:ph idx="1"/>
          </p:nvPr>
        </p:nvSpPr>
        <p:spPr>
          <a:xfrm>
            <a:off x="587188" y="944782"/>
            <a:ext cx="10131425" cy="3649133"/>
          </a:xfrm>
        </p:spPr>
        <p:txBody>
          <a:bodyPr>
            <a:noAutofit/>
          </a:bodyPr>
          <a:lstStyle/>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Here it first capture the video/image from the webcam and or load image from the dataset from the given path.</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Then Model will convert the captured or loaded image in grey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by using grey scale.</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Model will find the edges from the grey scaled image using canny.</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4:</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Model will apply the contours over the grey scaled image.</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5: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Model will find the biggest rectangles present in the image and their corner points</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6: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Then it will use wrap IPU which is the wrap perspective on the image from this we get the required portion of the image</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7: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Later model will apply some threshold on the image for the better visualization of the dark shaded bubbles.</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8: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Model will find the filled bubbles and compare the list of  input with the reference list which we defined in the model. And generate the output.</a:t>
            </a:r>
          </a:p>
          <a:p>
            <a:pPr marR="150495" algn="just">
              <a:lnSpc>
                <a:spcPct val="150000"/>
              </a:lnSpc>
              <a:spcAft>
                <a:spcPts val="10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Step 9: </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lastly, we need to enter the “s” key on the keyboard to save the output.</a:t>
            </a:r>
          </a:p>
          <a:p>
            <a:endParaRPr lang="en-IN" sz="15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8E92D6C-9C7D-B9C0-8705-D0711E2F34D7}"/>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11</a:t>
            </a:r>
          </a:p>
        </p:txBody>
      </p:sp>
    </p:spTree>
    <p:extLst>
      <p:ext uri="{BB962C8B-B14F-4D97-AF65-F5344CB8AC3E}">
        <p14:creationId xmlns:p14="http://schemas.microsoft.com/office/powerpoint/2010/main" val="137682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8DB176-6310-1DF9-3C29-D785E8A79D38}"/>
              </a:ext>
            </a:extLst>
          </p:cNvPr>
          <p:cNvSpPr/>
          <p:nvPr/>
        </p:nvSpPr>
        <p:spPr>
          <a:xfrm>
            <a:off x="5569660" y="5091922"/>
            <a:ext cx="1327608" cy="253916"/>
          </a:xfrm>
          <a:prstGeom prst="rect">
            <a:avLst/>
          </a:prstGeom>
          <a:noFill/>
        </p:spPr>
        <p:txBody>
          <a:bodyPr wrap="none" lIns="91440" tIns="45720" rIns="91440" bIns="45720">
            <a:spAutoFit/>
          </a:bodyPr>
          <a:lstStyle/>
          <a:p>
            <a:pPr algn="ctr"/>
            <a:r>
              <a:rPr lang="en-US" sz="105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Process OMR Sheet</a:t>
            </a:r>
          </a:p>
        </p:txBody>
      </p:sp>
      <p:pic>
        <p:nvPicPr>
          <p:cNvPr id="6" name="Content Placeholder 5">
            <a:extLst>
              <a:ext uri="{FF2B5EF4-FFF2-40B4-BE49-F238E27FC236}">
                <a16:creationId xmlns:a16="http://schemas.microsoft.com/office/drawing/2014/main" id="{A6C09B72-6801-C737-8654-2B14F9458D4A}"/>
              </a:ext>
            </a:extLst>
          </p:cNvPr>
          <p:cNvPicPr>
            <a:picLocks noGrp="1" noChangeAspect="1"/>
          </p:cNvPicPr>
          <p:nvPr>
            <p:ph idx="1"/>
          </p:nvPr>
        </p:nvPicPr>
        <p:blipFill>
          <a:blip r:embed="rId2"/>
          <a:stretch>
            <a:fillRect/>
          </a:stretch>
        </p:blipFill>
        <p:spPr>
          <a:xfrm>
            <a:off x="2589056" y="237897"/>
            <a:ext cx="1836442" cy="1815187"/>
          </a:xfrm>
          <a:prstGeom prst="rect">
            <a:avLst/>
          </a:prstGeom>
        </p:spPr>
      </p:pic>
      <p:pic>
        <p:nvPicPr>
          <p:cNvPr id="7" name="Picture 6">
            <a:extLst>
              <a:ext uri="{FF2B5EF4-FFF2-40B4-BE49-F238E27FC236}">
                <a16:creationId xmlns:a16="http://schemas.microsoft.com/office/drawing/2014/main" id="{700B4D2A-9B1C-9F73-5D9F-62F562925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970" y="196049"/>
            <a:ext cx="1836442" cy="1827573"/>
          </a:xfrm>
          <a:prstGeom prst="rect">
            <a:avLst/>
          </a:prstGeom>
        </p:spPr>
      </p:pic>
      <p:pic>
        <p:nvPicPr>
          <p:cNvPr id="8" name="Picture 7">
            <a:extLst>
              <a:ext uri="{FF2B5EF4-FFF2-40B4-BE49-F238E27FC236}">
                <a16:creationId xmlns:a16="http://schemas.microsoft.com/office/drawing/2014/main" id="{8C230FCB-0D2E-C584-EC65-92E446196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8234" y="162592"/>
            <a:ext cx="1836442" cy="1815556"/>
          </a:xfrm>
          <a:prstGeom prst="rect">
            <a:avLst/>
          </a:prstGeom>
        </p:spPr>
      </p:pic>
      <p:sp>
        <p:nvSpPr>
          <p:cNvPr id="9" name="Rectangle 8">
            <a:extLst>
              <a:ext uri="{FF2B5EF4-FFF2-40B4-BE49-F238E27FC236}">
                <a16:creationId xmlns:a16="http://schemas.microsoft.com/office/drawing/2014/main" id="{191CE634-2FC7-F052-2DD1-C53794A1094D}"/>
              </a:ext>
            </a:extLst>
          </p:cNvPr>
          <p:cNvSpPr/>
          <p:nvPr/>
        </p:nvSpPr>
        <p:spPr>
          <a:xfrm>
            <a:off x="120196" y="190582"/>
            <a:ext cx="1923176" cy="18275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Capture Image from Webcam</a:t>
            </a:r>
          </a:p>
          <a:p>
            <a:pPr algn="ctr"/>
            <a:r>
              <a:rPr lang="en-US" dirty="0">
                <a:ln w="0"/>
                <a:solidFill>
                  <a:schemeClr val="accent1"/>
                </a:solidFill>
                <a:effectLst>
                  <a:outerShdw blurRad="38100" dist="25400" dir="5400000" algn="ctr" rotWithShape="0">
                    <a:srgbClr val="6E747A">
                      <a:alpha val="43000"/>
                    </a:srgbClr>
                  </a:outerShdw>
                </a:effectLst>
              </a:rPr>
              <a:t>Or </a:t>
            </a:r>
          </a:p>
          <a:p>
            <a:pPr algn="ctr"/>
            <a:r>
              <a:rPr lang="en-US" dirty="0">
                <a:ln w="0"/>
                <a:solidFill>
                  <a:schemeClr val="accent1"/>
                </a:solidFill>
                <a:effectLst>
                  <a:outerShdw blurRad="38100" dist="25400" dir="5400000" algn="ctr" rotWithShape="0">
                    <a:srgbClr val="6E747A">
                      <a:alpha val="43000"/>
                    </a:srgbClr>
                  </a:outerShdw>
                </a:effectLst>
              </a:rPr>
              <a:t>Loaded Image </a:t>
            </a:r>
            <a:r>
              <a:rPr lang="en-US">
                <a:ln w="0"/>
                <a:solidFill>
                  <a:schemeClr val="accent1"/>
                </a:solidFill>
                <a:effectLst>
                  <a:outerShdw blurRad="38100" dist="25400" dir="5400000" algn="ctr" rotWithShape="0">
                    <a:srgbClr val="6E747A">
                      <a:alpha val="43000"/>
                    </a:srgbClr>
                  </a:outerShdw>
                </a:effectLst>
              </a:rPr>
              <a:t>from Storage</a:t>
            </a:r>
            <a:endParaRPr lang="en-IN" dirty="0">
              <a:ln w="0"/>
              <a:solidFill>
                <a:schemeClr val="accent1"/>
              </a:solidFill>
              <a:effectLst>
                <a:outerShdw blurRad="38100" dist="25400" dir="5400000" algn="ctr" rotWithShape="0">
                  <a:srgbClr val="6E747A">
                    <a:alpha val="43000"/>
                  </a:srgbClr>
                </a:outerShdw>
              </a:effectLst>
            </a:endParaRPr>
          </a:p>
        </p:txBody>
      </p:sp>
      <p:pic>
        <p:nvPicPr>
          <p:cNvPr id="10" name="Picture 9">
            <a:extLst>
              <a:ext uri="{FF2B5EF4-FFF2-40B4-BE49-F238E27FC236}">
                <a16:creationId xmlns:a16="http://schemas.microsoft.com/office/drawing/2014/main" id="{DD11E4D2-026B-3666-0C56-0069DDB1F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8628" y="190582"/>
            <a:ext cx="1836442" cy="1782522"/>
          </a:xfrm>
          <a:prstGeom prst="rect">
            <a:avLst/>
          </a:prstGeom>
        </p:spPr>
      </p:pic>
      <p:pic>
        <p:nvPicPr>
          <p:cNvPr id="11" name="Picture 10">
            <a:extLst>
              <a:ext uri="{FF2B5EF4-FFF2-40B4-BE49-F238E27FC236}">
                <a16:creationId xmlns:a16="http://schemas.microsoft.com/office/drawing/2014/main" id="{F2FD8662-6CF0-4AC8-8A47-AB32A11F81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6519" y="2777607"/>
            <a:ext cx="1791036" cy="1782522"/>
          </a:xfrm>
          <a:prstGeom prst="rect">
            <a:avLst/>
          </a:prstGeom>
        </p:spPr>
      </p:pic>
      <p:pic>
        <p:nvPicPr>
          <p:cNvPr id="12" name="Picture 11">
            <a:extLst>
              <a:ext uri="{FF2B5EF4-FFF2-40B4-BE49-F238E27FC236}">
                <a16:creationId xmlns:a16="http://schemas.microsoft.com/office/drawing/2014/main" id="{9B504C6A-37A6-ED98-9642-671A40E283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9243" y="2777607"/>
            <a:ext cx="1802821" cy="1815556"/>
          </a:xfrm>
          <a:prstGeom prst="rect">
            <a:avLst/>
          </a:prstGeom>
        </p:spPr>
      </p:pic>
      <p:pic>
        <p:nvPicPr>
          <p:cNvPr id="13" name="Picture 12">
            <a:extLst>
              <a:ext uri="{FF2B5EF4-FFF2-40B4-BE49-F238E27FC236}">
                <a16:creationId xmlns:a16="http://schemas.microsoft.com/office/drawing/2014/main" id="{4B64BFC9-E34E-9F44-57FE-2D65187032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2440" y="2764953"/>
            <a:ext cx="1791037" cy="1807829"/>
          </a:xfrm>
          <a:prstGeom prst="rect">
            <a:avLst/>
          </a:prstGeom>
        </p:spPr>
      </p:pic>
      <p:pic>
        <p:nvPicPr>
          <p:cNvPr id="14" name="Picture 13">
            <a:extLst>
              <a:ext uri="{FF2B5EF4-FFF2-40B4-BE49-F238E27FC236}">
                <a16:creationId xmlns:a16="http://schemas.microsoft.com/office/drawing/2014/main" id="{A857FE9A-4F3B-D087-9EDD-7E2B77C672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7298" y="2764953"/>
            <a:ext cx="1741495" cy="1815188"/>
          </a:xfrm>
          <a:prstGeom prst="rect">
            <a:avLst/>
          </a:prstGeom>
        </p:spPr>
      </p:pic>
      <p:sp>
        <p:nvSpPr>
          <p:cNvPr id="15" name="Arrow: Right 14">
            <a:extLst>
              <a:ext uri="{FF2B5EF4-FFF2-40B4-BE49-F238E27FC236}">
                <a16:creationId xmlns:a16="http://schemas.microsoft.com/office/drawing/2014/main" id="{21F6C2F7-2C2B-66D7-9A37-3EE708C9DDD9}"/>
              </a:ext>
            </a:extLst>
          </p:cNvPr>
          <p:cNvSpPr/>
          <p:nvPr/>
        </p:nvSpPr>
        <p:spPr>
          <a:xfrm>
            <a:off x="4433074" y="1070370"/>
            <a:ext cx="634744" cy="29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485E355-3E8E-1904-F152-A03A471505BC}"/>
              </a:ext>
            </a:extLst>
          </p:cNvPr>
          <p:cNvSpPr/>
          <p:nvPr/>
        </p:nvSpPr>
        <p:spPr>
          <a:xfrm>
            <a:off x="6919412" y="1035924"/>
            <a:ext cx="638822" cy="29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7F76644-9F88-F1C5-647F-C83597C52691}"/>
              </a:ext>
            </a:extLst>
          </p:cNvPr>
          <p:cNvSpPr/>
          <p:nvPr/>
        </p:nvSpPr>
        <p:spPr>
          <a:xfrm>
            <a:off x="9424981" y="1035924"/>
            <a:ext cx="723647" cy="29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DD6C3056-2C09-DE74-3E97-B8972AAC421C}"/>
              </a:ext>
            </a:extLst>
          </p:cNvPr>
          <p:cNvSpPr/>
          <p:nvPr/>
        </p:nvSpPr>
        <p:spPr>
          <a:xfrm>
            <a:off x="10717225" y="2021130"/>
            <a:ext cx="349624" cy="74835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277EA889-61EE-5FCC-0892-A457511D6AA0}"/>
              </a:ext>
            </a:extLst>
          </p:cNvPr>
          <p:cNvSpPr/>
          <p:nvPr/>
        </p:nvSpPr>
        <p:spPr>
          <a:xfrm>
            <a:off x="9261850" y="3534651"/>
            <a:ext cx="723647" cy="21515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Left 19">
            <a:extLst>
              <a:ext uri="{FF2B5EF4-FFF2-40B4-BE49-F238E27FC236}">
                <a16:creationId xmlns:a16="http://schemas.microsoft.com/office/drawing/2014/main" id="{9611732D-2FB8-2E1E-0307-7D08602D1A02}"/>
              </a:ext>
            </a:extLst>
          </p:cNvPr>
          <p:cNvSpPr/>
          <p:nvPr/>
        </p:nvSpPr>
        <p:spPr>
          <a:xfrm>
            <a:off x="6773477" y="3520627"/>
            <a:ext cx="634744" cy="24320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Left 20">
            <a:extLst>
              <a:ext uri="{FF2B5EF4-FFF2-40B4-BE49-F238E27FC236}">
                <a16:creationId xmlns:a16="http://schemas.microsoft.com/office/drawing/2014/main" id="{CF4D7422-D5D9-656C-F710-8FEB8768A839}"/>
              </a:ext>
            </a:extLst>
          </p:cNvPr>
          <p:cNvSpPr/>
          <p:nvPr/>
        </p:nvSpPr>
        <p:spPr>
          <a:xfrm>
            <a:off x="4258793" y="3548677"/>
            <a:ext cx="723647" cy="215153"/>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F9C8EBB-0E27-BAA0-543E-E9288D9D1366}"/>
              </a:ext>
            </a:extLst>
          </p:cNvPr>
          <p:cNvSpPr/>
          <p:nvPr/>
        </p:nvSpPr>
        <p:spPr>
          <a:xfrm>
            <a:off x="2095235" y="1070370"/>
            <a:ext cx="463516" cy="2191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5F36731F-C3C7-8455-B13D-13933EF2E1F7}"/>
              </a:ext>
            </a:extLst>
          </p:cNvPr>
          <p:cNvSpPr/>
          <p:nvPr/>
        </p:nvSpPr>
        <p:spPr>
          <a:xfrm>
            <a:off x="11409785"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12</a:t>
            </a:r>
          </a:p>
        </p:txBody>
      </p:sp>
    </p:spTree>
    <p:extLst>
      <p:ext uri="{BB962C8B-B14F-4D97-AF65-F5344CB8AC3E}">
        <p14:creationId xmlns:p14="http://schemas.microsoft.com/office/powerpoint/2010/main" val="132441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7ED387-4C17-C7FF-B5A3-90D80A6C62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441568" y="2880048"/>
            <a:ext cx="3029992" cy="3177010"/>
          </a:xfrm>
          <a:prstGeom prst="rect">
            <a:avLst/>
          </a:prstGeom>
          <a:noFill/>
          <a:ln>
            <a:noFill/>
          </a:ln>
        </p:spPr>
      </p:pic>
      <p:sp>
        <p:nvSpPr>
          <p:cNvPr id="2" name="Rectangle 1">
            <a:extLst>
              <a:ext uri="{FF2B5EF4-FFF2-40B4-BE49-F238E27FC236}">
                <a16:creationId xmlns:a16="http://schemas.microsoft.com/office/drawing/2014/main" id="{3A64FEDF-6B48-59A5-0A70-C48EF5AED037}"/>
              </a:ext>
            </a:extLst>
          </p:cNvPr>
          <p:cNvSpPr/>
          <p:nvPr/>
        </p:nvSpPr>
        <p:spPr>
          <a:xfrm>
            <a:off x="5196395" y="6093428"/>
            <a:ext cx="970137" cy="261610"/>
          </a:xfrm>
          <a:prstGeom prst="rect">
            <a:avLst/>
          </a:prstGeom>
          <a:noFill/>
        </p:spPr>
        <p:txBody>
          <a:bodyPr wrap="none" lIns="91440" tIns="45720" rIns="91440" bIns="45720">
            <a:spAutoFit/>
          </a:bodyPr>
          <a:lstStyle/>
          <a:p>
            <a:pPr algn="ctr"/>
            <a:r>
              <a:rPr lang="en-US" sz="11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Final Output</a:t>
            </a:r>
          </a:p>
        </p:txBody>
      </p:sp>
      <p:pic>
        <p:nvPicPr>
          <p:cNvPr id="5" name="Picture 4">
            <a:extLst>
              <a:ext uri="{FF2B5EF4-FFF2-40B4-BE49-F238E27FC236}">
                <a16:creationId xmlns:a16="http://schemas.microsoft.com/office/drawing/2014/main" id="{299D1397-430B-129B-793B-6BC3D92559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938" y="649156"/>
            <a:ext cx="7784446" cy="4093173"/>
          </a:xfrm>
          <a:prstGeom prst="rect">
            <a:avLst/>
          </a:prstGeom>
          <a:noFill/>
          <a:ln>
            <a:noFill/>
          </a:ln>
        </p:spPr>
      </p:pic>
      <p:sp>
        <p:nvSpPr>
          <p:cNvPr id="6" name="Rectangle 5">
            <a:extLst>
              <a:ext uri="{FF2B5EF4-FFF2-40B4-BE49-F238E27FC236}">
                <a16:creationId xmlns:a16="http://schemas.microsoft.com/office/drawing/2014/main" id="{0B40C531-0529-6487-C0D0-617F18FBAB96}"/>
              </a:ext>
            </a:extLst>
          </p:cNvPr>
          <p:cNvSpPr/>
          <p:nvPr/>
        </p:nvSpPr>
        <p:spPr>
          <a:xfrm>
            <a:off x="3591300" y="4865263"/>
            <a:ext cx="963726" cy="230832"/>
          </a:xfrm>
          <a:prstGeom prst="rect">
            <a:avLst/>
          </a:prstGeom>
          <a:noFill/>
        </p:spPr>
        <p:txBody>
          <a:bodyPr wrap="none" lIns="91440" tIns="45720" rIns="91440" bIns="45720">
            <a:spAutoFit/>
          </a:bodyPr>
          <a:lstStyle/>
          <a:p>
            <a:pPr algn="ctr"/>
            <a:r>
              <a:rPr lang="en-US" sz="9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Stacked Output</a:t>
            </a:r>
          </a:p>
        </p:txBody>
      </p:sp>
      <p:sp>
        <p:nvSpPr>
          <p:cNvPr id="7" name="Rectangle 6">
            <a:extLst>
              <a:ext uri="{FF2B5EF4-FFF2-40B4-BE49-F238E27FC236}">
                <a16:creationId xmlns:a16="http://schemas.microsoft.com/office/drawing/2014/main" id="{73D99053-DB4B-B979-727D-49AF75103E98}"/>
              </a:ext>
            </a:extLst>
          </p:cNvPr>
          <p:cNvSpPr/>
          <p:nvPr/>
        </p:nvSpPr>
        <p:spPr>
          <a:xfrm>
            <a:off x="9726245" y="6208844"/>
            <a:ext cx="803425" cy="230832"/>
          </a:xfrm>
          <a:prstGeom prst="rect">
            <a:avLst/>
          </a:prstGeom>
          <a:noFill/>
        </p:spPr>
        <p:txBody>
          <a:bodyPr wrap="none" lIns="91440" tIns="45720" rIns="91440" bIns="45720">
            <a:spAutoFit/>
          </a:bodyPr>
          <a:lstStyle/>
          <a:p>
            <a:pPr algn="ctr"/>
            <a:r>
              <a:rPr lang="en-US" sz="9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Split</a:t>
            </a:r>
            <a:r>
              <a:rPr lang="en-US" sz="9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Output</a:t>
            </a:r>
          </a:p>
        </p:txBody>
      </p:sp>
      <p:sp>
        <p:nvSpPr>
          <p:cNvPr id="10" name="Rectangle 9">
            <a:extLst>
              <a:ext uri="{FF2B5EF4-FFF2-40B4-BE49-F238E27FC236}">
                <a16:creationId xmlns:a16="http://schemas.microsoft.com/office/drawing/2014/main" id="{3C56539D-1B72-B60B-83D6-09F26DDF723D}"/>
              </a:ext>
            </a:extLst>
          </p:cNvPr>
          <p:cNvSpPr/>
          <p:nvPr/>
        </p:nvSpPr>
        <p:spPr>
          <a:xfrm>
            <a:off x="3466837" y="4444504"/>
            <a:ext cx="755539" cy="261610"/>
          </a:xfrm>
          <a:prstGeom prst="rect">
            <a:avLst/>
          </a:prstGeom>
          <a:noFill/>
        </p:spPr>
        <p:txBody>
          <a:bodyPr wrap="square" lIns="91440" tIns="45720" rIns="91440" bIns="45720">
            <a:spAutoFit/>
          </a:bodyPr>
          <a:lstStyle/>
          <a:p>
            <a:pPr algn="ctr"/>
            <a:r>
              <a:rPr lang="en-US" sz="1100" dirty="0">
                <a:ln w="0"/>
                <a:effectLst>
                  <a:outerShdw blurRad="38100" dist="19050" dir="2700000" algn="tl" rotWithShape="0">
                    <a:schemeClr val="dk1">
                      <a:alpha val="40000"/>
                    </a:schemeClr>
                  </a:outerShdw>
                </a:effectLst>
              </a:rPr>
              <a:t>2</a:t>
            </a:r>
            <a:endParaRPr lang="en-US" sz="11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E23FDEA8-5911-52CE-2E1B-B7C6CA545CCF}"/>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13</a:t>
            </a:r>
          </a:p>
        </p:txBody>
      </p:sp>
    </p:spTree>
    <p:extLst>
      <p:ext uri="{BB962C8B-B14F-4D97-AF65-F5344CB8AC3E}">
        <p14:creationId xmlns:p14="http://schemas.microsoft.com/office/powerpoint/2010/main" val="64522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9374-ACC0-477F-ADF6-E1105A8A8888}"/>
              </a:ext>
            </a:extLst>
          </p:cNvPr>
          <p:cNvSpPr>
            <a:spLocks noGrp="1"/>
          </p:cNvSpPr>
          <p:nvPr>
            <p:ph type="title"/>
          </p:nvPr>
        </p:nvSpPr>
        <p:spPr/>
        <p:txBody>
          <a:bodyPr/>
          <a:lstStyle/>
          <a:p>
            <a:r>
              <a:rPr lang="en-IN" dirty="0"/>
              <a:t>Advantages of OMR MCQ Automated Grading Model</a:t>
            </a:r>
          </a:p>
        </p:txBody>
      </p:sp>
      <p:sp>
        <p:nvSpPr>
          <p:cNvPr id="3" name="Content Placeholder 2">
            <a:extLst>
              <a:ext uri="{FF2B5EF4-FFF2-40B4-BE49-F238E27FC236}">
                <a16:creationId xmlns:a16="http://schemas.microsoft.com/office/drawing/2014/main" id="{C0B4FBFE-5449-4A0A-B476-829924881982}"/>
              </a:ext>
            </a:extLst>
          </p:cNvPr>
          <p:cNvSpPr>
            <a:spLocks noGrp="1"/>
          </p:cNvSpPr>
          <p:nvPr>
            <p:ph idx="1"/>
          </p:nvPr>
        </p:nvSpPr>
        <p:spPr>
          <a:xfrm>
            <a:off x="596154" y="1930400"/>
            <a:ext cx="10131425" cy="3872753"/>
          </a:xfrm>
        </p:spPr>
        <p:txBody>
          <a:bodyPr>
            <a:noAutofit/>
          </a:bodyPr>
          <a:lstStyle/>
          <a:p>
            <a:pPr marL="342900" marR="150495" lvl="0" indent="-342900" algn="just">
              <a:lnSpc>
                <a:spcPct val="150000"/>
              </a:lnSpc>
              <a:spcAft>
                <a:spcPts val="1000"/>
              </a:spcAft>
              <a:buFont typeface="Symbol" panose="05050102010706020507" pitchFamily="18" charset="2"/>
              <a:buChar char=""/>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OMR MCQ automated grading model is very easy to use and handy as compared OMR scanning machine</a:t>
            </a:r>
          </a:p>
          <a:p>
            <a:pPr marL="342900" marR="150495" lvl="0" indent="-342900" algn="just">
              <a:lnSpc>
                <a:spcPct val="150000"/>
              </a:lnSpc>
              <a:spcAft>
                <a:spcPts val="1000"/>
              </a:spcAft>
              <a:buFont typeface="Symbol" panose="05050102010706020507" pitchFamily="18" charset="2"/>
              <a:buChar char=""/>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We must insert our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sheet into the OMR machine, which then scans it. It also requires software to link 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machine to the system in order to provide the output (scanned image of the OMR sheet and grades) of the OMR sheets. In this model we only need to load image from dataset and we can also use captured image from webcam rest of the process will done by the model like loading image, edge detection, contours etc</a:t>
            </a:r>
          </a:p>
          <a:p>
            <a:pPr marL="342900" marR="150495" lvl="0" indent="-342900" algn="just">
              <a:lnSpc>
                <a:spcPct val="150000"/>
              </a:lnSpc>
              <a:spcAft>
                <a:spcPts val="1000"/>
              </a:spcAft>
              <a:buFont typeface="Symbol" panose="05050102010706020507" pitchFamily="18" charset="2"/>
              <a:buChar char=""/>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OMR scanning models, on the other hand, scan the image and grade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sheet as output.</a:t>
            </a:r>
          </a:p>
          <a:p>
            <a:pPr marL="342900" marR="150495" lvl="0" indent="-342900" algn="just">
              <a:lnSpc>
                <a:spcPct val="150000"/>
              </a:lnSpc>
              <a:spcAft>
                <a:spcPts val="1000"/>
              </a:spcAft>
              <a:buFont typeface="Symbol" panose="05050102010706020507" pitchFamily="18" charset="2"/>
              <a:buChar char=""/>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An OMR MCQ automated grading model is cheaper than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machine. </a:t>
            </a:r>
          </a:p>
          <a:p>
            <a:pPr marL="342900" marR="150495" lvl="0" indent="-342900" algn="just">
              <a:lnSpc>
                <a:spcPct val="150000"/>
              </a:lnSpc>
              <a:spcAft>
                <a:spcPts val="1000"/>
              </a:spcAft>
              <a:buFont typeface="Symbol" panose="05050102010706020507" pitchFamily="18" charset="2"/>
              <a:buChar char=""/>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In some cases, 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machine may skip bubbles in the OMR sheet, but in 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mcq</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automated graded model, we need a data set or a live image of the OMR sheet, and it will convert it to grey and then contour the filled bubbles as there are present correct answer bubbles, and it compares contour bubbles with the pre-setup correct answers and gives the grades because there are fewer chances of mistakes in the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mcq</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automated grading model. </a:t>
            </a: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31BB5B6-B294-1B18-1126-6B3136743D2C}"/>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14</a:t>
            </a:r>
          </a:p>
        </p:txBody>
      </p:sp>
    </p:spTree>
    <p:extLst>
      <p:ext uri="{BB962C8B-B14F-4D97-AF65-F5344CB8AC3E}">
        <p14:creationId xmlns:p14="http://schemas.microsoft.com/office/powerpoint/2010/main" val="274638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8D36-F1DD-4241-A8D7-F21DA40DF42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F3C1AEB-AB01-4142-9F78-7E619DB34705}"/>
              </a:ext>
            </a:extLst>
          </p:cNvPr>
          <p:cNvSpPr>
            <a:spLocks noGrp="1"/>
          </p:cNvSpPr>
          <p:nvPr>
            <p:ph idx="1"/>
          </p:nvPr>
        </p:nvSpPr>
        <p:spPr>
          <a:xfrm>
            <a:off x="677334" y="1930400"/>
            <a:ext cx="9478616" cy="4046698"/>
          </a:xfrm>
        </p:spPr>
        <p:txBody>
          <a:bodyPr>
            <a:normAutofit fontScale="92500" lnSpcReduction="20000"/>
          </a:bodyPr>
          <a:lstStyle/>
          <a:p>
            <a:pPr marL="0" indent="0">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work  presents  a  system  for  Optical  Mark  Recognition developed  for  multiple  choice  tests  with  the  programming language Python. OMR scanners were traditionally hardware-focused, but we created one using an underlying model that simply required a collection of photos or live image from webcam. Scanned photos that have been rotated by some angle are also accepted, therefore the need for hardware for perfect alignment is not necessary here. A user interface is also supplied so that persons with less expertise may utilize it as well. The OMR sheet will be in front of the user, and if the picture is scanned incorrectly, it can be skipped and scanned again. Sometimes applicants may not fill out their information correctly or neglect to indicate certain important elements, which are then appropriately recorded in the database. As it is easy to use, the software can  be easily used  by teachers or  school managers as well. Hence, fast and effective model like this will not only enable  the personnel to  save time but  also it will  be very cheap.  Furthermore,  students  will  be  able  to  learn  the  results earlier.</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A40A31F-1E8A-1B02-1FD9-3EFDAE8A6852}"/>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15</a:t>
            </a:r>
          </a:p>
        </p:txBody>
      </p:sp>
    </p:spTree>
    <p:extLst>
      <p:ext uri="{BB962C8B-B14F-4D97-AF65-F5344CB8AC3E}">
        <p14:creationId xmlns:p14="http://schemas.microsoft.com/office/powerpoint/2010/main" val="865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FBE4-67DA-490E-9FDB-F70CE34C44DB}"/>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9AD7A699-FE3C-427E-A816-62617CFBC27C}"/>
              </a:ext>
            </a:extLst>
          </p:cNvPr>
          <p:cNvSpPr>
            <a:spLocks noGrp="1"/>
          </p:cNvSpPr>
          <p:nvPr>
            <p:ph idx="1"/>
          </p:nvPr>
        </p:nvSpPr>
        <p:spPr>
          <a:xfrm>
            <a:off x="677334" y="2016562"/>
            <a:ext cx="8617225" cy="2641968"/>
          </a:xfrm>
        </p:spPr>
        <p:txBody>
          <a:bodyPr>
            <a:noAutofit/>
          </a:bodyPr>
          <a:lstStyle/>
          <a:p>
            <a:pPr algn="just">
              <a:lnSpc>
                <a:spcPct val="150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Currently we give the input image from the from webcam or from dataset model processed the input and apply algorithm on the image and we get the graded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omr</a:t>
            </a:r>
            <a:r>
              <a:rPr lang="en-IN" dirty="0">
                <a:effectLst/>
                <a:latin typeface="Times New Roman" panose="02020603050405020304" pitchFamily="18" charset="0"/>
                <a:ea typeface="Calibri" panose="020F0502020204030204" pitchFamily="34" charset="0"/>
                <a:cs typeface="Times New Roman" panose="02020603050405020304" pitchFamily="18" charset="0"/>
              </a:rPr>
              <a:t> sheet as output.</a:t>
            </a:r>
          </a:p>
          <a:p>
            <a:pPr algn="just">
              <a:lnSpc>
                <a:spcPct val="150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the future, we may give user authentication to the system so that we have data on who has scanned the photographs and can reach out to the concerned person if something has transpired illegally. This allows us to restrict system access to users who have been educated in this program. </a:t>
            </a:r>
          </a:p>
          <a:p>
            <a:pPr marL="0" indent="0">
              <a:buNone/>
            </a:pPr>
            <a:endParaRPr lang="en-IN" dirty="0"/>
          </a:p>
        </p:txBody>
      </p:sp>
      <p:sp>
        <p:nvSpPr>
          <p:cNvPr id="7" name="Rectangle 6">
            <a:extLst>
              <a:ext uri="{FF2B5EF4-FFF2-40B4-BE49-F238E27FC236}">
                <a16:creationId xmlns:a16="http://schemas.microsoft.com/office/drawing/2014/main" id="{285BA7E7-2724-8A93-BDCE-5869980DD0C0}"/>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16</a:t>
            </a:r>
          </a:p>
        </p:txBody>
      </p:sp>
    </p:spTree>
    <p:extLst>
      <p:ext uri="{BB962C8B-B14F-4D97-AF65-F5344CB8AC3E}">
        <p14:creationId xmlns:p14="http://schemas.microsoft.com/office/powerpoint/2010/main" val="315972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22F2-97C1-48ED-AE98-2B093337ED2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0D1DFBD-3C1C-4C6C-A4B8-07F5147CA3B3}"/>
              </a:ext>
            </a:extLst>
          </p:cNvPr>
          <p:cNvSpPr>
            <a:spLocks noGrp="1"/>
          </p:cNvSpPr>
          <p:nvPr>
            <p:ph idx="1"/>
          </p:nvPr>
        </p:nvSpPr>
        <p:spPr>
          <a:xfrm>
            <a:off x="677334" y="1930400"/>
            <a:ext cx="8596668" cy="3880773"/>
          </a:xfrm>
        </p:spPr>
        <p:txBody>
          <a:bodyPr>
            <a:normAutofit fontScale="92500" lnSpcReduction="20000"/>
          </a:bodyPr>
          <a:lstStyle/>
          <a:p>
            <a:pPr marL="0" indent="0" algn="l">
              <a:buNone/>
            </a:pPr>
            <a:endParaRPr lang="en-IN" b="0" i="0" u="none" strike="noStrike" dirty="0">
              <a:solidFill>
                <a:srgbClr val="8AB4F8"/>
              </a:solidFill>
              <a:effectLst/>
              <a:latin typeface="arial" panose="020B0604020202020204" pitchFamily="34" charset="0"/>
              <a:hlinkClick r:id="rId2"/>
            </a:endParaRPr>
          </a:p>
          <a:p>
            <a:r>
              <a:rPr lang="en-IN" sz="1800" dirty="0" err="1">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Jingyi</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T., </a:t>
            </a:r>
            <a:r>
              <a:rPr lang="en-IN" sz="1800" dirty="0" err="1">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Hooi</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Y. K., &amp; Bin, O. K. (2021, July). Image Processing for Enhanced OMR Answer Matching Precision. In </a:t>
            </a:r>
            <a:r>
              <a:rPr lang="en-IN" sz="1800" i="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2021 International Conference on Computer &amp; Information Sciences (ICCOINS)</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(pp. 322-327). IEEE.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Martinez, M. E., Ferris, J. J., Kraft, W., &amp; Manning, W. H. (1992). Automated scoring of paper-and-pencil figural responses. </a:t>
            </a:r>
            <a:r>
              <a:rPr lang="en-IN" sz="1800" i="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Journal of Educational Technology Systems</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20</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(4), 251-260.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Harris, C. R., Millman, K. J., Van Der Walt, S. J., </a:t>
            </a:r>
            <a:r>
              <a:rPr lang="en-IN" sz="1800" dirty="0" err="1">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Gommers</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R., Virtanen, P., </a:t>
            </a:r>
            <a:r>
              <a:rPr lang="en-IN" sz="1800" dirty="0" err="1">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Cournapeau</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D., ... &amp; Oliphant, T. E. (2020). Array programming with NumPy. </a:t>
            </a:r>
            <a:r>
              <a:rPr lang="en-IN" sz="1800" i="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Nature</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585</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(7825), 357-362.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err="1">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Bradski</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G., &amp; </a:t>
            </a:r>
            <a:r>
              <a:rPr lang="en-IN" sz="1800" dirty="0" err="1">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Kaehler</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A. (2008). </a:t>
            </a:r>
            <a:r>
              <a:rPr lang="en-IN" sz="1800" i="1"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Learning OpenCV: Computer vision with the OpenCV library</a:t>
            </a:r>
            <a:r>
              <a:rPr lang="en-IN" sz="1800" dirty="0">
                <a:solidFill>
                  <a:srgbClr val="222222"/>
                </a:solidFill>
                <a:effectLst/>
                <a:latin typeface="Times New Roman" panose="02020603050405020304" pitchFamily="18" charset="0"/>
                <a:ea typeface="Calibri" panose="020F0502020204030204" pitchFamily="34" charset="0"/>
                <a:cs typeface="Mangal" panose="02040503050203030202" pitchFamily="18" charset="0"/>
              </a:rPr>
              <a:t>. " O'Reilly Media, Inc.".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l">
              <a:buNone/>
            </a:pPr>
            <a:br>
              <a:rPr lang="en-IN" b="0" i="0" dirty="0">
                <a:solidFill>
                  <a:srgbClr val="BDC1C6"/>
                </a:solidFill>
                <a:effectLst/>
                <a:latin typeface="arial" panose="020B0604020202020204" pitchFamily="34" charset="0"/>
              </a:rPr>
            </a:br>
            <a:endParaRPr lang="en-IN" dirty="0"/>
          </a:p>
        </p:txBody>
      </p:sp>
      <p:sp>
        <p:nvSpPr>
          <p:cNvPr id="7" name="Rectangle 6">
            <a:extLst>
              <a:ext uri="{FF2B5EF4-FFF2-40B4-BE49-F238E27FC236}">
                <a16:creationId xmlns:a16="http://schemas.microsoft.com/office/drawing/2014/main" id="{C31B7BE0-D1BE-C051-5196-874F6955DEAB}"/>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17</a:t>
            </a:r>
          </a:p>
        </p:txBody>
      </p:sp>
    </p:spTree>
    <p:extLst>
      <p:ext uri="{BB962C8B-B14F-4D97-AF65-F5344CB8AC3E}">
        <p14:creationId xmlns:p14="http://schemas.microsoft.com/office/powerpoint/2010/main" val="79066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C178-CBE2-490D-9AD7-534A4CF24EDF}"/>
              </a:ext>
            </a:extLst>
          </p:cNvPr>
          <p:cNvSpPr>
            <a:spLocks noGrp="1"/>
          </p:cNvSpPr>
          <p:nvPr>
            <p:ph type="title"/>
          </p:nvPr>
        </p:nvSpPr>
        <p:spPr>
          <a:xfrm>
            <a:off x="818322" y="2756452"/>
            <a:ext cx="10131425" cy="1456267"/>
          </a:xfrm>
        </p:spPr>
        <p:txBody>
          <a:bodyPr>
            <a:normAutofit/>
          </a:bodyPr>
          <a:lstStyle/>
          <a:p>
            <a:pPr algn="ctr"/>
            <a:r>
              <a:rPr lang="en-IN" sz="6600" dirty="0"/>
              <a:t>Thank You</a:t>
            </a:r>
          </a:p>
        </p:txBody>
      </p:sp>
      <p:sp>
        <p:nvSpPr>
          <p:cNvPr id="6" name="Rectangle 5">
            <a:extLst>
              <a:ext uri="{FF2B5EF4-FFF2-40B4-BE49-F238E27FC236}">
                <a16:creationId xmlns:a16="http://schemas.microsoft.com/office/drawing/2014/main" id="{9A47843B-06A9-A749-D1C0-139BFADBBBA8}"/>
              </a:ext>
            </a:extLst>
          </p:cNvPr>
          <p:cNvSpPr/>
          <p:nvPr/>
        </p:nvSpPr>
        <p:spPr>
          <a:xfrm>
            <a:off x="3466837" y="4444504"/>
            <a:ext cx="755539" cy="261610"/>
          </a:xfrm>
          <a:prstGeom prst="rect">
            <a:avLst/>
          </a:prstGeom>
          <a:noFill/>
        </p:spPr>
        <p:txBody>
          <a:bodyPr wrap="square" lIns="91440" tIns="45720" rIns="91440" bIns="45720">
            <a:spAutoFit/>
          </a:bodyPr>
          <a:lstStyle/>
          <a:p>
            <a:pPr algn="ctr"/>
            <a:r>
              <a:rPr lang="en-US" sz="1100" dirty="0">
                <a:ln w="0"/>
                <a:effectLst>
                  <a:outerShdw blurRad="38100" dist="19050" dir="2700000" algn="tl" rotWithShape="0">
                    <a:schemeClr val="dk1">
                      <a:alpha val="40000"/>
                    </a:schemeClr>
                  </a:outerShdw>
                </a:effectLst>
              </a:rPr>
              <a:t>2</a:t>
            </a:r>
            <a:endParaRPr lang="en-US" sz="11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692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F6A1-8594-4E15-8319-B4525A8868A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5BDC28DE-44D1-4AFF-BB3B-1D50591FCC36}"/>
              </a:ext>
            </a:extLst>
          </p:cNvPr>
          <p:cNvSpPr>
            <a:spLocks noGrp="1"/>
          </p:cNvSpPr>
          <p:nvPr>
            <p:ph idx="1"/>
          </p:nvPr>
        </p:nvSpPr>
        <p:spPr>
          <a:xfrm>
            <a:off x="677334" y="1930400"/>
            <a:ext cx="8596668" cy="3880773"/>
          </a:xfrm>
        </p:spPr>
        <p:txBody>
          <a:bodyPr>
            <a:normAutofit fontScale="55000" lnSpcReduction="20000"/>
          </a:bodyPr>
          <a:lstStyle/>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Overview of Python Package to be used</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Software &amp; Hardware requirement</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Model Workflow</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Features of OMR MCQ automated grading model</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Working of OMR MCQ automated grading model</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Advantages of OMR MCQ automated grading model</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Conclusion </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r>
              <a:rPr lang="en-IN" sz="3800"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FCCE68C-6402-95A1-0B83-259F97049176}"/>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dirty="0">
                <a:ln w="0"/>
                <a:effectLst>
                  <a:outerShdw blurRad="38100" dist="19050" dir="2700000" algn="tl" rotWithShape="0">
                    <a:schemeClr val="dk1">
                      <a:alpha val="40000"/>
                    </a:schemeClr>
                  </a:outerShdw>
                </a:effectLst>
              </a:rPr>
              <a:t>2</a:t>
            </a:r>
            <a:endParaRPr lang="en-US" sz="11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480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38CE-8FBB-4EA5-963F-ABFE96DD51F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A5B0370-C011-4EF1-B148-81539CCCA35B}"/>
              </a:ext>
            </a:extLst>
          </p:cNvPr>
          <p:cNvSpPr>
            <a:spLocks noGrp="1"/>
          </p:cNvSpPr>
          <p:nvPr>
            <p:ph idx="1"/>
          </p:nvPr>
        </p:nvSpPr>
        <p:spPr>
          <a:xfrm>
            <a:off x="499294" y="1625600"/>
            <a:ext cx="9819861" cy="3887673"/>
          </a:xfrm>
        </p:spPr>
        <p:txBody>
          <a:bodyPr>
            <a:noAutofit/>
          </a:bodyPr>
          <a:lstStyle/>
          <a:p>
            <a:pPr marL="0" indent="0" algn="l">
              <a:buNone/>
            </a:pPr>
            <a:r>
              <a:rPr lang="en-US" b="0" i="0" dirty="0">
                <a:effectLst/>
                <a:latin typeface="Times New Roman" panose="02020603050405020304" pitchFamily="18" charset="0"/>
                <a:cs typeface="Times New Roman" panose="02020603050405020304" pitchFamily="18" charset="0"/>
              </a:rPr>
              <a:t>What is OMR</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“OMR” stands for Optical Mark Recognition. Optical Mark Recognition (OMR) is a popular and highly accurate recognition technology for detecting specific "marks" on an image and utilizing those markings as a reference point to extract other regions of interest (ROI) on the page </a:t>
            </a:r>
            <a:r>
              <a:rPr lang="en-US" dirty="0">
                <a:latin typeface="Times New Roman" panose="02020603050405020304" pitchFamily="18" charset="0"/>
                <a:cs typeface="Times New Roman" panose="02020603050405020304" pitchFamily="18" charset="0"/>
              </a:rPr>
              <a:t>Optical Mark Recognition technology is </a:t>
            </a:r>
            <a:r>
              <a:rPr lang="en-US" b="0" i="0" dirty="0">
                <a:effectLst/>
                <a:latin typeface="Times New Roman" panose="02020603050405020304" pitchFamily="18" charset="0"/>
                <a:cs typeface="Times New Roman" panose="02020603050405020304" pitchFamily="18" charset="0"/>
              </a:rPr>
              <a:t>used for collecting data from “fill-in-the-bubble” types of questions on student tests, surveys, ballots, assessments, evaluations, and many other types of forms.. Optical Mark Recognition enables the respondent to select an answer to a question by filling in a “bubble” or “mark” associated with an answer choice.</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OMR response sheet is first scanned, and the image of the answer sheet is then entered into the software system. Image processing assists us in discovering solutions to all of our queries by locating the region of interest.</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OMR technology has evolved dramatically in recent years. OMR technology is used everywhere, including in schools, universities, and classrooms. Exams currently employ an OMR answer sheet checking system because it makes exam administration simple, powerful, and inexpensive.</a:t>
            </a:r>
          </a:p>
          <a:p>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DC4DEB0-51D8-D973-3F4C-72E450C296F5}"/>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81425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51F31-C24E-52A3-21C9-B60DE9899256}"/>
              </a:ext>
            </a:extLst>
          </p:cNvPr>
          <p:cNvSpPr>
            <a:spLocks noGrp="1"/>
          </p:cNvSpPr>
          <p:nvPr>
            <p:ph idx="1"/>
          </p:nvPr>
        </p:nvSpPr>
        <p:spPr>
          <a:xfrm>
            <a:off x="740086" y="1237176"/>
            <a:ext cx="9237631" cy="4679529"/>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What is </a:t>
            </a:r>
            <a:r>
              <a:rPr lang="en-US" dirty="0">
                <a:latin typeface="Times New Roman" panose="02020603050405020304" pitchFamily="18" charset="0"/>
                <a:cs typeface="Times New Roman" panose="02020603050405020304" pitchFamily="18" charset="0"/>
              </a:rPr>
              <a:t>Optical Mark Recognition (OMR) MCQ Automated Grading Model</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Optical mark recognition (OMR) MCQ Automated Grading Model is a Python and Open CV-based Artificial Intelligence model that can operate on any Python. Optical mark recognition (OMR) MCQ Automated Grading Model will load the image from the dataset or captured image from webcam and use this answered omr sheet as input, processes the answered omr sheet and apply algorithms on the omr sheet. Model considered the dark shaded(filled bubbles) area as answer compare the list of shaded area(filled bubbles) with the referenced list of answers which are pre-defined in the model and give the outputs as well as grades the omr sheet.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people do not fill in the dark colors, or they fill in two hues in one column this type of answered omr sheet will not scan properly by using manual omr machine and it will be a lengthy process but we have advantage in this model to scan the image again and again until we get the correct output because it consumes the less time as compare to OMR scanning machine. The model is easy to use it does not require any particular training to operate the model, and it will be highly cost-effective in future.</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06581EE-4D66-F784-82C1-EDD345D6FBDB}"/>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337584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132A-EF67-4946-8331-374851AE83D0}"/>
              </a:ext>
            </a:extLst>
          </p:cNvPr>
          <p:cNvSpPr>
            <a:spLocks noGrp="1"/>
          </p:cNvSpPr>
          <p:nvPr>
            <p:ph type="title"/>
          </p:nvPr>
        </p:nvSpPr>
        <p:spPr/>
        <p:txBody>
          <a:bodyPr/>
          <a:lstStyle/>
          <a:p>
            <a:r>
              <a:rPr lang="en-IN" dirty="0"/>
              <a:t>Overview of python package to be used</a:t>
            </a:r>
          </a:p>
        </p:txBody>
      </p:sp>
      <p:sp>
        <p:nvSpPr>
          <p:cNvPr id="3" name="Content Placeholder 2">
            <a:extLst>
              <a:ext uri="{FF2B5EF4-FFF2-40B4-BE49-F238E27FC236}">
                <a16:creationId xmlns:a16="http://schemas.microsoft.com/office/drawing/2014/main" id="{C7161840-E631-4558-B3B2-34B8E9B2668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OPEN CV</a:t>
            </a:r>
          </a:p>
          <a:p>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3314E2F-46A8-4D3F-A51A-38EE6D143F84}"/>
              </a:ext>
            </a:extLst>
          </p:cNvPr>
          <p:cNvPicPr>
            <a:picLocks noChangeAspect="1"/>
          </p:cNvPicPr>
          <p:nvPr/>
        </p:nvPicPr>
        <p:blipFill>
          <a:blip r:embed="rId2"/>
          <a:stretch>
            <a:fillRect/>
          </a:stretch>
        </p:blipFill>
        <p:spPr>
          <a:xfrm>
            <a:off x="1868407" y="3128682"/>
            <a:ext cx="2161720" cy="2662518"/>
          </a:xfrm>
          <a:prstGeom prst="rect">
            <a:avLst/>
          </a:prstGeom>
        </p:spPr>
      </p:pic>
      <p:pic>
        <p:nvPicPr>
          <p:cNvPr id="7" name="Picture 6">
            <a:extLst>
              <a:ext uri="{FF2B5EF4-FFF2-40B4-BE49-F238E27FC236}">
                <a16:creationId xmlns:a16="http://schemas.microsoft.com/office/drawing/2014/main" id="{93F001F0-7756-46B5-91BC-44053AF8709A}"/>
              </a:ext>
            </a:extLst>
          </p:cNvPr>
          <p:cNvPicPr>
            <a:picLocks noChangeAspect="1"/>
          </p:cNvPicPr>
          <p:nvPr/>
        </p:nvPicPr>
        <p:blipFill>
          <a:blip r:embed="rId3"/>
          <a:stretch>
            <a:fillRect/>
          </a:stretch>
        </p:blipFill>
        <p:spPr>
          <a:xfrm>
            <a:off x="5925950" y="3682813"/>
            <a:ext cx="3190875" cy="1428750"/>
          </a:xfrm>
          <a:prstGeom prst="rect">
            <a:avLst/>
          </a:prstGeom>
        </p:spPr>
      </p:pic>
      <p:sp>
        <p:nvSpPr>
          <p:cNvPr id="6" name="Rectangle 5">
            <a:extLst>
              <a:ext uri="{FF2B5EF4-FFF2-40B4-BE49-F238E27FC236}">
                <a16:creationId xmlns:a16="http://schemas.microsoft.com/office/drawing/2014/main" id="{B2D9C9EE-F4BF-4CEE-B78C-10917CD7391E}"/>
              </a:ext>
            </a:extLst>
          </p:cNvPr>
          <p:cNvSpPr/>
          <p:nvPr/>
        </p:nvSpPr>
        <p:spPr>
          <a:xfrm>
            <a:off x="2226669" y="5820195"/>
            <a:ext cx="1104791" cy="230832"/>
          </a:xfrm>
          <a:prstGeom prst="rect">
            <a:avLst/>
          </a:prstGeom>
          <a:noFill/>
        </p:spPr>
        <p:txBody>
          <a:bodyPr wrap="none" lIns="91440" tIns="45720" rIns="91440" bIns="45720">
            <a:spAutoFit/>
          </a:bodyPr>
          <a:lstStyle/>
          <a:p>
            <a:pPr algn="ctr"/>
            <a:r>
              <a:rPr lang="en-US" sz="9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Source-opencv.org</a:t>
            </a:r>
          </a:p>
        </p:txBody>
      </p:sp>
      <p:sp>
        <p:nvSpPr>
          <p:cNvPr id="8" name="Rectangle 7">
            <a:extLst>
              <a:ext uri="{FF2B5EF4-FFF2-40B4-BE49-F238E27FC236}">
                <a16:creationId xmlns:a16="http://schemas.microsoft.com/office/drawing/2014/main" id="{5CB36226-3B7F-BEE6-31C4-8E2C3FA949C6}"/>
              </a:ext>
            </a:extLst>
          </p:cNvPr>
          <p:cNvSpPr/>
          <p:nvPr/>
        </p:nvSpPr>
        <p:spPr>
          <a:xfrm>
            <a:off x="6968991" y="5000980"/>
            <a:ext cx="1104791" cy="230832"/>
          </a:xfrm>
          <a:prstGeom prst="rect">
            <a:avLst/>
          </a:prstGeom>
          <a:noFill/>
        </p:spPr>
        <p:txBody>
          <a:bodyPr wrap="none" lIns="91440" tIns="45720" rIns="91440" bIns="45720">
            <a:spAutoFit/>
          </a:bodyPr>
          <a:lstStyle/>
          <a:p>
            <a:pPr algn="ctr"/>
            <a:r>
              <a:rPr lang="en-US" sz="9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Source-numpy.org</a:t>
            </a:r>
          </a:p>
        </p:txBody>
      </p:sp>
      <p:sp>
        <p:nvSpPr>
          <p:cNvPr id="11" name="Rectangle 10">
            <a:extLst>
              <a:ext uri="{FF2B5EF4-FFF2-40B4-BE49-F238E27FC236}">
                <a16:creationId xmlns:a16="http://schemas.microsoft.com/office/drawing/2014/main" id="{5C5CAAA9-CDD5-0497-F96E-DF0E24AE98AC}"/>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233123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598D-998B-49CA-9DF8-10529594DEA3}"/>
              </a:ext>
            </a:extLst>
          </p:cNvPr>
          <p:cNvSpPr>
            <a:spLocks noGrp="1"/>
          </p:cNvSpPr>
          <p:nvPr>
            <p:ph type="title"/>
          </p:nvPr>
        </p:nvSpPr>
        <p:spPr/>
        <p:txBody>
          <a:bodyPr/>
          <a:lstStyle/>
          <a:p>
            <a:r>
              <a:rPr lang="en-IN" dirty="0"/>
              <a:t>Software &amp; Hardware requirements</a:t>
            </a:r>
          </a:p>
        </p:txBody>
      </p:sp>
      <p:sp>
        <p:nvSpPr>
          <p:cNvPr id="3" name="Content Placeholder 2">
            <a:extLst>
              <a:ext uri="{FF2B5EF4-FFF2-40B4-BE49-F238E27FC236}">
                <a16:creationId xmlns:a16="http://schemas.microsoft.com/office/drawing/2014/main" id="{8C1C4F7F-009C-46FA-833D-4EA426EECD3D}"/>
              </a:ext>
            </a:extLst>
          </p:cNvPr>
          <p:cNvSpPr>
            <a:spLocks noGrp="1"/>
          </p:cNvSpPr>
          <p:nvPr>
            <p:ph sz="half" idx="1"/>
          </p:nvPr>
        </p:nvSpPr>
        <p:spPr/>
        <p:txBody>
          <a:bodyPr>
            <a:normAutofit/>
          </a:bodyPr>
          <a:lstStyle/>
          <a:p>
            <a:pPr algn="just"/>
            <a:r>
              <a:rPr lang="en-IN" sz="1600" dirty="0">
                <a:latin typeface="Times New Roman" panose="02020603050405020304" pitchFamily="18" charset="0"/>
                <a:cs typeface="Times New Roman" panose="02020603050405020304" pitchFamily="18" charset="0"/>
              </a:rPr>
              <a:t>Anaconda</a:t>
            </a:r>
          </a:p>
          <a:p>
            <a:pPr algn="just"/>
            <a:r>
              <a:rPr lang="en-IN" sz="1600" dirty="0">
                <a:latin typeface="Times New Roman" panose="02020603050405020304" pitchFamily="18" charset="0"/>
                <a:cs typeface="Times New Roman" panose="02020603050405020304" pitchFamily="18" charset="0"/>
              </a:rPr>
              <a:t>Python 3.8</a:t>
            </a:r>
          </a:p>
          <a:p>
            <a:pPr algn="just"/>
            <a:r>
              <a:rPr lang="en-IN" sz="1600" dirty="0">
                <a:latin typeface="Times New Roman" panose="02020603050405020304" pitchFamily="18" charset="0"/>
                <a:cs typeface="Times New Roman" panose="02020603050405020304" pitchFamily="18" charset="0"/>
              </a:rPr>
              <a:t>Open CV</a:t>
            </a:r>
          </a:p>
          <a:p>
            <a:pPr algn="just"/>
            <a:r>
              <a:rPr lang="en-IN" sz="1600" dirty="0">
                <a:latin typeface="Times New Roman" panose="02020603050405020304" pitchFamily="18" charset="0"/>
                <a:cs typeface="Times New Roman" panose="02020603050405020304" pitchFamily="18" charset="0"/>
              </a:rPr>
              <a:t>Windows 10 or higher versions</a:t>
            </a:r>
          </a:p>
          <a:p>
            <a:pPr algn="just"/>
            <a:r>
              <a:rPr lang="en-IN" sz="1600" dirty="0">
                <a:latin typeface="Times New Roman" panose="02020603050405020304" pitchFamily="18" charset="0"/>
                <a:cs typeface="Times New Roman" panose="02020603050405020304" pitchFamily="18" charset="0"/>
              </a:rPr>
              <a:t>VS Code</a:t>
            </a:r>
          </a:p>
          <a:p>
            <a:pPr algn="just"/>
            <a:endParaRPr lang="en-IN" sz="1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0646AF8-B88E-4219-B14D-CF355D93ABA7}"/>
              </a:ext>
            </a:extLst>
          </p:cNvPr>
          <p:cNvSpPr>
            <a:spLocks noGrp="1"/>
          </p:cNvSpPr>
          <p:nvPr>
            <p:ph sz="half" idx="2"/>
          </p:nvPr>
        </p:nvSpPr>
        <p:spPr/>
        <p:txBody>
          <a:bodyPr>
            <a:normAutofit/>
          </a:bodyPr>
          <a:lstStyle/>
          <a:p>
            <a:pPr algn="just"/>
            <a:r>
              <a:rPr lang="en-IN" sz="1600" dirty="0">
                <a:latin typeface="Times New Roman" panose="02020603050405020304" pitchFamily="18" charset="0"/>
                <a:cs typeface="Times New Roman" panose="02020603050405020304" pitchFamily="18" charset="0"/>
              </a:rPr>
              <a:t>Intel i5 or higher versions</a:t>
            </a:r>
          </a:p>
          <a:p>
            <a:pPr algn="just"/>
            <a:r>
              <a:rPr lang="en-IN" sz="1600" dirty="0">
                <a:latin typeface="Times New Roman" panose="02020603050405020304" pitchFamily="18" charset="0"/>
                <a:cs typeface="Times New Roman" panose="02020603050405020304" pitchFamily="18" charset="0"/>
              </a:rPr>
              <a:t>8GB Ram</a:t>
            </a:r>
          </a:p>
          <a:p>
            <a:pPr algn="just"/>
            <a:r>
              <a:rPr lang="en-IN" sz="1600" dirty="0">
                <a:latin typeface="Times New Roman" panose="02020603050405020304" pitchFamily="18" charset="0"/>
                <a:cs typeface="Times New Roman" panose="02020603050405020304" pitchFamily="18" charset="0"/>
              </a:rPr>
              <a:t>Webcam</a:t>
            </a:r>
          </a:p>
          <a:p>
            <a:pPr algn="just"/>
            <a:r>
              <a:rPr lang="en-IN" sz="1600" dirty="0">
                <a:latin typeface="Times New Roman" panose="02020603050405020304" pitchFamily="18" charset="0"/>
                <a:cs typeface="Times New Roman" panose="02020603050405020304" pitchFamily="18" charset="0"/>
              </a:rPr>
              <a:t>5GB storage HDD or SSD</a:t>
            </a:r>
          </a:p>
        </p:txBody>
      </p:sp>
      <p:sp>
        <p:nvSpPr>
          <p:cNvPr id="5" name="Rectangle 4">
            <a:extLst>
              <a:ext uri="{FF2B5EF4-FFF2-40B4-BE49-F238E27FC236}">
                <a16:creationId xmlns:a16="http://schemas.microsoft.com/office/drawing/2014/main" id="{B4C22291-0F78-4BF7-A332-F894FC385338}"/>
              </a:ext>
            </a:extLst>
          </p:cNvPr>
          <p:cNvSpPr/>
          <p:nvPr/>
        </p:nvSpPr>
        <p:spPr>
          <a:xfrm>
            <a:off x="677334" y="1680402"/>
            <a:ext cx="3971365" cy="461665"/>
          </a:xfrm>
          <a:prstGeom prst="rect">
            <a:avLst/>
          </a:prstGeom>
          <a:noFill/>
        </p:spPr>
        <p:txBody>
          <a:bodyPr wrap="square" lIns="91440" tIns="45720" rIns="91440" bIns="45720">
            <a:spAutoFit/>
          </a:bodyPr>
          <a:lstStyle/>
          <a:p>
            <a:pPr algn="ctr"/>
            <a:r>
              <a:rPr lang="en-US" sz="2400" b="1" spc="50" dirty="0">
                <a:ln w="0"/>
                <a:effectLst>
                  <a:innerShdw blurRad="63500" dist="50800" dir="13500000">
                    <a:srgbClr val="000000">
                      <a:alpha val="50000"/>
                    </a:srgbClr>
                  </a:innerShdw>
                </a:effectLst>
              </a:rPr>
              <a:t>Software Requirements</a:t>
            </a:r>
            <a:endParaRPr lang="en-US" sz="2400" b="1" cap="none" spc="50" dirty="0">
              <a:ln w="0"/>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8C08D4DC-31A4-433B-9928-7CF6D3303EBE}"/>
              </a:ext>
            </a:extLst>
          </p:cNvPr>
          <p:cNvSpPr/>
          <p:nvPr/>
        </p:nvSpPr>
        <p:spPr>
          <a:xfrm>
            <a:off x="5089970" y="1680402"/>
            <a:ext cx="3971365" cy="461665"/>
          </a:xfrm>
          <a:prstGeom prst="rect">
            <a:avLst/>
          </a:prstGeom>
          <a:noFill/>
        </p:spPr>
        <p:txBody>
          <a:bodyPr wrap="square" lIns="91440" tIns="45720" rIns="91440" bIns="45720">
            <a:spAutoFit/>
          </a:bodyPr>
          <a:lstStyle/>
          <a:p>
            <a:pPr algn="ctr"/>
            <a:r>
              <a:rPr lang="en-US" sz="2400" b="1" spc="50" dirty="0">
                <a:ln w="0"/>
                <a:effectLst>
                  <a:innerShdw blurRad="63500" dist="50800" dir="13500000">
                    <a:srgbClr val="000000">
                      <a:alpha val="50000"/>
                    </a:srgbClr>
                  </a:innerShdw>
                </a:effectLst>
              </a:rPr>
              <a:t>Hardware Requirements</a:t>
            </a:r>
            <a:endParaRPr lang="en-US" sz="2400" b="1" cap="none" spc="50" dirty="0">
              <a:ln w="0"/>
              <a:effectLst>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61FA67B4-23FB-2CD9-2237-B6323094F423}"/>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6</a:t>
            </a:r>
          </a:p>
        </p:txBody>
      </p:sp>
    </p:spTree>
    <p:extLst>
      <p:ext uri="{BB962C8B-B14F-4D97-AF65-F5344CB8AC3E}">
        <p14:creationId xmlns:p14="http://schemas.microsoft.com/office/powerpoint/2010/main" val="363400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B1F3-28B8-6D95-A9E0-59FD85B3DE76}"/>
              </a:ext>
            </a:extLst>
          </p:cNvPr>
          <p:cNvSpPr>
            <a:spLocks noGrp="1"/>
          </p:cNvSpPr>
          <p:nvPr>
            <p:ph type="title"/>
          </p:nvPr>
        </p:nvSpPr>
        <p:spPr/>
        <p:txBody>
          <a:bodyPr/>
          <a:lstStyle/>
          <a:p>
            <a:r>
              <a:rPr lang="en-IN" dirty="0"/>
              <a:t>Model Workflow</a:t>
            </a:r>
          </a:p>
        </p:txBody>
      </p:sp>
      <p:pic>
        <p:nvPicPr>
          <p:cNvPr id="5" name="Content Placeholder 4">
            <a:extLst>
              <a:ext uri="{FF2B5EF4-FFF2-40B4-BE49-F238E27FC236}">
                <a16:creationId xmlns:a16="http://schemas.microsoft.com/office/drawing/2014/main" id="{49BB3433-57D4-A915-D23E-D71F6B1174FB}"/>
              </a:ext>
            </a:extLst>
          </p:cNvPr>
          <p:cNvPicPr>
            <a:picLocks noGrp="1" noChangeAspect="1"/>
          </p:cNvPicPr>
          <p:nvPr>
            <p:ph idx="1"/>
          </p:nvPr>
        </p:nvPicPr>
        <p:blipFill>
          <a:blip r:embed="rId2"/>
          <a:stretch>
            <a:fillRect/>
          </a:stretch>
        </p:blipFill>
        <p:spPr>
          <a:xfrm>
            <a:off x="3004669" y="1631671"/>
            <a:ext cx="3941998" cy="3881437"/>
          </a:xfrm>
        </p:spPr>
      </p:pic>
      <p:sp>
        <p:nvSpPr>
          <p:cNvPr id="4" name="Rectangle 3">
            <a:extLst>
              <a:ext uri="{FF2B5EF4-FFF2-40B4-BE49-F238E27FC236}">
                <a16:creationId xmlns:a16="http://schemas.microsoft.com/office/drawing/2014/main" id="{5D839F60-0718-2F7D-0442-9E20E99724A2}"/>
              </a:ext>
            </a:extLst>
          </p:cNvPr>
          <p:cNvSpPr/>
          <p:nvPr/>
        </p:nvSpPr>
        <p:spPr>
          <a:xfrm>
            <a:off x="4365567" y="5640900"/>
            <a:ext cx="1220207" cy="230832"/>
          </a:xfrm>
          <a:prstGeom prst="rect">
            <a:avLst/>
          </a:prstGeom>
          <a:noFill/>
        </p:spPr>
        <p:txBody>
          <a:bodyPr wrap="none" lIns="91440" tIns="45720" rIns="91440" bIns="45720">
            <a:spAutoFit/>
          </a:bodyPr>
          <a:lstStyle/>
          <a:p>
            <a:pPr algn="ctr"/>
            <a:r>
              <a:rPr lang="en-US" sz="9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 Workflow</a:t>
            </a:r>
          </a:p>
        </p:txBody>
      </p:sp>
      <p:sp>
        <p:nvSpPr>
          <p:cNvPr id="8" name="Rectangle 7">
            <a:extLst>
              <a:ext uri="{FF2B5EF4-FFF2-40B4-BE49-F238E27FC236}">
                <a16:creationId xmlns:a16="http://schemas.microsoft.com/office/drawing/2014/main" id="{91A52061-D8BD-A579-A254-929342B74175}"/>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7</a:t>
            </a:r>
          </a:p>
        </p:txBody>
      </p:sp>
    </p:spTree>
    <p:extLst>
      <p:ext uri="{BB962C8B-B14F-4D97-AF65-F5344CB8AC3E}">
        <p14:creationId xmlns:p14="http://schemas.microsoft.com/office/powerpoint/2010/main" val="307574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D498-B7F1-45DA-A2E0-2E1B1438E37B}"/>
              </a:ext>
            </a:extLst>
          </p:cNvPr>
          <p:cNvSpPr>
            <a:spLocks noGrp="1"/>
          </p:cNvSpPr>
          <p:nvPr>
            <p:ph type="title"/>
          </p:nvPr>
        </p:nvSpPr>
        <p:spPr/>
        <p:txBody>
          <a:bodyPr/>
          <a:lstStyle/>
          <a:p>
            <a:r>
              <a:rPr lang="en-IN" dirty="0"/>
              <a:t>Features of OMR MCQ Automated Grading Model</a:t>
            </a:r>
          </a:p>
        </p:txBody>
      </p:sp>
      <p:sp>
        <p:nvSpPr>
          <p:cNvPr id="3" name="Content Placeholder 2">
            <a:extLst>
              <a:ext uri="{FF2B5EF4-FFF2-40B4-BE49-F238E27FC236}">
                <a16:creationId xmlns:a16="http://schemas.microsoft.com/office/drawing/2014/main" id="{A42B37E3-7084-4CC1-B0EE-EAE92C4B6688}"/>
              </a:ext>
            </a:extLst>
          </p:cNvPr>
          <p:cNvSpPr>
            <a:spLocks noGrp="1"/>
          </p:cNvSpPr>
          <p:nvPr>
            <p:ph idx="1"/>
          </p:nvPr>
        </p:nvSpPr>
        <p:spPr>
          <a:xfrm>
            <a:off x="677334" y="2009935"/>
            <a:ext cx="9796668" cy="441775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Loading the data:</a:t>
            </a:r>
          </a:p>
          <a:p>
            <a:pPr algn="just"/>
            <a:r>
              <a:rPr lang="en-US" dirty="0">
                <a:latin typeface="Times New Roman" panose="02020603050405020304" pitchFamily="18" charset="0"/>
                <a:cs typeface="Times New Roman" panose="02020603050405020304" pitchFamily="18" charset="0"/>
              </a:rPr>
              <a:t>Loading data means fetching required data from particular location and from input </a:t>
            </a:r>
            <a:r>
              <a:rPr lang="en-US" dirty="0" err="1">
                <a:latin typeface="Times New Roman" panose="02020603050405020304" pitchFamily="18" charset="0"/>
                <a:cs typeface="Times New Roman" panose="02020603050405020304" pitchFamily="18" charset="0"/>
              </a:rPr>
              <a:t>devices.In</a:t>
            </a:r>
            <a:r>
              <a:rPr lang="en-US" dirty="0">
                <a:latin typeface="Times New Roman" panose="02020603050405020304" pitchFamily="18" charset="0"/>
                <a:cs typeface="Times New Roman" panose="02020603050405020304" pitchFamily="18" charset="0"/>
              </a:rPr>
              <a:t> this project model will load the data that is an image which is from the given path of dataset and capture from webcam</a:t>
            </a:r>
          </a:p>
          <a:p>
            <a:pPr marL="0" indent="0" algn="just">
              <a:buNone/>
            </a:pPr>
            <a:r>
              <a:rPr lang="en-US" b="1" dirty="0">
                <a:latin typeface="Times New Roman" panose="02020603050405020304" pitchFamily="18" charset="0"/>
                <a:cs typeface="Times New Roman" panose="02020603050405020304" pitchFamily="18" charset="0"/>
              </a:rPr>
              <a:t>Data Preprocessing</a:t>
            </a:r>
          </a:p>
          <a:p>
            <a:pPr algn="just"/>
            <a:r>
              <a:rPr lang="en-US" dirty="0">
                <a:latin typeface="Times New Roman" panose="02020603050405020304" pitchFamily="18" charset="0"/>
                <a:cs typeface="Times New Roman" panose="02020603050405020304" pitchFamily="18" charset="0"/>
              </a:rPr>
              <a:t>Data preprocessing is the process of preparing raw data for use by a Artificial Intelligence model. It is the first and most important stage in developing any Artificial Intelligence model.</a:t>
            </a:r>
          </a:p>
          <a:p>
            <a:pPr algn="just"/>
            <a:r>
              <a:rPr lang="en-US" dirty="0">
                <a:latin typeface="Times New Roman" panose="02020603050405020304" pitchFamily="18" charset="0"/>
                <a:cs typeface="Times New Roman" panose="02020603050405020304" pitchFamily="18" charset="0"/>
              </a:rPr>
              <a:t>Resize: Resize the input image of the omr sheet define the height and with as per the requirement.</a:t>
            </a:r>
          </a:p>
          <a:p>
            <a:pPr marL="0" indent="0" algn="just">
              <a:buNone/>
            </a:pPr>
            <a:r>
              <a:rPr lang="en-US" b="1" dirty="0">
                <a:latin typeface="Times New Roman" panose="02020603050405020304" pitchFamily="18" charset="0"/>
                <a:cs typeface="Times New Roman" panose="02020603050405020304" pitchFamily="18" charset="0"/>
              </a:rPr>
              <a:t>Data Processing:</a:t>
            </a:r>
          </a:p>
          <a:p>
            <a:pPr algn="just"/>
            <a:r>
              <a:rPr lang="en-US" dirty="0">
                <a:latin typeface="Times New Roman" panose="02020603050405020304" pitchFamily="18" charset="0"/>
                <a:cs typeface="Times New Roman" panose="02020603050405020304" pitchFamily="18" charset="0"/>
              </a:rPr>
              <a:t>In the data processing the data is transform into the useable information. In we enhance the color quality of the pixels of the image and apply some required operation on the data.</a:t>
            </a:r>
          </a:p>
          <a:p>
            <a:pPr marL="0" indent="0">
              <a:buNone/>
            </a:pPr>
            <a:endParaRPr lang="en-US" sz="2000" dirty="0"/>
          </a:p>
        </p:txBody>
      </p:sp>
      <p:sp>
        <p:nvSpPr>
          <p:cNvPr id="7" name="Rectangle 6">
            <a:extLst>
              <a:ext uri="{FF2B5EF4-FFF2-40B4-BE49-F238E27FC236}">
                <a16:creationId xmlns:a16="http://schemas.microsoft.com/office/drawing/2014/main" id="{C470D138-AD95-2343-119B-D14292DD894B}"/>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408872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C1B99-6F3E-1758-4F76-C4DE2819E6E0}"/>
              </a:ext>
            </a:extLst>
          </p:cNvPr>
          <p:cNvSpPr>
            <a:spLocks noGrp="1"/>
          </p:cNvSpPr>
          <p:nvPr>
            <p:ph idx="1"/>
          </p:nvPr>
        </p:nvSpPr>
        <p:spPr>
          <a:xfrm>
            <a:off x="581439" y="1193616"/>
            <a:ext cx="11029121" cy="4470768"/>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Grey Scaling:</a:t>
            </a:r>
          </a:p>
          <a:p>
            <a:pPr algn="just"/>
            <a:r>
              <a:rPr lang="en-US" dirty="0">
                <a:latin typeface="Times New Roman" panose="02020603050405020304" pitchFamily="18" charset="0"/>
                <a:cs typeface="Times New Roman" panose="02020603050405020304" pitchFamily="18" charset="0"/>
              </a:rPr>
              <a:t> In this image will convert into the grey in color by applying grey scaling the BGR2grey color is used in this model</a:t>
            </a:r>
          </a:p>
          <a:p>
            <a:pPr marL="0" indent="0" algn="just">
              <a:buNone/>
            </a:pPr>
            <a:r>
              <a:rPr lang="en-US" b="1" dirty="0">
                <a:latin typeface="Times New Roman" panose="02020603050405020304" pitchFamily="18" charset="0"/>
                <a:cs typeface="Times New Roman" panose="02020603050405020304" pitchFamily="18" charset="0"/>
              </a:rPr>
              <a:t>Edge Detection: </a:t>
            </a:r>
          </a:p>
          <a:p>
            <a:pPr algn="just"/>
            <a:r>
              <a:rPr lang="en-US" dirty="0">
                <a:latin typeface="Times New Roman" panose="02020603050405020304" pitchFamily="18" charset="0"/>
                <a:cs typeface="Times New Roman" panose="02020603050405020304" pitchFamily="18" charset="0"/>
              </a:rPr>
              <a:t>After applying Gaussian blur to blur the image The technique is used in order to define the borders of the objects on the image named as Canny Edge Detector. This is used to find the corners, this method was developed by J. Canny in 1986. Canny Edge Detector is one of the most commonly used image processing devices that detects the edges very precisely. It is considered to be as the standard edge detecting method in industry. Canny accepted the edge detecting problem as a problem of signal processing optimization, thus developed it in order to optimize an objective function.</a:t>
            </a:r>
          </a:p>
          <a:p>
            <a:pPr marL="0" indent="0" algn="just">
              <a:buNone/>
            </a:pPr>
            <a:r>
              <a:rPr lang="en-US" b="1" dirty="0">
                <a:latin typeface="Times New Roman" panose="02020603050405020304" pitchFamily="18" charset="0"/>
                <a:cs typeface="Times New Roman" panose="02020603050405020304" pitchFamily="18" charset="0"/>
              </a:rPr>
              <a:t>Contours: </a:t>
            </a:r>
          </a:p>
          <a:p>
            <a:pPr algn="just"/>
            <a:r>
              <a:rPr lang="en-US" dirty="0">
                <a:latin typeface="Times New Roman" panose="02020603050405020304" pitchFamily="18" charset="0"/>
                <a:cs typeface="Times New Roman" panose="02020603050405020304" pitchFamily="18" charset="0"/>
              </a:rPr>
              <a:t>Contour is used to contoured the image the highlight the border of image what the imager is contain.</a:t>
            </a:r>
          </a:p>
          <a:p>
            <a:pPr marL="0" indent="0" algn="just">
              <a:buNone/>
            </a:pPr>
            <a:r>
              <a:rPr lang="en-US" b="1" dirty="0">
                <a:latin typeface="Times New Roman" panose="02020603050405020304" pitchFamily="18" charset="0"/>
                <a:cs typeface="Times New Roman" panose="02020603050405020304" pitchFamily="18" charset="0"/>
              </a:rPr>
              <a:t>Corner Points: </a:t>
            </a:r>
          </a:p>
          <a:p>
            <a:pPr algn="just"/>
            <a:r>
              <a:rPr lang="en-US" dirty="0">
                <a:latin typeface="Times New Roman" panose="02020603050405020304" pitchFamily="18" charset="0"/>
                <a:cs typeface="Times New Roman" panose="02020603050405020304" pitchFamily="18" charset="0"/>
              </a:rPr>
              <a:t>After applying the contour we find the corner point of the required region of the image. The rectangles.</a:t>
            </a:r>
          </a:p>
          <a:p>
            <a:pPr algn="just"/>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640CD61-546F-69D3-B1C0-63A66D609133}"/>
              </a:ext>
            </a:extLst>
          </p:cNvPr>
          <p:cNvSpPr/>
          <p:nvPr/>
        </p:nvSpPr>
        <p:spPr>
          <a:xfrm>
            <a:off x="11436461" y="6596390"/>
            <a:ext cx="755539" cy="261610"/>
          </a:xfrm>
          <a:prstGeom prst="rect">
            <a:avLst/>
          </a:prstGeom>
          <a:noFill/>
        </p:spPr>
        <p:txBody>
          <a:bodyPr wrap="squar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9</a:t>
            </a:r>
          </a:p>
        </p:txBody>
      </p:sp>
    </p:spTree>
    <p:extLst>
      <p:ext uri="{BB962C8B-B14F-4D97-AF65-F5344CB8AC3E}">
        <p14:creationId xmlns:p14="http://schemas.microsoft.com/office/powerpoint/2010/main" val="3817978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660</TotalTime>
  <Words>2043</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Symbol</vt:lpstr>
      <vt:lpstr>Times New Roman</vt:lpstr>
      <vt:lpstr>Trebuchet MS</vt:lpstr>
      <vt:lpstr>Wingdings</vt:lpstr>
      <vt:lpstr>Wingdings 3</vt:lpstr>
      <vt:lpstr>Facet</vt:lpstr>
      <vt:lpstr>Optical Mark Recognition (OMR) MCQ Automated Grading Model</vt:lpstr>
      <vt:lpstr>Contents</vt:lpstr>
      <vt:lpstr>Introduction</vt:lpstr>
      <vt:lpstr>PowerPoint Presentation</vt:lpstr>
      <vt:lpstr>Overview of python package to be used</vt:lpstr>
      <vt:lpstr>Software &amp; Hardware requirements</vt:lpstr>
      <vt:lpstr>Model Workflow</vt:lpstr>
      <vt:lpstr>Features of OMR MCQ Automated Grading Model</vt:lpstr>
      <vt:lpstr>PowerPoint Presentation</vt:lpstr>
      <vt:lpstr>PowerPoint Presentation</vt:lpstr>
      <vt:lpstr>Working of OMR MCQ Automated Grading Model</vt:lpstr>
      <vt:lpstr>PowerPoint Presentation</vt:lpstr>
      <vt:lpstr>PowerPoint Presentation</vt:lpstr>
      <vt:lpstr>Advantages of OMR MCQ Automated Grading Model</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MARK RECOGNITION (OMR) MCQ Automated Grading</dc:title>
  <dc:creator>Kartikeya Singh</dc:creator>
  <cp:lastModifiedBy>Kartikeya Singh</cp:lastModifiedBy>
  <cp:revision>47</cp:revision>
  <dcterms:created xsi:type="dcterms:W3CDTF">2022-01-28T18:39:20Z</dcterms:created>
  <dcterms:modified xsi:type="dcterms:W3CDTF">2022-07-23T06:50:04Z</dcterms:modified>
</cp:coreProperties>
</file>