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98ED9"/>
    <a:srgbClr val="003399"/>
    <a:srgbClr val="C0C0C0"/>
    <a:srgbClr val="0046D2"/>
    <a:srgbClr val="FF0000"/>
    <a:srgbClr val="A7C4FF"/>
    <a:srgbClr val="003064"/>
    <a:srgbClr val="0021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4660"/>
  </p:normalViewPr>
  <p:slideViewPr>
    <p:cSldViewPr snapToGrid="0">
      <p:cViewPr>
        <p:scale>
          <a:sx n="23" d="100"/>
          <a:sy n="23" d="100"/>
        </p:scale>
        <p:origin x="-2323" y="2390"/>
      </p:cViewPr>
      <p:guideLst>
        <p:guide orient="horz" pos="6288"/>
        <p:guide orient="horz" pos="26261"/>
        <p:guide orient="horz" pos="2793"/>
        <p:guide pos="95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engr.case.edu/merat_francis/eecs490f07/lectures/lecture22.pdf" TargetMode="External"/><Relationship Id="rId13" Type="http://schemas.openxmlformats.org/officeDocument/2006/relationships/image" Target="../media/image8.jpeg"/><Relationship Id="rId18" Type="http://schemas.openxmlformats.org/officeDocument/2006/relationships/image" Target="../media/image13.jpeg"/><Relationship Id="rId3" Type="http://schemas.openxmlformats.org/officeDocument/2006/relationships/image" Target="../media/image2.png"/><Relationship Id="rId7" Type="http://schemas.openxmlformats.org/officeDocument/2006/relationships/hyperlink" Target="http://www.alimirjalili.com/GWO.html" TargetMode="External"/><Relationship Id="rId12" Type="http://schemas.openxmlformats.org/officeDocument/2006/relationships/image" Target="../media/image7.png"/><Relationship Id="rId17" Type="http://schemas.openxmlformats.org/officeDocument/2006/relationships/image" Target="../media/image12.jpeg"/><Relationship Id="rId2" Type="http://schemas.openxmlformats.org/officeDocument/2006/relationships/notesSlide" Target="../notesSlides/notesSlide1.xml"/><Relationship Id="rId16" Type="http://schemas.openxmlformats.org/officeDocument/2006/relationships/image" Target="../media/image11.jpeg"/><Relationship Id="rId20"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hyperlink" Target="http://www.alimirjalili/GWO.html" TargetMode="External"/><Relationship Id="rId11" Type="http://schemas.openxmlformats.org/officeDocument/2006/relationships/image" Target="../media/image6.png"/><Relationship Id="rId5" Type="http://schemas.openxmlformats.org/officeDocument/2006/relationships/image" Target="../media/image4.jpeg"/><Relationship Id="rId15" Type="http://schemas.openxmlformats.org/officeDocument/2006/relationships/image" Target="../media/image10.jpe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3.jpeg"/><Relationship Id="rId9" Type="http://schemas.openxmlformats.org/officeDocument/2006/relationships/hyperlink" Target="https://drive.google.com/file/d/1oukIRPF5jdx9qO1CSi_DHvWvoSzcr0Of/view?usp=sharing" TargetMode="External"/><Relationship Id="rId1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639393" y="9727324"/>
            <a:ext cx="14173200" cy="3261168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611330" y="9270123"/>
            <a:ext cx="14058900" cy="32823807"/>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sz="900" dirty="0"/>
              <a:t>   </a:t>
            </a:r>
          </a:p>
        </p:txBody>
      </p:sp>
      <p:sp>
        <p:nvSpPr>
          <p:cNvPr id="27" name="AutoShape 13"/>
          <p:cNvSpPr>
            <a:spLocks noChangeArrowheads="1"/>
          </p:cNvSpPr>
          <p:nvPr/>
        </p:nvSpPr>
        <p:spPr bwMode="auto">
          <a:xfrm>
            <a:off x="498583" y="349007"/>
            <a:ext cx="29203650" cy="829049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355834" y="9704642"/>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Abstract</a:t>
            </a:r>
          </a:p>
        </p:txBody>
      </p:sp>
      <p:sp>
        <p:nvSpPr>
          <p:cNvPr id="44" name="Text Box 388"/>
          <p:cNvSpPr txBox="1">
            <a:spLocks noChangeArrowheads="1"/>
          </p:cNvSpPr>
          <p:nvPr/>
        </p:nvSpPr>
        <p:spPr bwMode="auto">
          <a:xfrm>
            <a:off x="571500" y="15118743"/>
            <a:ext cx="13968247" cy="523026"/>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2800" b="1" dirty="0">
                <a:solidFill>
                  <a:srgbClr val="F8F8F8"/>
                </a:solidFill>
              </a:rPr>
              <a:t>Introduction </a:t>
            </a:r>
          </a:p>
        </p:txBody>
      </p:sp>
      <p:sp>
        <p:nvSpPr>
          <p:cNvPr id="53" name="Text Box 7"/>
          <p:cNvSpPr txBox="1">
            <a:spLocks noChangeArrowheads="1"/>
          </p:cNvSpPr>
          <p:nvPr/>
        </p:nvSpPr>
        <p:spPr bwMode="auto">
          <a:xfrm>
            <a:off x="688187" y="28205855"/>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Methodology</a:t>
            </a:r>
          </a:p>
        </p:txBody>
      </p:sp>
      <p:sp>
        <p:nvSpPr>
          <p:cNvPr id="104" name="Text Box 437"/>
          <p:cNvSpPr txBox="1">
            <a:spLocks noChangeArrowheads="1"/>
          </p:cNvSpPr>
          <p:nvPr/>
        </p:nvSpPr>
        <p:spPr bwMode="auto">
          <a:xfrm>
            <a:off x="413843" y="38690550"/>
            <a:ext cx="14125904"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607862" y="33865482"/>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639393" y="38690550"/>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References</a:t>
            </a:r>
          </a:p>
        </p:txBody>
      </p:sp>
      <p:sp>
        <p:nvSpPr>
          <p:cNvPr id="31" name="Rectangle 5"/>
          <p:cNvSpPr>
            <a:spLocks noChangeArrowheads="1"/>
          </p:cNvSpPr>
          <p:nvPr/>
        </p:nvSpPr>
        <p:spPr bwMode="auto">
          <a:xfrm>
            <a:off x="2559569" y="2982114"/>
            <a:ext cx="25081678" cy="4708767"/>
          </a:xfrm>
          <a:prstGeom prst="rect">
            <a:avLst/>
          </a:prstGeom>
          <a:noFill/>
          <a:ln w="9525">
            <a:noFill/>
            <a:miter lim="800000"/>
            <a:headEnd/>
            <a:tailEnd/>
          </a:ln>
        </p:spPr>
        <p:txBody>
          <a:bodyPr wrap="square" lIns="91243" tIns="45614" rIns="91243" bIns="45614">
            <a:spAutoFit/>
          </a:bodyPr>
          <a:lstStyle/>
          <a:p>
            <a:pPr algn="ctr"/>
            <a:r>
              <a:rPr lang="en-US" sz="6000" b="1" dirty="0">
                <a:latin typeface="Times New Roman" pitchFamily="18" charset="0"/>
                <a:cs typeface="Times New Roman" pitchFamily="18" charset="0"/>
              </a:rPr>
              <a:t>INVESTIGATION OF EFFECTIVEOBJECTIVE FUNCTION FOR MULTILEVEL THRESHOLDING OF IMAGES</a:t>
            </a:r>
            <a:endParaRPr lang="en-US" sz="7200" b="1" dirty="0">
              <a:latin typeface="Times New Roman" pitchFamily="18" charset="0"/>
              <a:cs typeface="Times New Roman" pitchFamily="18" charset="0"/>
            </a:endParaRPr>
          </a:p>
          <a:p>
            <a:r>
              <a:rPr lang="en-US" sz="3600" b="1" dirty="0" smtClean="0"/>
              <a:t>VIJAY KUMAR BOHAT</a:t>
            </a:r>
            <a:endParaRPr lang="en-US" sz="3600" b="1" dirty="0" smtClean="0">
              <a:latin typeface="Times New Roman" pitchFamily="18" charset="0"/>
              <a:cs typeface="Times New Roman" pitchFamily="18" charset="0"/>
            </a:endParaRPr>
          </a:p>
          <a:p>
            <a:pPr algn="ctr"/>
            <a:r>
              <a:rPr lang="en-US" sz="3600" b="1" dirty="0" smtClean="0">
                <a:latin typeface="Times New Roman" pitchFamily="18" charset="0"/>
                <a:cs typeface="Times New Roman" pitchFamily="18" charset="0"/>
              </a:rPr>
              <a:t>ANANDHAPADMANABHAN </a:t>
            </a:r>
            <a:r>
              <a:rPr lang="en-US" sz="3600" b="1" dirty="0">
                <a:latin typeface="Times New Roman" pitchFamily="18" charset="0"/>
                <a:cs typeface="Times New Roman" pitchFamily="18" charset="0"/>
              </a:rPr>
              <a:t>R</a:t>
            </a:r>
          </a:p>
          <a:p>
            <a:pPr algn="ctr"/>
            <a:r>
              <a:rPr lang="en-US" sz="3600" b="1" dirty="0">
                <a:latin typeface="Times New Roman" pitchFamily="18" charset="0"/>
                <a:cs typeface="Times New Roman" pitchFamily="18" charset="0"/>
              </a:rPr>
              <a:t>JAYARAJ N J</a:t>
            </a:r>
          </a:p>
          <a:p>
            <a:pPr algn="ctr"/>
            <a:r>
              <a:rPr lang="en-US" sz="3600" b="1" dirty="0">
                <a:latin typeface="Times New Roman" pitchFamily="18" charset="0"/>
                <a:cs typeface="Times New Roman" pitchFamily="18" charset="0"/>
              </a:rPr>
              <a:t>KARTIKEYA GUPTA</a:t>
            </a:r>
          </a:p>
          <a:p>
            <a:pPr algn="ctr"/>
            <a:r>
              <a:rPr lang="en-US" sz="3600" b="1" dirty="0">
                <a:latin typeface="Times New Roman" pitchFamily="18" charset="0"/>
                <a:cs typeface="Times New Roman" pitchFamily="18" charset="0"/>
              </a:rPr>
              <a:t>SUHAAS </a:t>
            </a:r>
            <a:r>
              <a:rPr lang="en-US" sz="3600" b="1" dirty="0" smtClean="0">
                <a:latin typeface="Times New Roman" pitchFamily="18" charset="0"/>
                <a:cs typeface="Times New Roman" pitchFamily="18" charset="0"/>
              </a:rPr>
              <a:t>KORAMPALLY</a:t>
            </a:r>
            <a:endParaRPr lang="en-US" sz="3600" b="1" dirty="0">
              <a:latin typeface="Arial" charset="0"/>
            </a:endParaRPr>
          </a:p>
        </p:txBody>
      </p:sp>
      <p:sp>
        <p:nvSpPr>
          <p:cNvPr id="11" name="TextBox 10">
            <a:extLst>
              <a:ext uri="{FF2B5EF4-FFF2-40B4-BE49-F238E27FC236}">
                <a16:creationId xmlns="" xmlns:a16="http://schemas.microsoft.com/office/drawing/2014/main"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a:t>
            </a:r>
            <a:r>
              <a:rPr lang="en-IN" sz="4000" dirty="0" smtClean="0">
                <a:solidFill>
                  <a:schemeClr val="bg1"/>
                </a:solidFill>
                <a:latin typeface="Times New Roman" panose="02020603050405020304" pitchFamily="18" charset="0"/>
                <a:cs typeface="Times New Roman" panose="02020603050405020304" pitchFamily="18" charset="0"/>
              </a:rPr>
              <a:t>46</a:t>
            </a:r>
            <a:endParaRPr lang="en-IN" sz="4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101A5DB8-0EBF-492A-B6FE-1F522CFFBD1A}"/>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2435040" y="698432"/>
            <a:ext cx="6758110" cy="2077853"/>
          </a:xfrm>
          <a:prstGeom prst="rect">
            <a:avLst/>
          </a:prstGeom>
        </p:spPr>
      </p:pic>
      <p:pic>
        <p:nvPicPr>
          <p:cNvPr id="10" name="Picture 9" descr="A drawing of a face&#10;&#10;Description generated with high confidence">
            <a:extLst>
              <a:ext uri="{FF2B5EF4-FFF2-40B4-BE49-F238E27FC236}">
                <a16:creationId xmlns="" xmlns:a16="http://schemas.microsoft.com/office/drawing/2014/main" id="{777A2BC4-CA98-4028-A857-9A2B5FE61529}"/>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007678" y="698433"/>
            <a:ext cx="7978667" cy="2077853"/>
          </a:xfrm>
          <a:prstGeom prst="rect">
            <a:avLst/>
          </a:prstGeom>
        </p:spPr>
      </p:pic>
      <p:sp>
        <p:nvSpPr>
          <p:cNvPr id="5" name="TextBox 4"/>
          <p:cNvSpPr txBox="1"/>
          <p:nvPr/>
        </p:nvSpPr>
        <p:spPr>
          <a:xfrm>
            <a:off x="1355834" y="10594428"/>
            <a:ext cx="12265573" cy="400110"/>
          </a:xfrm>
          <a:prstGeom prst="rect">
            <a:avLst/>
          </a:prstGeom>
          <a:noFill/>
        </p:spPr>
        <p:txBody>
          <a:bodyPr wrap="square" rtlCol="0">
            <a:spAutoFit/>
          </a:bodyPr>
          <a:lstStyle/>
          <a:p>
            <a:endParaRPr lang="en-US" sz="2000" dirty="0"/>
          </a:p>
        </p:txBody>
      </p:sp>
      <p:sp>
        <p:nvSpPr>
          <p:cNvPr id="8" name="TextBox 7"/>
          <p:cNvSpPr txBox="1"/>
          <p:nvPr/>
        </p:nvSpPr>
        <p:spPr>
          <a:xfrm>
            <a:off x="1355834" y="10594428"/>
            <a:ext cx="12486290" cy="2646878"/>
          </a:xfrm>
          <a:prstGeom prst="rect">
            <a:avLst/>
          </a:prstGeom>
          <a:noFill/>
        </p:spPr>
        <p:txBody>
          <a:bodyPr wrap="square" rtlCol="0">
            <a:spAutoFit/>
          </a:bodyPr>
          <a:lstStyle/>
          <a:p>
            <a:pPr algn="l"/>
            <a:r>
              <a:rPr lang="en-US" sz="2600" b="1" dirty="0">
                <a:solidFill>
                  <a:schemeClr val="accent6">
                    <a:lumMod val="75000"/>
                  </a:schemeClr>
                </a:solidFill>
              </a:rPr>
              <a:t>Thresholding</a:t>
            </a:r>
            <a:r>
              <a:rPr lang="en-US" sz="2600" dirty="0"/>
              <a:t> is well known and easy technique for image segmentation. The </a:t>
            </a:r>
            <a:r>
              <a:rPr lang="en-US" sz="2600" b="1" dirty="0">
                <a:solidFill>
                  <a:schemeClr val="accent6">
                    <a:lumMod val="75000"/>
                  </a:schemeClr>
                </a:solidFill>
              </a:rPr>
              <a:t>Metaheuristic</a:t>
            </a:r>
            <a:r>
              <a:rPr lang="en-US" sz="2600" dirty="0"/>
              <a:t> algorithm proposed in this paper is </a:t>
            </a:r>
            <a:r>
              <a:rPr lang="en-US" sz="2600" b="1" dirty="0">
                <a:solidFill>
                  <a:schemeClr val="accent6">
                    <a:lumMod val="75000"/>
                  </a:schemeClr>
                </a:solidFill>
              </a:rPr>
              <a:t>Grey Wolf Optimizer(GWO) </a:t>
            </a:r>
            <a:r>
              <a:rPr lang="en-US" sz="2600" dirty="0"/>
              <a:t>. The objective functions used in this paper are</a:t>
            </a:r>
            <a:r>
              <a:rPr lang="en-US" sz="2600" b="1" dirty="0"/>
              <a:t> </a:t>
            </a:r>
            <a:r>
              <a:rPr lang="en-US" sz="2600" b="1" dirty="0">
                <a:solidFill>
                  <a:schemeClr val="accent6">
                    <a:lumMod val="75000"/>
                  </a:schemeClr>
                </a:solidFill>
              </a:rPr>
              <a:t>Otsu's method, Kapur's entropy</a:t>
            </a:r>
            <a:r>
              <a:rPr lang="en-US" sz="2600" b="1" dirty="0">
                <a:solidFill>
                  <a:schemeClr val="accent2">
                    <a:lumMod val="60000"/>
                    <a:lumOff val="40000"/>
                  </a:schemeClr>
                </a:solidFill>
              </a:rPr>
              <a:t>, </a:t>
            </a:r>
            <a:r>
              <a:rPr lang="en-US" sz="2600" b="1" dirty="0">
                <a:solidFill>
                  <a:schemeClr val="accent6">
                    <a:lumMod val="75000"/>
                  </a:schemeClr>
                </a:solidFill>
              </a:rPr>
              <a:t>Masi entropy, Minimum cross entropy</a:t>
            </a:r>
            <a:r>
              <a:rPr lang="en-US" sz="2600" dirty="0"/>
              <a:t>. The performance of segmented image is measured using </a:t>
            </a:r>
            <a:r>
              <a:rPr lang="en-US" sz="2600" b="1" dirty="0">
                <a:solidFill>
                  <a:schemeClr val="accent6">
                    <a:lumMod val="75000"/>
                  </a:schemeClr>
                </a:solidFill>
              </a:rPr>
              <a:t>Peak Signal-to-Noise Ratio(PSNR)</a:t>
            </a:r>
            <a:r>
              <a:rPr lang="en-US" sz="2600" b="1" dirty="0"/>
              <a:t> </a:t>
            </a:r>
            <a:r>
              <a:rPr lang="en-US" sz="2600" dirty="0"/>
              <a:t>and </a:t>
            </a:r>
            <a:r>
              <a:rPr lang="en-US" sz="2600" b="1" dirty="0">
                <a:solidFill>
                  <a:schemeClr val="accent6">
                    <a:lumMod val="75000"/>
                  </a:schemeClr>
                </a:solidFill>
              </a:rPr>
              <a:t>Structural Similarity Index (SSIM</a:t>
            </a:r>
            <a:r>
              <a:rPr lang="en-US" sz="2600" b="1" dirty="0">
                <a:solidFill>
                  <a:schemeClr val="accent2">
                    <a:lumMod val="60000"/>
                    <a:lumOff val="40000"/>
                  </a:schemeClr>
                </a:solidFill>
              </a:rPr>
              <a:t>)</a:t>
            </a:r>
            <a:r>
              <a:rPr lang="en-US" sz="2600" dirty="0">
                <a:solidFill>
                  <a:schemeClr val="accent2">
                    <a:lumMod val="60000"/>
                    <a:lumOff val="40000"/>
                  </a:schemeClr>
                </a:solidFill>
              </a:rPr>
              <a:t> </a:t>
            </a:r>
            <a:r>
              <a:rPr lang="en-US" sz="3600" dirty="0"/>
              <a:t>.</a:t>
            </a:r>
          </a:p>
        </p:txBody>
      </p:sp>
      <p:sp>
        <p:nvSpPr>
          <p:cNvPr id="14" name="TextBox 13"/>
          <p:cNvSpPr txBox="1"/>
          <p:nvPr/>
        </p:nvSpPr>
        <p:spPr>
          <a:xfrm>
            <a:off x="1355834" y="15891641"/>
            <a:ext cx="12850023" cy="12588061"/>
          </a:xfrm>
          <a:prstGeom prst="rect">
            <a:avLst/>
          </a:prstGeom>
          <a:noFill/>
        </p:spPr>
        <p:txBody>
          <a:bodyPr wrap="square" rtlCol="0">
            <a:spAutoFit/>
          </a:bodyPr>
          <a:lstStyle/>
          <a:p>
            <a:pPr algn="l"/>
            <a:r>
              <a:rPr lang="en-US" sz="2800" b="1" dirty="0">
                <a:solidFill>
                  <a:schemeClr val="accent6">
                    <a:lumMod val="75000"/>
                  </a:schemeClr>
                </a:solidFill>
              </a:rPr>
              <a:t>Image Segmentation </a:t>
            </a:r>
            <a:r>
              <a:rPr lang="en-US" sz="2800" dirty="0"/>
              <a:t>is the most important and essential preprocessing step. Image segmentation is the process of partitions an image into suitable number of </a:t>
            </a:r>
            <a:r>
              <a:rPr lang="en-US" sz="2800" b="1" dirty="0">
                <a:solidFill>
                  <a:schemeClr val="accent6">
                    <a:lumMod val="75000"/>
                  </a:schemeClr>
                </a:solidFill>
              </a:rPr>
              <a:t>homogeneous regions or trace the object boundaries</a:t>
            </a:r>
            <a:r>
              <a:rPr lang="en-US" sz="2800" dirty="0"/>
              <a:t>. The goal of segmentation is to change the representation of an image into something that is more meaningful and easier to analyze based on </a:t>
            </a:r>
            <a:r>
              <a:rPr lang="en-US" sz="2800" b="1" dirty="0">
                <a:solidFill>
                  <a:schemeClr val="accent6">
                    <a:lumMod val="75000"/>
                  </a:schemeClr>
                </a:solidFill>
              </a:rPr>
              <a:t>gray level, color, texture,  shape, size or position of an image</a:t>
            </a:r>
            <a:r>
              <a:rPr lang="en-US" sz="2800" dirty="0"/>
              <a:t>. For the performance of higher level preprocessing system, it depends on the accuracy of segmentation technique used. </a:t>
            </a:r>
            <a:r>
              <a:rPr lang="en-US" sz="2800" b="1" dirty="0">
                <a:solidFill>
                  <a:schemeClr val="accent6">
                    <a:lumMod val="75000"/>
                  </a:schemeClr>
                </a:solidFill>
              </a:rPr>
              <a:t>Thresholding</a:t>
            </a:r>
            <a:r>
              <a:rPr lang="en-US" sz="2800" dirty="0"/>
              <a:t> is considered as a most popular image segmentation technique. It is because of its  simplicity, small amount of calculation and effective and stable performance. So, depending on the number of thresholds used to segment an image , thresholding techniques is divided into </a:t>
            </a:r>
            <a:r>
              <a:rPr lang="en-US" sz="2800" b="1" dirty="0">
                <a:solidFill>
                  <a:schemeClr val="accent6">
                    <a:lumMod val="75000"/>
                  </a:schemeClr>
                </a:solidFill>
              </a:rPr>
              <a:t>two types</a:t>
            </a:r>
            <a:r>
              <a:rPr lang="en-US" sz="2800" dirty="0">
                <a:solidFill>
                  <a:schemeClr val="accent6">
                    <a:lumMod val="75000"/>
                  </a:schemeClr>
                </a:solidFill>
              </a:rPr>
              <a:t>: </a:t>
            </a:r>
            <a:r>
              <a:rPr lang="en-US" sz="2800" b="1" dirty="0">
                <a:solidFill>
                  <a:schemeClr val="accent6">
                    <a:lumMod val="75000"/>
                  </a:schemeClr>
                </a:solidFill>
              </a:rPr>
              <a:t>Bi-level</a:t>
            </a:r>
            <a:r>
              <a:rPr lang="en-US" sz="2800" dirty="0">
                <a:solidFill>
                  <a:schemeClr val="accent6">
                    <a:lumMod val="75000"/>
                  </a:schemeClr>
                </a:solidFill>
              </a:rPr>
              <a:t> </a:t>
            </a:r>
            <a:r>
              <a:rPr lang="en-US" sz="2800" dirty="0"/>
              <a:t>and</a:t>
            </a:r>
            <a:r>
              <a:rPr lang="en-US" sz="2800" dirty="0">
                <a:solidFill>
                  <a:schemeClr val="accent6">
                    <a:lumMod val="75000"/>
                  </a:schemeClr>
                </a:solidFill>
              </a:rPr>
              <a:t> </a:t>
            </a:r>
            <a:r>
              <a:rPr lang="en-US" sz="2800" b="1" dirty="0">
                <a:solidFill>
                  <a:schemeClr val="accent6">
                    <a:lumMod val="75000"/>
                  </a:schemeClr>
                </a:solidFill>
              </a:rPr>
              <a:t>Multilevel thresholding</a:t>
            </a:r>
            <a:r>
              <a:rPr lang="en-US" sz="2800" dirty="0"/>
              <a:t>.</a:t>
            </a:r>
          </a:p>
          <a:p>
            <a:pPr algn="l"/>
            <a:r>
              <a:rPr lang="en-US" sz="2800" dirty="0"/>
              <a:t>In </a:t>
            </a:r>
            <a:r>
              <a:rPr lang="en-US" sz="2800" b="1" dirty="0">
                <a:solidFill>
                  <a:schemeClr val="accent6">
                    <a:lumMod val="75000"/>
                  </a:schemeClr>
                </a:solidFill>
              </a:rPr>
              <a:t>Bi-level thresholding technique</a:t>
            </a:r>
            <a:r>
              <a:rPr lang="en-US" sz="2800" dirty="0"/>
              <a:t>, one single global threshold is used to partition an image into two classes: the </a:t>
            </a:r>
            <a:r>
              <a:rPr lang="en-US" sz="2800" b="1" dirty="0">
                <a:solidFill>
                  <a:schemeClr val="accent6">
                    <a:lumMod val="75000"/>
                  </a:schemeClr>
                </a:solidFill>
              </a:rPr>
              <a:t>object</a:t>
            </a:r>
            <a:r>
              <a:rPr lang="en-US" sz="2800" dirty="0">
                <a:solidFill>
                  <a:schemeClr val="accent6">
                    <a:lumMod val="75000"/>
                  </a:schemeClr>
                </a:solidFill>
              </a:rPr>
              <a:t> </a:t>
            </a:r>
            <a:r>
              <a:rPr lang="en-US" sz="2800" dirty="0"/>
              <a:t>and </a:t>
            </a:r>
            <a:r>
              <a:rPr lang="en-US" sz="2800" b="1" dirty="0">
                <a:solidFill>
                  <a:schemeClr val="accent6">
                    <a:lumMod val="75000"/>
                  </a:schemeClr>
                </a:solidFill>
              </a:rPr>
              <a:t>background. </a:t>
            </a:r>
            <a:r>
              <a:rPr lang="en-US" sz="2800" dirty="0"/>
              <a:t>On the other side in </a:t>
            </a:r>
            <a:r>
              <a:rPr lang="en-US" sz="2800" b="1" dirty="0">
                <a:solidFill>
                  <a:schemeClr val="accent6">
                    <a:lumMod val="75000"/>
                  </a:schemeClr>
                </a:solidFill>
              </a:rPr>
              <a:t>Multilevel thresholding technique</a:t>
            </a:r>
            <a:r>
              <a:rPr lang="en-US" sz="2800" dirty="0">
                <a:solidFill>
                  <a:schemeClr val="accent6">
                    <a:lumMod val="75000"/>
                  </a:schemeClr>
                </a:solidFill>
              </a:rPr>
              <a:t>, </a:t>
            </a:r>
            <a:r>
              <a:rPr lang="en-US" sz="2800" dirty="0"/>
              <a:t>more than one threshold is used to partition an image into different segments which corresponds for </a:t>
            </a:r>
            <a:r>
              <a:rPr lang="en-US" sz="2800" b="1" dirty="0">
                <a:solidFill>
                  <a:schemeClr val="accent6">
                    <a:lumMod val="75000"/>
                  </a:schemeClr>
                </a:solidFill>
              </a:rPr>
              <a:t>one background </a:t>
            </a:r>
            <a:r>
              <a:rPr lang="en-US" sz="2800" dirty="0"/>
              <a:t>and</a:t>
            </a:r>
            <a:r>
              <a:rPr lang="en-US" sz="2800" b="1" dirty="0">
                <a:solidFill>
                  <a:schemeClr val="accent6">
                    <a:lumMod val="75000"/>
                  </a:schemeClr>
                </a:solidFill>
              </a:rPr>
              <a:t> several objects</a:t>
            </a:r>
            <a:r>
              <a:rPr lang="en-US" sz="2800" dirty="0" smtClean="0">
                <a:solidFill>
                  <a:schemeClr val="accent6">
                    <a:lumMod val="75000"/>
                  </a:schemeClr>
                </a:solidFill>
              </a:rPr>
              <a:t>.</a:t>
            </a:r>
            <a:r>
              <a:rPr lang="en-US" sz="2800" b="1" u="sng" dirty="0" smtClean="0">
                <a:solidFill>
                  <a:schemeClr val="accent6">
                    <a:lumMod val="75000"/>
                  </a:schemeClr>
                </a:solidFill>
              </a:rPr>
              <a:t> </a:t>
            </a:r>
          </a:p>
          <a:p>
            <a:pPr algn="l"/>
            <a:endParaRPr lang="en-US" sz="2800" b="1" u="sng" dirty="0" smtClean="0"/>
          </a:p>
          <a:p>
            <a:pPr algn="l"/>
            <a:r>
              <a:rPr lang="en-IN" sz="2800" b="1" u="sng" dirty="0" smtClean="0">
                <a:solidFill>
                  <a:schemeClr val="accent6">
                    <a:lumMod val="75000"/>
                  </a:schemeClr>
                </a:solidFill>
              </a:rPr>
              <a:t>Dataset</a:t>
            </a:r>
            <a:r>
              <a:rPr lang="en-IN" sz="2800" b="1" u="sng" dirty="0" smtClean="0"/>
              <a:t>: </a:t>
            </a:r>
            <a:r>
              <a:rPr lang="en-IN" sz="2800" dirty="0" smtClean="0"/>
              <a:t>The dataset we are using is </a:t>
            </a:r>
            <a:r>
              <a:rPr lang="en-IN" sz="2800" b="1" u="sng" dirty="0" smtClean="0">
                <a:solidFill>
                  <a:schemeClr val="accent6">
                    <a:lumMod val="75000"/>
                  </a:schemeClr>
                </a:solidFill>
              </a:rPr>
              <a:t>Berkeley Segmentation </a:t>
            </a:r>
            <a:r>
              <a:rPr lang="en-IN" sz="2800" b="1" u="sng" dirty="0" smtClean="0">
                <a:solidFill>
                  <a:schemeClr val="accent6">
                    <a:lumMod val="75000"/>
                  </a:schemeClr>
                </a:solidFill>
              </a:rPr>
              <a:t>Dataset </a:t>
            </a:r>
            <a:r>
              <a:rPr lang="en-IN" sz="2800" b="1" u="sng" dirty="0" smtClean="0">
                <a:solidFill>
                  <a:schemeClr val="accent6">
                    <a:lumMod val="75000"/>
                  </a:schemeClr>
                </a:solidFill>
              </a:rPr>
              <a:t>and Benchmarks 300(BSD300)</a:t>
            </a:r>
            <a:endParaRPr lang="en-US" sz="2800" b="1" u="sng" dirty="0" smtClean="0">
              <a:solidFill>
                <a:schemeClr val="accent6">
                  <a:lumMod val="75000"/>
                </a:schemeClr>
              </a:solidFill>
            </a:endParaRPr>
          </a:p>
          <a:p>
            <a:pPr algn="l"/>
            <a:endParaRPr lang="en-US" sz="2800" b="1" u="sng" dirty="0" smtClean="0"/>
          </a:p>
          <a:p>
            <a:pPr algn="l"/>
            <a:r>
              <a:rPr lang="en-US" sz="2800" b="1" dirty="0" smtClean="0"/>
              <a:t>   </a:t>
            </a:r>
          </a:p>
          <a:p>
            <a:pPr algn="l"/>
            <a:r>
              <a:rPr lang="en-US" sz="2800" b="1" dirty="0" smtClean="0"/>
              <a:t> </a:t>
            </a:r>
          </a:p>
          <a:p>
            <a:pPr algn="l"/>
            <a:endParaRPr lang="en-US" sz="2800" b="1" dirty="0" smtClean="0"/>
          </a:p>
          <a:p>
            <a:pPr algn="l"/>
            <a:endParaRPr lang="en-US" sz="2800" b="1" dirty="0" smtClean="0"/>
          </a:p>
          <a:p>
            <a:pPr algn="l"/>
            <a:r>
              <a:rPr lang="en-US" sz="2800" b="1" dirty="0" smtClean="0"/>
              <a:t>   </a:t>
            </a:r>
          </a:p>
          <a:p>
            <a:pPr algn="l"/>
            <a:r>
              <a:rPr lang="en-US" sz="2800" b="1" dirty="0" smtClean="0"/>
              <a:t>  Bi-level threshold image                           Multilevel threshold Image</a:t>
            </a:r>
            <a:endParaRPr lang="en-US" sz="2800" dirty="0" smtClean="0"/>
          </a:p>
          <a:p>
            <a:pPr algn="l"/>
            <a:endParaRPr lang="en-US" sz="2800" dirty="0" smtClean="0"/>
          </a:p>
          <a:p>
            <a:pPr algn="l"/>
            <a:endParaRPr lang="en-US" sz="2800" dirty="0"/>
          </a:p>
        </p:txBody>
      </p:sp>
      <p:sp>
        <p:nvSpPr>
          <p:cNvPr id="15" name="TextBox 14"/>
          <p:cNvSpPr txBox="1"/>
          <p:nvPr/>
        </p:nvSpPr>
        <p:spPr>
          <a:xfrm>
            <a:off x="1070084" y="28975051"/>
            <a:ext cx="12931666" cy="10064294"/>
          </a:xfrm>
          <a:prstGeom prst="rect">
            <a:avLst/>
          </a:prstGeom>
          <a:noFill/>
        </p:spPr>
        <p:txBody>
          <a:bodyPr wrap="square" rtlCol="0">
            <a:spAutoFit/>
          </a:bodyPr>
          <a:lstStyle/>
          <a:p>
            <a:pPr algn="l"/>
            <a:r>
              <a:rPr lang="en-US" sz="2400" b="1" u="sng" dirty="0">
                <a:solidFill>
                  <a:schemeClr val="accent6">
                    <a:lumMod val="75000"/>
                  </a:schemeClr>
                </a:solidFill>
              </a:rPr>
              <a:t>Grey Wolf Optimizer(GWO) </a:t>
            </a:r>
            <a:r>
              <a:rPr lang="en-US" sz="2400" b="1" dirty="0"/>
              <a:t>: </a:t>
            </a:r>
            <a:r>
              <a:rPr lang="en-US" sz="2400" dirty="0"/>
              <a:t>It imitates the behavior and hunting mechanism of grey wolves in nature. The process of optimization happens in three steps as searching for prey, encircling prey, and attacking prey.</a:t>
            </a:r>
          </a:p>
          <a:p>
            <a:pPr algn="l"/>
            <a:endParaRPr lang="en-US" sz="2400" dirty="0"/>
          </a:p>
          <a:p>
            <a:pPr algn="l"/>
            <a:r>
              <a:rPr lang="en-US" sz="2400" dirty="0"/>
              <a:t> Objective function used in this study are as follows:</a:t>
            </a:r>
          </a:p>
          <a:p>
            <a:pPr marL="457200" indent="-457200" algn="l">
              <a:buFontTx/>
              <a:buAutoNum type="arabicParenR"/>
            </a:pPr>
            <a:r>
              <a:rPr lang="en-US" sz="2400" b="1" u="sng" dirty="0" smtClean="0">
                <a:solidFill>
                  <a:schemeClr val="accent6">
                    <a:lumMod val="75000"/>
                  </a:schemeClr>
                </a:solidFill>
              </a:rPr>
              <a:t>Otsu’s </a:t>
            </a:r>
            <a:r>
              <a:rPr lang="en-US" sz="2400" b="1" u="sng" dirty="0">
                <a:solidFill>
                  <a:schemeClr val="accent6">
                    <a:lumMod val="75000"/>
                  </a:schemeClr>
                </a:solidFill>
              </a:rPr>
              <a:t>Method </a:t>
            </a:r>
            <a:r>
              <a:rPr lang="en-US" sz="2400" dirty="0" smtClean="0"/>
              <a:t>:</a:t>
            </a:r>
            <a:r>
              <a:rPr lang="en-US" sz="2400" b="1" dirty="0" smtClean="0"/>
              <a:t> </a:t>
            </a:r>
            <a:r>
              <a:rPr lang="en-US" sz="2400" b="1" dirty="0" smtClean="0">
                <a:solidFill>
                  <a:schemeClr val="accent6">
                    <a:lumMod val="75000"/>
                  </a:schemeClr>
                </a:solidFill>
              </a:rPr>
              <a:t>Otsu’s method</a:t>
            </a:r>
            <a:r>
              <a:rPr lang="en-US" sz="2400" dirty="0" smtClean="0">
                <a:solidFill>
                  <a:schemeClr val="accent6">
                    <a:lumMod val="75000"/>
                  </a:schemeClr>
                </a:solidFill>
              </a:rPr>
              <a:t> </a:t>
            </a:r>
            <a:r>
              <a:rPr lang="en-US" sz="2400" dirty="0" smtClean="0"/>
              <a:t>is also known as the between-class</a:t>
            </a:r>
          </a:p>
          <a:p>
            <a:pPr marL="457200" indent="-457200" algn="l"/>
            <a:r>
              <a:rPr lang="en-US" sz="2400" dirty="0" smtClean="0"/>
              <a:t>variance technique as this segmentation technique maximizes the inter-class</a:t>
            </a:r>
          </a:p>
          <a:p>
            <a:pPr marL="457200" indent="-457200" algn="l"/>
            <a:r>
              <a:rPr lang="en-US" sz="2400" dirty="0" smtClean="0"/>
              <a:t> variance and minimizes the within-class variance between the pixels in each</a:t>
            </a:r>
          </a:p>
          <a:p>
            <a:pPr marL="457200" indent="-457200" algn="l"/>
            <a:r>
              <a:rPr lang="en-US" sz="2400" dirty="0" smtClean="0"/>
              <a:t> class..</a:t>
            </a:r>
          </a:p>
          <a:p>
            <a:pPr algn="l"/>
            <a:r>
              <a:rPr lang="en-US" sz="2400" b="1" u="sng" dirty="0" smtClean="0">
                <a:solidFill>
                  <a:schemeClr val="accent6">
                    <a:lumMod val="75000"/>
                  </a:schemeClr>
                </a:solidFill>
              </a:rPr>
              <a:t>2</a:t>
            </a:r>
            <a:r>
              <a:rPr lang="en-US" sz="2400" b="1" u="sng" dirty="0">
                <a:solidFill>
                  <a:schemeClr val="accent6">
                    <a:lumMod val="75000"/>
                  </a:schemeClr>
                </a:solidFill>
              </a:rPr>
              <a:t>) Minimum Cross Entropy</a:t>
            </a:r>
            <a:r>
              <a:rPr lang="en-US" sz="2400" dirty="0" smtClean="0">
                <a:solidFill>
                  <a:schemeClr val="accent6">
                    <a:lumMod val="75000"/>
                  </a:schemeClr>
                </a:solidFill>
              </a:rPr>
              <a:t>:</a:t>
            </a:r>
            <a:r>
              <a:rPr lang="en-US" sz="2400" b="1" dirty="0" smtClean="0">
                <a:solidFill>
                  <a:schemeClr val="accent6">
                    <a:lumMod val="75000"/>
                  </a:schemeClr>
                </a:solidFill>
              </a:rPr>
              <a:t> Minimum cross entropy </a:t>
            </a:r>
            <a:r>
              <a:rPr lang="en-US" sz="2400" dirty="0" smtClean="0"/>
              <a:t>is proposed by Kullback</a:t>
            </a:r>
          </a:p>
          <a:p>
            <a:pPr algn="l"/>
            <a:r>
              <a:rPr lang="en-US" sz="2400" dirty="0" smtClean="0"/>
              <a:t> in 1978 under the name divergence. The minimum cross entropy thresholding</a:t>
            </a:r>
          </a:p>
          <a:p>
            <a:pPr algn="l"/>
            <a:r>
              <a:rPr lang="en-US" sz="2400" dirty="0" smtClean="0"/>
              <a:t> algorithm is originally developed for bi-level thresholding, it is later extended to</a:t>
            </a:r>
          </a:p>
          <a:p>
            <a:pPr algn="l"/>
            <a:r>
              <a:rPr lang="en-US" sz="2400" dirty="0" smtClean="0"/>
              <a:t> multilevel thresholding.</a:t>
            </a:r>
          </a:p>
          <a:p>
            <a:pPr algn="l"/>
            <a:r>
              <a:rPr lang="en-US" sz="2400" b="1" u="sng" dirty="0" smtClean="0"/>
              <a:t>3</a:t>
            </a:r>
            <a:r>
              <a:rPr lang="en-US" sz="2400" b="1" u="sng" dirty="0" smtClean="0">
                <a:solidFill>
                  <a:schemeClr val="accent6">
                    <a:lumMod val="75000"/>
                  </a:schemeClr>
                </a:solidFill>
              </a:rPr>
              <a:t>) Masi </a:t>
            </a:r>
            <a:r>
              <a:rPr lang="en-US" sz="2400" b="1" u="sng" dirty="0">
                <a:solidFill>
                  <a:schemeClr val="accent6">
                    <a:lumMod val="75000"/>
                  </a:schemeClr>
                </a:solidFill>
              </a:rPr>
              <a:t>Entropy</a:t>
            </a:r>
            <a:r>
              <a:rPr lang="en-US" sz="2400" dirty="0" smtClean="0">
                <a:solidFill>
                  <a:schemeClr val="accent6">
                    <a:lumMod val="75000"/>
                  </a:schemeClr>
                </a:solidFill>
              </a:rPr>
              <a:t>:</a:t>
            </a:r>
            <a:r>
              <a:rPr lang="en-US" sz="2400" b="1" dirty="0" smtClean="0">
                <a:solidFill>
                  <a:schemeClr val="accent6">
                    <a:lumMod val="75000"/>
                  </a:schemeClr>
                </a:solidFill>
              </a:rPr>
              <a:t> Masi entropy </a:t>
            </a:r>
            <a:r>
              <a:rPr lang="en-US" sz="2400" dirty="0" smtClean="0"/>
              <a:t>is a generalized entropy introduced by Masi.</a:t>
            </a:r>
          </a:p>
          <a:p>
            <a:pPr algn="l"/>
            <a:r>
              <a:rPr lang="en-US" sz="2400" dirty="0" smtClean="0"/>
              <a:t> This entropic measure is first applied to bi-level thresholding, it is then later extended</a:t>
            </a:r>
          </a:p>
          <a:p>
            <a:pPr algn="l"/>
            <a:r>
              <a:rPr lang="en-US" sz="2400" dirty="0" smtClean="0"/>
              <a:t> for multilevel thresholding. The optimum set of thresholds for the  image</a:t>
            </a:r>
          </a:p>
          <a:p>
            <a:pPr algn="l"/>
            <a:r>
              <a:rPr lang="en-US" sz="2400" dirty="0" smtClean="0"/>
              <a:t> segmentation is found by maximizing  the Masi entropy function.  Multilevel</a:t>
            </a:r>
          </a:p>
          <a:p>
            <a:pPr algn="l"/>
            <a:r>
              <a:rPr lang="en-US" sz="2400" dirty="0" smtClean="0"/>
              <a:t> thresholding is technique which uses two or more threshold values  to perform</a:t>
            </a:r>
          </a:p>
          <a:p>
            <a:pPr algn="l"/>
            <a:r>
              <a:rPr lang="en-US" sz="2400" dirty="0" smtClean="0"/>
              <a:t> image segmentation</a:t>
            </a:r>
          </a:p>
          <a:p>
            <a:pPr algn="l"/>
            <a:r>
              <a:rPr lang="en-US" sz="2400" dirty="0" smtClean="0"/>
              <a:t>.</a:t>
            </a:r>
            <a:r>
              <a:rPr lang="en-US" sz="2400" b="1" u="sng" dirty="0" smtClean="0">
                <a:solidFill>
                  <a:schemeClr val="accent6">
                    <a:lumMod val="75000"/>
                  </a:schemeClr>
                </a:solidFill>
              </a:rPr>
              <a:t>4) Kapur’s entropy </a:t>
            </a:r>
            <a:r>
              <a:rPr lang="en-US" sz="2400" dirty="0" smtClean="0"/>
              <a:t>: </a:t>
            </a:r>
            <a:r>
              <a:rPr lang="en-US" sz="2400" b="1" dirty="0" smtClean="0">
                <a:solidFill>
                  <a:schemeClr val="accent6">
                    <a:lumMod val="75000"/>
                  </a:schemeClr>
                </a:solidFill>
              </a:rPr>
              <a:t>Kapur's method </a:t>
            </a:r>
            <a:r>
              <a:rPr lang="en-US" sz="2400" dirty="0" smtClean="0"/>
              <a:t>selects the optimum thresholds by</a:t>
            </a:r>
          </a:p>
          <a:p>
            <a:pPr algn="l"/>
            <a:r>
              <a:rPr lang="en-US" sz="2400" dirty="0" smtClean="0"/>
              <a:t> maximizing the  entropy of the segmented classes.It uses Shannon's entropy</a:t>
            </a:r>
          </a:p>
          <a:p>
            <a:pPr algn="l"/>
            <a:r>
              <a:rPr lang="en-US" sz="2400" dirty="0" smtClean="0"/>
              <a:t> concept of entropy. Shannon's function says that the information content of an</a:t>
            </a:r>
          </a:p>
          <a:p>
            <a:pPr algn="l"/>
            <a:r>
              <a:rPr lang="en-US" sz="2400" dirty="0" smtClean="0"/>
              <a:t> event is inversely proportional to its probability of occurrence .Kapur's define</a:t>
            </a:r>
          </a:p>
          <a:p>
            <a:pPr algn="l"/>
            <a:r>
              <a:rPr lang="en-US" sz="2400" dirty="0" smtClean="0"/>
              <a:t> the entropy of an image assuming that an image is entirely represented by its</a:t>
            </a:r>
          </a:p>
          <a:p>
            <a:pPr algn="l"/>
            <a:r>
              <a:rPr lang="en-US" sz="2400" dirty="0" smtClean="0"/>
              <a:t> grey level histogram .</a:t>
            </a:r>
          </a:p>
          <a:p>
            <a:pPr algn="l"/>
            <a:endParaRPr lang="en-US" sz="2400" dirty="0"/>
          </a:p>
        </p:txBody>
      </p:sp>
      <p:sp>
        <p:nvSpPr>
          <p:cNvPr id="17" name="TextBox 16"/>
          <p:cNvSpPr txBox="1"/>
          <p:nvPr/>
        </p:nvSpPr>
        <p:spPr>
          <a:xfrm>
            <a:off x="16364608" y="39572574"/>
            <a:ext cx="12243049" cy="2246769"/>
          </a:xfrm>
          <a:prstGeom prst="rect">
            <a:avLst/>
          </a:prstGeom>
          <a:solidFill>
            <a:schemeClr val="accent5">
              <a:lumMod val="75000"/>
            </a:schemeClr>
          </a:solidFill>
        </p:spPr>
        <p:txBody>
          <a:bodyPr wrap="square" rtlCol="0">
            <a:spAutoFit/>
          </a:bodyPr>
          <a:lstStyle/>
          <a:p>
            <a:pPr algn="l"/>
            <a:r>
              <a:rPr lang="en-US" sz="2800" dirty="0" smtClean="0"/>
              <a:t>1.Optimization </a:t>
            </a:r>
            <a:r>
              <a:rPr lang="en-US" sz="2800" dirty="0"/>
              <a:t>Algorithm-- </a:t>
            </a:r>
            <a:r>
              <a:rPr lang="en-US" sz="2800" dirty="0">
                <a:hlinkClick r:id="rId6"/>
              </a:rPr>
              <a:t>http://</a:t>
            </a:r>
            <a:r>
              <a:rPr lang="en-US" sz="2800" dirty="0" smtClean="0">
                <a:hlinkClick r:id="rId6"/>
              </a:rPr>
              <a:t>www.alimirjalili/GWO.html</a:t>
            </a:r>
            <a:endParaRPr lang="en-US" sz="2800" dirty="0" smtClean="0"/>
          </a:p>
          <a:p>
            <a:pPr algn="l"/>
            <a:r>
              <a:rPr lang="en-US" sz="2800" dirty="0" smtClean="0"/>
              <a:t>2.</a:t>
            </a:r>
            <a:r>
              <a:rPr lang="en-US" sz="2800" dirty="0" smtClean="0"/>
              <a:t> </a:t>
            </a:r>
            <a:r>
              <a:rPr lang="en-US" sz="2800" dirty="0" smtClean="0">
                <a:hlinkClick r:id="rId7"/>
              </a:rPr>
              <a:t>https://www2.eecs.berkeley.edu/Research/Projects/CS/vision/bsds</a:t>
            </a:r>
            <a:endParaRPr lang="en-US" sz="2800" dirty="0" smtClean="0"/>
          </a:p>
          <a:p>
            <a:pPr algn="l"/>
            <a:r>
              <a:rPr lang="en-US" sz="2800" dirty="0" smtClean="0"/>
              <a:t>3</a:t>
            </a:r>
            <a:r>
              <a:rPr lang="en-US" sz="2800" dirty="0" smtClean="0"/>
              <a:t>.</a:t>
            </a:r>
            <a:r>
              <a:rPr lang="en-US" sz="2800" dirty="0" smtClean="0">
                <a:hlinkClick r:id="rId8"/>
              </a:rPr>
              <a:t> </a:t>
            </a:r>
            <a:r>
              <a:rPr lang="en-US" sz="2800" dirty="0" smtClean="0">
                <a:hlinkClick r:id="rId8"/>
              </a:rPr>
              <a:t>http://</a:t>
            </a:r>
            <a:r>
              <a:rPr lang="en-US" sz="2800" dirty="0" smtClean="0">
                <a:hlinkClick r:id="rId8"/>
              </a:rPr>
              <a:t>engr.case.edu/merat_francis/eecs490f07/lectures/lecture22.pdf</a:t>
            </a:r>
            <a:endParaRPr lang="en-US" sz="2800" dirty="0" smtClean="0"/>
          </a:p>
          <a:p>
            <a:pPr algn="l"/>
            <a:r>
              <a:rPr lang="en-US" sz="2800" dirty="0" smtClean="0">
                <a:hlinkClick r:id="rId9"/>
              </a:rPr>
              <a:t>4.https</a:t>
            </a:r>
            <a:r>
              <a:rPr lang="en-US" sz="2800" dirty="0" smtClean="0">
                <a:hlinkClick r:id="rId9"/>
              </a:rPr>
              <a:t>://</a:t>
            </a:r>
            <a:r>
              <a:rPr lang="en-US" sz="2800" dirty="0" smtClean="0">
                <a:hlinkClick r:id="rId9"/>
              </a:rPr>
              <a:t>drive.google.com/file/d/1oukIRPF5jdx9qO1CSi_DHvWvoSzcr0Of/</a:t>
            </a:r>
            <a:r>
              <a:rPr lang="en-US" sz="2800" dirty="0" err="1" smtClean="0">
                <a:hlinkClick r:id="rId9"/>
              </a:rPr>
              <a:t>view?usp</a:t>
            </a:r>
            <a:r>
              <a:rPr lang="en-US" sz="2800" dirty="0" smtClean="0">
                <a:hlinkClick r:id="rId9"/>
              </a:rPr>
              <a:t>=sharing</a:t>
            </a:r>
            <a:endParaRPr lang="en-US" sz="2800" dirty="0" smtClean="0"/>
          </a:p>
        </p:txBody>
      </p:sp>
      <p:sp>
        <p:nvSpPr>
          <p:cNvPr id="18" name="TextBox 17"/>
          <p:cNvSpPr txBox="1"/>
          <p:nvPr/>
        </p:nvSpPr>
        <p:spPr>
          <a:xfrm>
            <a:off x="16364607" y="34845173"/>
            <a:ext cx="12536964" cy="3108543"/>
          </a:xfrm>
          <a:prstGeom prst="rect">
            <a:avLst/>
          </a:prstGeom>
          <a:solidFill>
            <a:schemeClr val="accent1">
              <a:lumMod val="90000"/>
            </a:schemeClr>
          </a:solidFill>
        </p:spPr>
        <p:txBody>
          <a:bodyPr wrap="square" rtlCol="0">
            <a:spAutoFit/>
          </a:bodyPr>
          <a:lstStyle/>
          <a:p>
            <a:r>
              <a:rPr lang="en-US" sz="2800" dirty="0" smtClean="0"/>
              <a:t>In our research of Investigation of Effective Objective Function For Multilevel Thresholding of an Image ,we find that</a:t>
            </a:r>
          </a:p>
          <a:p>
            <a:r>
              <a:rPr lang="en-US" sz="2800" dirty="0" smtClean="0"/>
              <a:t>On the basis of </a:t>
            </a:r>
            <a:r>
              <a:rPr lang="en-US" sz="2800" b="1" dirty="0" smtClean="0">
                <a:solidFill>
                  <a:schemeClr val="accent6">
                    <a:lumMod val="75000"/>
                  </a:schemeClr>
                </a:solidFill>
              </a:rPr>
              <a:t>PSNR values</a:t>
            </a:r>
            <a:r>
              <a:rPr lang="en-US" sz="2800" dirty="0" smtClean="0">
                <a:solidFill>
                  <a:schemeClr val="accent6">
                    <a:lumMod val="75000"/>
                  </a:schemeClr>
                </a:solidFill>
              </a:rPr>
              <a:t> , </a:t>
            </a:r>
            <a:r>
              <a:rPr lang="en-US" sz="2800" b="1" dirty="0" smtClean="0">
                <a:solidFill>
                  <a:schemeClr val="accent6">
                    <a:lumMod val="75000"/>
                  </a:schemeClr>
                </a:solidFill>
              </a:rPr>
              <a:t>Minimum cross-entropy</a:t>
            </a:r>
            <a:r>
              <a:rPr lang="en-US" sz="2800" dirty="0" smtClean="0"/>
              <a:t> </a:t>
            </a:r>
            <a:r>
              <a:rPr lang="en-US" sz="2800" dirty="0" smtClean="0"/>
              <a:t>objective function outperforms on GWO algorithm than other objective functions.</a:t>
            </a:r>
          </a:p>
          <a:p>
            <a:r>
              <a:rPr lang="en-US" sz="2800" dirty="0" smtClean="0"/>
              <a:t> And </a:t>
            </a:r>
            <a:r>
              <a:rPr lang="en-US" sz="2800" dirty="0" smtClean="0"/>
              <a:t>based on</a:t>
            </a:r>
            <a:r>
              <a:rPr lang="en-US" sz="2800" dirty="0" smtClean="0"/>
              <a:t> </a:t>
            </a:r>
            <a:r>
              <a:rPr lang="en-US" sz="2800" b="1" dirty="0" smtClean="0"/>
              <a:t> </a:t>
            </a:r>
            <a:r>
              <a:rPr lang="en-US" sz="2800" b="1" dirty="0" smtClean="0">
                <a:solidFill>
                  <a:schemeClr val="accent6">
                    <a:lumMod val="75000"/>
                  </a:schemeClr>
                </a:solidFill>
              </a:rPr>
              <a:t>SSIM values</a:t>
            </a:r>
            <a:r>
              <a:rPr lang="en-US" sz="2800" dirty="0" smtClean="0">
                <a:solidFill>
                  <a:schemeClr val="accent6">
                    <a:lumMod val="75000"/>
                  </a:schemeClr>
                </a:solidFill>
              </a:rPr>
              <a:t> ,</a:t>
            </a:r>
            <a:r>
              <a:rPr lang="en-US" sz="2800" b="1" dirty="0" smtClean="0">
                <a:solidFill>
                  <a:schemeClr val="accent6">
                    <a:lumMod val="75000"/>
                  </a:schemeClr>
                </a:solidFill>
              </a:rPr>
              <a:t> Minimum Cross Entropy</a:t>
            </a:r>
            <a:r>
              <a:rPr lang="en-US" sz="2800" dirty="0" smtClean="0">
                <a:solidFill>
                  <a:schemeClr val="accent6">
                    <a:lumMod val="75000"/>
                  </a:schemeClr>
                </a:solidFill>
              </a:rPr>
              <a:t> </a:t>
            </a:r>
            <a:r>
              <a:rPr lang="en-US" sz="2800" dirty="0" smtClean="0"/>
              <a:t>outperforms on GWO algorithm than any other objective function.</a:t>
            </a:r>
          </a:p>
          <a:p>
            <a:pPr algn="l"/>
            <a:endParaRPr lang="en-US" sz="2800" dirty="0" smtClean="0"/>
          </a:p>
        </p:txBody>
      </p:sp>
      <p:sp>
        <p:nvSpPr>
          <p:cNvPr id="2" name="TextBox 1"/>
          <p:cNvSpPr txBox="1"/>
          <p:nvPr/>
        </p:nvSpPr>
        <p:spPr>
          <a:xfrm>
            <a:off x="1355834" y="39539917"/>
            <a:ext cx="12959256" cy="2677656"/>
          </a:xfrm>
          <a:prstGeom prst="rect">
            <a:avLst/>
          </a:prstGeom>
          <a:noFill/>
        </p:spPr>
        <p:txBody>
          <a:bodyPr wrap="square" rtlCol="0">
            <a:spAutoFit/>
          </a:bodyPr>
          <a:lstStyle/>
          <a:p>
            <a:r>
              <a:rPr lang="en-US" sz="2800" dirty="0" smtClean="0"/>
              <a:t>                                                                  The </a:t>
            </a:r>
            <a:r>
              <a:rPr lang="en-US" sz="2800" dirty="0" smtClean="0"/>
              <a:t>objective functions are compared </a:t>
            </a:r>
            <a:r>
              <a:rPr lang="en-US" sz="2800" dirty="0" smtClean="0"/>
              <a:t>                                                            b                                                                based </a:t>
            </a:r>
            <a:r>
              <a:rPr lang="en-US" sz="2800" dirty="0" smtClean="0"/>
              <a:t>on PSNR values </a:t>
            </a:r>
            <a:r>
              <a:rPr lang="en-US" sz="2800" dirty="0" smtClean="0"/>
              <a:t>and SSIM                    </a:t>
            </a:r>
          </a:p>
          <a:p>
            <a:r>
              <a:rPr lang="en-IN" sz="2800" dirty="0" smtClean="0"/>
              <a:t>V                                                            values and find that </a:t>
            </a:r>
            <a:r>
              <a:rPr lang="en-IN" sz="2800" b="1" dirty="0" smtClean="0">
                <a:solidFill>
                  <a:schemeClr val="accent6">
                    <a:lumMod val="75000"/>
                  </a:schemeClr>
                </a:solidFill>
              </a:rPr>
              <a:t>Minimum cross</a:t>
            </a:r>
            <a:r>
              <a:rPr lang="en-IN" sz="2800" dirty="0" smtClean="0"/>
              <a:t>   .entropy has t </a:t>
            </a:r>
            <a:r>
              <a:rPr lang="en-IN" sz="2800" dirty="0" err="1" smtClean="0"/>
              <a:t>ent</a:t>
            </a:r>
            <a:r>
              <a:rPr lang="en-IN" sz="2800" dirty="0" smtClean="0"/>
              <a:t>                                  </a:t>
            </a:r>
            <a:r>
              <a:rPr lang="en-IN" sz="2800" b="1" dirty="0" smtClean="0">
                <a:solidFill>
                  <a:schemeClr val="accent6">
                    <a:lumMod val="75000"/>
                  </a:schemeClr>
                </a:solidFill>
              </a:rPr>
              <a:t>entropy</a:t>
            </a:r>
            <a:r>
              <a:rPr lang="en-IN" sz="2800" dirty="0" smtClean="0"/>
              <a:t> has the  least sum of ranks.</a:t>
            </a:r>
            <a:endParaRPr lang="en-IN" sz="2800" dirty="0" smtClean="0"/>
          </a:p>
          <a:p>
            <a:endParaRPr lang="en-IN" sz="2800" dirty="0" smtClean="0"/>
          </a:p>
          <a:p>
            <a:endParaRPr lang="en-US" sz="2800" dirty="0"/>
          </a:p>
        </p:txBody>
      </p:sp>
      <p:sp>
        <p:nvSpPr>
          <p:cNvPr id="3" name="TextBox 2"/>
          <p:cNvSpPr txBox="1"/>
          <p:nvPr/>
        </p:nvSpPr>
        <p:spPr>
          <a:xfrm>
            <a:off x="16364607" y="9996933"/>
            <a:ext cx="12828543" cy="646331"/>
          </a:xfrm>
          <a:prstGeom prst="rect">
            <a:avLst/>
          </a:prstGeom>
          <a:solidFill>
            <a:schemeClr val="accent1">
              <a:lumMod val="90000"/>
            </a:schemeClr>
          </a:solidFill>
        </p:spPr>
        <p:txBody>
          <a:bodyPr wrap="square" rtlCol="0">
            <a:spAutoFit/>
          </a:bodyPr>
          <a:lstStyle/>
          <a:p>
            <a:r>
              <a:rPr lang="en-US" sz="3600" dirty="0"/>
              <a:t>Performance of Various Objective functions</a:t>
            </a:r>
          </a:p>
        </p:txBody>
      </p:sp>
      <p:pic>
        <p:nvPicPr>
          <p:cNvPr id="9" name="Picture 8"/>
          <p:cNvPicPr>
            <a:picLocks noChangeAspect="1"/>
          </p:cNvPicPr>
          <p:nvPr/>
        </p:nvPicPr>
        <p:blipFill>
          <a:blip r:embed="rId10">
            <a:extLst>
              <a:ext uri="{28A0092B-C50C-407E-A947-70E740481C1C}">
                <a14:useLocalDpi xmlns="" xmlns:a14="http://schemas.microsoft.com/office/drawing/2010/main" val="0"/>
              </a:ext>
            </a:extLst>
          </a:blip>
          <a:stretch>
            <a:fillRect/>
          </a:stretch>
        </p:blipFill>
        <p:spPr>
          <a:xfrm>
            <a:off x="17026759" y="11381144"/>
            <a:ext cx="11634952" cy="4260625"/>
          </a:xfrm>
          <a:prstGeom prst="rect">
            <a:avLst/>
          </a:prstGeom>
        </p:spPr>
      </p:pic>
      <p:pic>
        <p:nvPicPr>
          <p:cNvPr id="13" name="Picture 12"/>
          <p:cNvPicPr>
            <a:picLocks noChangeAspect="1"/>
          </p:cNvPicPr>
          <p:nvPr/>
        </p:nvPicPr>
        <p:blipFill>
          <a:blip r:embed="rId11">
            <a:extLst>
              <a:ext uri="{28A0092B-C50C-407E-A947-70E740481C1C}">
                <a14:useLocalDpi xmlns="" xmlns:a14="http://schemas.microsoft.com/office/drawing/2010/main" val="0"/>
              </a:ext>
            </a:extLst>
          </a:blip>
          <a:stretch>
            <a:fillRect/>
          </a:stretch>
        </p:blipFill>
        <p:spPr>
          <a:xfrm>
            <a:off x="17152884" y="16667110"/>
            <a:ext cx="11634952" cy="7772400"/>
          </a:xfrm>
          <a:prstGeom prst="rect">
            <a:avLst/>
          </a:prstGeom>
        </p:spPr>
      </p:pic>
      <p:pic>
        <p:nvPicPr>
          <p:cNvPr id="16" name="Picture 15"/>
          <p:cNvPicPr>
            <a:picLocks noChangeAspect="1"/>
          </p:cNvPicPr>
          <p:nvPr/>
        </p:nvPicPr>
        <p:blipFill>
          <a:blip r:embed="rId12">
            <a:extLst>
              <a:ext uri="{28A0092B-C50C-407E-A947-70E740481C1C}">
                <a14:useLocalDpi xmlns="" xmlns:a14="http://schemas.microsoft.com/office/drawing/2010/main" val="0"/>
              </a:ext>
            </a:extLst>
          </a:blip>
          <a:stretch>
            <a:fillRect/>
          </a:stretch>
        </p:blipFill>
        <p:spPr>
          <a:xfrm>
            <a:off x="17103291" y="25024284"/>
            <a:ext cx="11634951" cy="7772400"/>
          </a:xfrm>
          <a:prstGeom prst="rect">
            <a:avLst/>
          </a:prstGeom>
        </p:spPr>
      </p:pic>
      <p:cxnSp>
        <p:nvCxnSpPr>
          <p:cNvPr id="20" name="Straight Connector 19"/>
          <p:cNvCxnSpPr/>
          <p:nvPr/>
        </p:nvCxnSpPr>
        <p:spPr bwMode="auto">
          <a:xfrm>
            <a:off x="16648386" y="15891641"/>
            <a:ext cx="12544764" cy="0"/>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21" name="TextBox 20"/>
          <p:cNvSpPr txBox="1"/>
          <p:nvPr/>
        </p:nvSpPr>
        <p:spPr>
          <a:xfrm>
            <a:off x="16648386" y="16143890"/>
            <a:ext cx="2959893" cy="523220"/>
          </a:xfrm>
          <a:prstGeom prst="rect">
            <a:avLst/>
          </a:prstGeom>
          <a:noFill/>
        </p:spPr>
        <p:txBody>
          <a:bodyPr wrap="square" rtlCol="0">
            <a:spAutoFit/>
          </a:bodyPr>
          <a:lstStyle/>
          <a:p>
            <a:pPr algn="l"/>
            <a:r>
              <a:rPr lang="en-US" sz="2800" dirty="0"/>
              <a:t>1)Army Man</a:t>
            </a:r>
          </a:p>
        </p:txBody>
      </p:sp>
      <p:sp>
        <p:nvSpPr>
          <p:cNvPr id="24" name="TextBox 23"/>
          <p:cNvSpPr txBox="1"/>
          <p:nvPr/>
        </p:nvSpPr>
        <p:spPr>
          <a:xfrm>
            <a:off x="16648386" y="24439509"/>
            <a:ext cx="2581520" cy="584775"/>
          </a:xfrm>
          <a:prstGeom prst="rect">
            <a:avLst/>
          </a:prstGeom>
          <a:noFill/>
        </p:spPr>
        <p:txBody>
          <a:bodyPr wrap="square" rtlCol="0">
            <a:spAutoFit/>
          </a:bodyPr>
          <a:lstStyle/>
          <a:p>
            <a:pPr algn="l"/>
            <a:r>
              <a:rPr lang="en-US" sz="3200" dirty="0"/>
              <a:t>2)Couple</a:t>
            </a:r>
          </a:p>
        </p:txBody>
      </p:sp>
      <p:pic>
        <p:nvPicPr>
          <p:cNvPr id="33" name="Picture 32" descr="E:\Images\otssss.JPG"/>
          <p:cNvPicPr/>
          <p:nvPr/>
        </p:nvPicPr>
        <p:blipFill>
          <a:blip r:embed="rId13"/>
          <a:srcRect/>
          <a:stretch>
            <a:fillRect/>
          </a:stretch>
        </p:blipFill>
        <p:spPr bwMode="auto">
          <a:xfrm>
            <a:off x="12012047" y="30732961"/>
            <a:ext cx="2422410" cy="1389329"/>
          </a:xfrm>
          <a:prstGeom prst="rect">
            <a:avLst/>
          </a:prstGeom>
          <a:noFill/>
          <a:ln w="9525">
            <a:noFill/>
            <a:miter lim="800000"/>
            <a:headEnd/>
            <a:tailEnd/>
          </a:ln>
        </p:spPr>
      </p:pic>
      <p:pic>
        <p:nvPicPr>
          <p:cNvPr id="34" name="Picture 33" descr="E:\Images\mmmmm.JPG"/>
          <p:cNvPicPr/>
          <p:nvPr/>
        </p:nvPicPr>
        <p:blipFill>
          <a:blip r:embed="rId14"/>
          <a:srcRect/>
          <a:stretch>
            <a:fillRect/>
          </a:stretch>
        </p:blipFill>
        <p:spPr bwMode="auto">
          <a:xfrm>
            <a:off x="11985920" y="32709975"/>
            <a:ext cx="2481193" cy="1288840"/>
          </a:xfrm>
          <a:prstGeom prst="rect">
            <a:avLst/>
          </a:prstGeom>
          <a:noFill/>
          <a:ln w="9525">
            <a:noFill/>
            <a:miter lim="800000"/>
            <a:headEnd/>
            <a:tailEnd/>
          </a:ln>
        </p:spPr>
      </p:pic>
      <p:pic>
        <p:nvPicPr>
          <p:cNvPr id="35" name="Picture 34" descr="E:\Images\masmasmas.JPG"/>
          <p:cNvPicPr/>
          <p:nvPr/>
        </p:nvPicPr>
        <p:blipFill>
          <a:blip r:embed="rId15"/>
          <a:srcRect/>
          <a:stretch>
            <a:fillRect/>
          </a:stretch>
        </p:blipFill>
        <p:spPr bwMode="auto">
          <a:xfrm>
            <a:off x="12017829" y="34798398"/>
            <a:ext cx="2383971" cy="1292111"/>
          </a:xfrm>
          <a:prstGeom prst="rect">
            <a:avLst/>
          </a:prstGeom>
          <a:noFill/>
          <a:ln w="9525">
            <a:noFill/>
            <a:miter lim="800000"/>
            <a:headEnd/>
            <a:tailEnd/>
          </a:ln>
        </p:spPr>
      </p:pic>
      <p:pic>
        <p:nvPicPr>
          <p:cNvPr id="36" name="Picture 35" descr="E:\Images\kkkkk.JPG"/>
          <p:cNvPicPr/>
          <p:nvPr/>
        </p:nvPicPr>
        <p:blipFill>
          <a:blip r:embed="rId16"/>
          <a:srcRect/>
          <a:stretch>
            <a:fillRect/>
          </a:stretch>
        </p:blipFill>
        <p:spPr bwMode="auto">
          <a:xfrm>
            <a:off x="12017829" y="36438551"/>
            <a:ext cx="2383971" cy="1639677"/>
          </a:xfrm>
          <a:prstGeom prst="rect">
            <a:avLst/>
          </a:prstGeom>
          <a:noFill/>
          <a:ln w="9525">
            <a:noFill/>
            <a:miter lim="800000"/>
            <a:headEnd/>
            <a:tailEnd/>
          </a:ln>
        </p:spPr>
      </p:pic>
      <p:pic>
        <p:nvPicPr>
          <p:cNvPr id="1026" name="Picture 2"/>
          <p:cNvPicPr>
            <a:picLocks noChangeAspect="1" noChangeArrowheads="1"/>
          </p:cNvPicPr>
          <p:nvPr/>
        </p:nvPicPr>
        <p:blipFill>
          <a:blip r:embed="rId17"/>
          <a:srcRect/>
          <a:stretch>
            <a:fillRect/>
          </a:stretch>
        </p:blipFill>
        <p:spPr bwMode="auto">
          <a:xfrm>
            <a:off x="2053092" y="24627113"/>
            <a:ext cx="3759880" cy="2217057"/>
          </a:xfrm>
          <a:prstGeom prst="rect">
            <a:avLst/>
          </a:prstGeom>
          <a:noFill/>
          <a:ln w="9525">
            <a:noFill/>
            <a:miter lim="800000"/>
            <a:headEnd/>
            <a:tailEnd/>
          </a:ln>
          <a:effectLst/>
        </p:spPr>
      </p:pic>
      <p:pic>
        <p:nvPicPr>
          <p:cNvPr id="1027" name="Picture 3"/>
          <p:cNvPicPr>
            <a:picLocks noChangeAspect="1" noChangeArrowheads="1"/>
          </p:cNvPicPr>
          <p:nvPr/>
        </p:nvPicPr>
        <p:blipFill>
          <a:blip r:embed="rId18"/>
          <a:srcRect/>
          <a:stretch>
            <a:fillRect/>
          </a:stretch>
        </p:blipFill>
        <p:spPr bwMode="auto">
          <a:xfrm>
            <a:off x="8777287" y="24753661"/>
            <a:ext cx="3207883" cy="1829254"/>
          </a:xfrm>
          <a:prstGeom prst="rect">
            <a:avLst/>
          </a:prstGeom>
          <a:noFill/>
          <a:ln w="9525">
            <a:noFill/>
            <a:miter lim="800000"/>
            <a:headEnd/>
            <a:tailEnd/>
          </a:ln>
          <a:effectLst/>
        </p:spPr>
      </p:pic>
      <p:pic>
        <p:nvPicPr>
          <p:cNvPr id="38" name="Picture 37">
            <a:extLst>
              <a:ext uri="{FF2B5EF4-FFF2-40B4-BE49-F238E27FC236}">
                <a16:creationId xmlns:lc="http://schemas.openxmlformats.org/drawingml/2006/lockedCanvas" xmlns="" xmlns:a16="http://schemas.microsoft.com/office/drawing/2014/main" id="{4C013832-680F-41EB-BD8A-4189457EBB66}"/>
              </a:ext>
            </a:extLst>
          </p:cNvPr>
          <p:cNvPicPr/>
          <p:nvPr/>
        </p:nvPicPr>
        <p:blipFill>
          <a:blip r:embed="rId19"/>
          <a:stretch>
            <a:fillRect/>
          </a:stretch>
        </p:blipFill>
        <p:spPr>
          <a:xfrm>
            <a:off x="4996542" y="12834257"/>
            <a:ext cx="7151914" cy="2078921"/>
          </a:xfrm>
          <a:prstGeom prst="rect">
            <a:avLst/>
          </a:prstGeom>
          <a:ln>
            <a:solidFill>
              <a:schemeClr val="tx1"/>
            </a:solidFill>
          </a:ln>
        </p:spPr>
      </p:pic>
      <p:sp>
        <p:nvSpPr>
          <p:cNvPr id="1030" name="Rectangle 6"/>
          <p:cNvSpPr>
            <a:spLocks noChangeArrowheads="1"/>
          </p:cNvSpPr>
          <p:nvPr/>
        </p:nvSpPr>
        <p:spPr bwMode="auto">
          <a:xfrm>
            <a:off x="0" y="0"/>
            <a:ext cx="30275213"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Bahnschrift Light SemiCondensed" pitchFamily="34" charset="0"/>
                <a:ea typeface="Calibri" pitchFamily="34" charset="0"/>
                <a:cs typeface="Helvetica" charset="0"/>
              </a:rPr>
              <a:t>In our research of Investigation of Effective Objective Function For Multilevel Thresholding of an Image ,we find that</a:t>
            </a:r>
            <a:endParaRPr kumimoji="0" lang="en-US" sz="1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Bahnschrift Light SemiCondensed" pitchFamily="34" charset="0"/>
                <a:ea typeface="Calibri" pitchFamily="34" charset="0"/>
                <a:cs typeface="Helvetica" charset="0"/>
              </a:rPr>
              <a:t>On the basis of </a:t>
            </a:r>
            <a:r>
              <a:rPr kumimoji="0" lang="en-US" sz="1600" b="1" i="0" u="none" strike="noStrike" cap="none" normalizeH="0" baseline="0" smtClean="0">
                <a:ln>
                  <a:noFill/>
                </a:ln>
                <a:solidFill>
                  <a:srgbClr val="222222"/>
                </a:solidFill>
                <a:effectLst/>
                <a:latin typeface="Bahnschrift Light SemiCondensed" pitchFamily="34" charset="0"/>
                <a:ea typeface="Calibri" pitchFamily="34" charset="0"/>
                <a:cs typeface="Helvetica" charset="0"/>
              </a:rPr>
              <a:t>PSNR values</a:t>
            </a:r>
            <a:r>
              <a:rPr kumimoji="0" lang="en-US" sz="1600" b="0" i="0" u="none" strike="noStrike" cap="none" normalizeH="0" baseline="0" smtClean="0">
                <a:ln>
                  <a:noFill/>
                </a:ln>
                <a:solidFill>
                  <a:srgbClr val="222222"/>
                </a:solidFill>
                <a:effectLst/>
                <a:latin typeface="Bahnschrift Light SemiCondensed" pitchFamily="34" charset="0"/>
                <a:ea typeface="Calibri" pitchFamily="34" charset="0"/>
                <a:cs typeface="Helvetica" charset="0"/>
              </a:rPr>
              <a:t> , </a:t>
            </a:r>
            <a:r>
              <a:rPr kumimoji="0" lang="en-US" sz="1600" b="1" i="0" u="none" strike="noStrike" cap="none" normalizeH="0" baseline="0" smtClean="0">
                <a:ln>
                  <a:noFill/>
                </a:ln>
                <a:solidFill>
                  <a:srgbClr val="222222"/>
                </a:solidFill>
                <a:effectLst/>
                <a:latin typeface="Bahnschrift Light SemiCondensed" pitchFamily="34" charset="0"/>
                <a:ea typeface="Calibri" pitchFamily="34" charset="0"/>
                <a:cs typeface="Helvetica" charset="0"/>
              </a:rPr>
              <a:t>Otsu class variance method</a:t>
            </a:r>
            <a:r>
              <a:rPr kumimoji="0" lang="en-US" sz="1600" b="0" i="0" u="none" strike="noStrike" cap="none" normalizeH="0" baseline="0" smtClean="0">
                <a:ln>
                  <a:noFill/>
                </a:ln>
                <a:solidFill>
                  <a:srgbClr val="222222"/>
                </a:solidFill>
                <a:effectLst/>
                <a:latin typeface="Bahnschrift Light SemiCondensed" pitchFamily="34" charset="0"/>
                <a:ea typeface="Calibri" pitchFamily="34" charset="0"/>
                <a:cs typeface="Helvetica" charset="0"/>
              </a:rPr>
              <a:t> objective function outperforms on GWO algorithm than other objective functions.</a:t>
            </a:r>
            <a:endParaRPr kumimoji="0" lang="en-US" sz="1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22222"/>
                </a:solidFill>
                <a:effectLst/>
                <a:latin typeface="Bahnschrift Light SemiCondensed" pitchFamily="34" charset="0"/>
                <a:ea typeface="Calibri" pitchFamily="34" charset="0"/>
                <a:cs typeface="Helvetica" charset="0"/>
              </a:rPr>
              <a:t> And on the basis of </a:t>
            </a:r>
            <a:r>
              <a:rPr kumimoji="0" lang="en-US" sz="1600" b="1" i="0" u="none" strike="noStrike" cap="none" normalizeH="0" baseline="0" smtClean="0">
                <a:ln>
                  <a:noFill/>
                </a:ln>
                <a:solidFill>
                  <a:srgbClr val="222222"/>
                </a:solidFill>
                <a:effectLst/>
                <a:latin typeface="Bahnschrift Light SemiCondensed" pitchFamily="34" charset="0"/>
                <a:ea typeface="Calibri" pitchFamily="34" charset="0"/>
                <a:cs typeface="Helvetica" charset="0"/>
              </a:rPr>
              <a:t> SSIM values</a:t>
            </a:r>
            <a:r>
              <a:rPr kumimoji="0" lang="en-US" sz="1600" b="0" i="0" u="none" strike="noStrike" cap="none" normalizeH="0" baseline="0" smtClean="0">
                <a:ln>
                  <a:noFill/>
                </a:ln>
                <a:solidFill>
                  <a:srgbClr val="222222"/>
                </a:solidFill>
                <a:effectLst/>
                <a:latin typeface="Bahnschrift Light SemiCondensed" pitchFamily="34" charset="0"/>
                <a:ea typeface="Calibri" pitchFamily="34" charset="0"/>
                <a:cs typeface="Helvetica" charset="0"/>
              </a:rPr>
              <a:t> ,</a:t>
            </a:r>
            <a:r>
              <a:rPr kumimoji="0" lang="en-US" sz="1600" b="1" i="0" u="none" strike="noStrike" cap="none" normalizeH="0" baseline="0" smtClean="0">
                <a:ln>
                  <a:noFill/>
                </a:ln>
                <a:solidFill>
                  <a:srgbClr val="222222"/>
                </a:solidFill>
                <a:effectLst/>
                <a:latin typeface="Bahnschrift Light SemiCondensed" pitchFamily="34" charset="0"/>
                <a:ea typeface="Calibri" pitchFamily="34" charset="0"/>
                <a:cs typeface="Helvetica" charset="0"/>
              </a:rPr>
              <a:t> Minimum Cross Entropy</a:t>
            </a:r>
            <a:r>
              <a:rPr kumimoji="0" lang="en-US" sz="1600" b="0" i="0" u="none" strike="noStrike" cap="none" normalizeH="0" baseline="0" smtClean="0">
                <a:ln>
                  <a:noFill/>
                </a:ln>
                <a:solidFill>
                  <a:srgbClr val="222222"/>
                </a:solidFill>
                <a:effectLst/>
                <a:latin typeface="Bahnschrift Light SemiCondensed" pitchFamily="34" charset="0"/>
                <a:ea typeface="Calibri" pitchFamily="34" charset="0"/>
                <a:cs typeface="Helvetica" charset="0"/>
              </a:rPr>
              <a:t> outperforms on GWO algorithm than any other objective function.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2" descr="E:\Images\Capture.JPG"/>
          <p:cNvPicPr>
            <a:picLocks noChangeAspect="1" noChangeArrowheads="1"/>
          </p:cNvPicPr>
          <p:nvPr/>
        </p:nvPicPr>
        <p:blipFill>
          <a:blip r:embed="rId20"/>
          <a:srcRect/>
          <a:stretch>
            <a:fillRect/>
          </a:stretch>
        </p:blipFill>
        <p:spPr bwMode="auto">
          <a:xfrm>
            <a:off x="1519011" y="39614023"/>
            <a:ext cx="6155418" cy="2144712"/>
          </a:xfrm>
          <a:prstGeom prst="rect">
            <a:avLst/>
          </a:prstGeom>
          <a:noFill/>
        </p:spPr>
      </p:pic>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2335</TotalTime>
  <Words>781</Words>
  <Application>Microsoft Office PowerPoint</Application>
  <PresentationFormat>Custom</PresentationFormat>
  <Paragraphs>65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MegaPrint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Lenovo</cp:lastModifiedBy>
  <cp:revision>99</cp:revision>
  <dcterms:created xsi:type="dcterms:W3CDTF">2008-12-04T00:20:37Z</dcterms:created>
  <dcterms:modified xsi:type="dcterms:W3CDTF">2020-06-18T20:10:42Z</dcterms:modified>
  <cp:category>Research Poster</cp:category>
</cp:coreProperties>
</file>