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6ADA1-0C23-4623-9239-29091FB145B1}" type="datetimeFigureOut">
              <a:rPr lang="en-IN" smtClean="0"/>
              <a:pPr/>
              <a:t>18-06-2020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2F74A-9E17-43A9-BFAC-601B179578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1212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ADE8718-E0DE-48E9-850A-2E7F52044918}" type="datetime1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B3E9-CC22-4B30-A2EA-0B6BECC1EF60}" type="datetime1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FF93-374E-4ED5-9651-69432EA86297}" type="datetime1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333C-F0FB-4F57-B2E8-446CAA1A66F5}" type="datetime1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B002-8580-4CDE-A980-E1E45A3D92A3}" type="datetime1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6C6A-01BF-45C7-8C40-ED03B61AAE8E}" type="datetime1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8A4-AEB6-454D-94AA-3179F1E73956}" type="datetime1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E2F2-EABC-4FFF-A106-E79FFEF28AEF}" type="datetime1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1CF5-D904-40EA-83D1-00B6680808D1}" type="datetime1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C58D-740D-4B36-A1A6-6DB367983BF6}" type="datetime1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A9F33-4DCD-4F50-93E8-207332CDB8A9}" type="datetime1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AAF7-7A18-4A4A-BB5E-60523C30E23B}" type="datetime1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7BDE-1E7E-463A-A58F-F66DF11B30E5}" type="datetime1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D749-99E7-4AB3-AE6D-2C6D1563C1AC}" type="datetime1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9ECA-BB86-4F35-AEA0-706060B9F981}" type="datetime1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F604-B3C1-45D3-985E-DE9E8785C877}" type="datetime1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CE9A-D860-42C2-B0D6-B58CA184E92B}" type="datetime1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BEEA5B-9FF1-4F59-9393-6A1B7F739090}" type="datetime1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oogle.com/spreadsheets/d/11P-QTJlEYDLGxFsvCfpU5-H-tD3B0O7Cg9jswtPh14I/edit" TargetMode="External"/><Relationship Id="rId4" Type="http://schemas.openxmlformats.org/officeDocument/2006/relationships/hyperlink" Target="https://docs.google.com/spreadsheets/d/1UeumdicuaLMzcpA99RNCEOtHAH3snxViyx_DGtNRvfo/edi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abs/pii/S0957417417302749?via=ihub" TargetMode="External"/><Relationship Id="rId7" Type="http://schemas.openxmlformats.org/officeDocument/2006/relationships/image" Target="../media/image8.jpeg"/><Relationship Id="rId2" Type="http://schemas.openxmlformats.org/officeDocument/2006/relationships/hyperlink" Target="http://www.alimirjalili.com/GWO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hyperlink" Target="https://drive.google.com/file/d/1oukIRPF5jdx9qO1CSi_DHvWvoSzcr0Of/view?usp=sharing" TargetMode="External"/><Relationship Id="rId4" Type="http://schemas.openxmlformats.org/officeDocument/2006/relationships/hyperlink" Target="http://engr.case.edu/merat_francis/eecs490f07/lectures/lecture22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BA6D91-9561-4EC7-88DB-A4FD819C3D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600" b="1" dirty="0"/>
              <a:t>INVESTIGATION OF EFFECTIVE OBJECTIVE FUNCTION FOR MULTILEVEL THRESHOLDING OF IMAGES</a:t>
            </a:r>
            <a:endParaRPr lang="en-IN" sz="2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782669E-479B-478D-A0C6-DB8DB901A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6836" y="3657597"/>
            <a:ext cx="7467600" cy="132080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1600" dirty="0"/>
              <a:t>ANANDHAPADMANABHAN R                                                            </a:t>
            </a:r>
            <a:r>
              <a:rPr lang="en-US" dirty="0"/>
              <a:t>DR. VIJAY KUMAR BOHAT</a:t>
            </a:r>
            <a:endParaRPr lang="en-US" sz="1600" dirty="0"/>
          </a:p>
          <a:p>
            <a:pPr algn="l"/>
            <a:r>
              <a:rPr lang="en-US" sz="1600" dirty="0"/>
              <a:t>JAYARAJ NJ</a:t>
            </a:r>
          </a:p>
          <a:p>
            <a:pPr algn="l"/>
            <a:r>
              <a:rPr lang="en-US" sz="1600" dirty="0"/>
              <a:t>KARTIKEYA GUPTA</a:t>
            </a:r>
          </a:p>
          <a:p>
            <a:pPr algn="l"/>
            <a:r>
              <a:rPr lang="en-US" sz="1600" dirty="0"/>
              <a:t>SUHAAS K</a:t>
            </a:r>
            <a:r>
              <a:rPr lang="en-IN" sz="1600" dirty="0"/>
              <a:t>ORAMPALLY</a:t>
            </a:r>
            <a:endParaRPr lang="en-IN" dirty="0"/>
          </a:p>
        </p:txBody>
      </p:sp>
      <p:pic>
        <p:nvPicPr>
          <p:cNvPr id="9" name="Picture 8" descr="A drawing of a face&#10;&#10;Description generated with high confidence">
            <a:extLst>
              <a:ext uri="{FF2B5EF4-FFF2-40B4-BE49-F238E27FC236}">
                <a16:creationId xmlns:a16="http://schemas.microsoft.com/office/drawing/2014/main" xmlns="" id="{EB9C5A8D-1233-47CF-A90A-A48F476F4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504" y="4876801"/>
            <a:ext cx="1605425" cy="3955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4857351-E8A1-4EED-96F8-A04D3FEF6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542" y="4876801"/>
            <a:ext cx="1356936" cy="39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897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8E5476-7C93-42E5-BFA2-53641CE0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Image segmentation </a:t>
            </a:r>
            <a:r>
              <a:rPr lang="en-US" sz="2000" dirty="0"/>
              <a:t>is the process of partitioning an image into suitable number of homogeneous regions and change the representation of an image into something that is more meaningful and easier to analyze.</a:t>
            </a:r>
          </a:p>
          <a:p>
            <a:r>
              <a:rPr lang="en-US" sz="2000" b="1" dirty="0"/>
              <a:t>Thresholding</a:t>
            </a:r>
            <a:r>
              <a:rPr lang="en-US" sz="2000" dirty="0"/>
              <a:t> is considered as a most popular image segmentation technique because of its simplicity, small amount of calculation and effective and stable performance.</a:t>
            </a:r>
          </a:p>
          <a:p>
            <a:r>
              <a:rPr lang="en-US" sz="2000" dirty="0"/>
              <a:t>Automatic segmentation techniques generally maximize or minimize an </a:t>
            </a:r>
            <a:r>
              <a:rPr lang="en-US" sz="2000" b="1" dirty="0"/>
              <a:t>objective function </a:t>
            </a:r>
            <a:r>
              <a:rPr lang="en-US" sz="2000" dirty="0"/>
              <a:t>in order to segment an image.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There are many objective functions in literature. But, which objective function is effective for multi-level thresholding of images?</a:t>
            </a:r>
          </a:p>
          <a:p>
            <a:endParaRPr lang="en-US" sz="2000" dirty="0"/>
          </a:p>
        </p:txBody>
      </p:sp>
      <p:pic>
        <p:nvPicPr>
          <p:cNvPr id="6" name="Picture 5" descr="A drawing of a face&#10;&#10;Description generated with high confidence">
            <a:extLst>
              <a:ext uri="{FF2B5EF4-FFF2-40B4-BE49-F238E27FC236}">
                <a16:creationId xmlns:a16="http://schemas.microsoft.com/office/drawing/2014/main" xmlns="" id="{8836FDF2-11E7-429D-BA6E-738259E33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3" y="5774866"/>
            <a:ext cx="1605425" cy="395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91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167" y="4301481"/>
            <a:ext cx="9609666" cy="1671182"/>
          </a:xfrm>
        </p:spPr>
        <p:txBody>
          <a:bodyPr>
            <a:normAutofit fontScale="90000"/>
          </a:bodyPr>
          <a:lstStyle/>
          <a:p>
            <a:r>
              <a:rPr lang="en-US" dirty="0"/>
              <a:t>A large dataset of natural images that have been manually segmented. The human annotations serve as ground truth for learning grouping cues as well as a benchmark for comparing different segmentation and boundary detection algorithms.</a:t>
            </a:r>
            <a:br>
              <a:rPr lang="en-US" dirty="0"/>
            </a:br>
            <a:r>
              <a:rPr lang="en-US" sz="900" dirty="0"/>
              <a:t/>
            </a:r>
            <a:br>
              <a:rPr lang="en-US" sz="900" dirty="0"/>
            </a:br>
            <a:endParaRPr lang="en-IN" sz="900" b="1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xmlns="" id="{1ABDBC59-3DCE-47A6-BE2C-16929CDB3DA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931" b="4931"/>
          <a:stretch>
            <a:fillRect/>
          </a:stretch>
        </p:blipFill>
        <p:spPr>
          <a:xfrm>
            <a:off x="1028700" y="603191"/>
            <a:ext cx="10134600" cy="3569258"/>
          </a:xfrm>
        </p:spPr>
      </p:pic>
      <p:pic>
        <p:nvPicPr>
          <p:cNvPr id="6" name="Picture 5" descr="A drawing of a face&#10;&#10;Description generated with high confidence">
            <a:extLst>
              <a:ext uri="{FF2B5EF4-FFF2-40B4-BE49-F238E27FC236}">
                <a16:creationId xmlns:a16="http://schemas.microsoft.com/office/drawing/2014/main" xmlns="" id="{8836FDF2-11E7-429D-BA6E-738259E33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13" y="5774866"/>
            <a:ext cx="1605425" cy="395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xmlns="" id="{39745523-F3B2-45CC-81A7-AED876974973}"/>
              </a:ext>
            </a:extLst>
          </p:cNvPr>
          <p:cNvSpPr txBox="1">
            <a:spLocks/>
          </p:cNvSpPr>
          <p:nvPr/>
        </p:nvSpPr>
        <p:spPr>
          <a:xfrm>
            <a:off x="159356" y="3203577"/>
            <a:ext cx="9609666" cy="167118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Berkeley Segmentation Data Set and Benchmarks 300 (BSD300)</a:t>
            </a:r>
          </a:p>
          <a:p>
            <a:endParaRPr lang="en-IN" sz="900" b="1" dirty="0"/>
          </a:p>
        </p:txBody>
      </p:sp>
    </p:spTree>
    <p:extLst>
      <p:ext uri="{BB962C8B-B14F-4D97-AF65-F5344CB8AC3E}">
        <p14:creationId xmlns:p14="http://schemas.microsoft.com/office/powerpoint/2010/main" xmlns="" val="190007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8E5476-7C93-42E5-BFA2-53641CE0F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5290749" cy="3318936"/>
          </a:xfrm>
        </p:spPr>
        <p:txBody>
          <a:bodyPr>
            <a:normAutofit/>
          </a:bodyPr>
          <a:lstStyle/>
          <a:p>
            <a:r>
              <a:rPr lang="en-US" sz="1800" dirty="0"/>
              <a:t>The </a:t>
            </a:r>
            <a:r>
              <a:rPr lang="en-US" sz="1800" b="1" dirty="0"/>
              <a:t>Grey Wolf Optimizer(GWO) </a:t>
            </a:r>
            <a:r>
              <a:rPr lang="en-US" sz="1800" dirty="0"/>
              <a:t>algorithm imitates the behavior and hunting mechanism of grey wolves in nature. There are three types of grey wolfs employed for simulating the leadership hierarchy viz. Alpha(</a:t>
            </a:r>
            <a:r>
              <a:rPr lang="el-GR" sz="1800" dirty="0"/>
              <a:t>α),</a:t>
            </a:r>
            <a:r>
              <a:rPr lang="en-US" sz="1800" dirty="0"/>
              <a:t> Beta(</a:t>
            </a:r>
            <a:r>
              <a:rPr lang="el-GR" sz="1800" dirty="0"/>
              <a:t>β)</a:t>
            </a:r>
            <a:r>
              <a:rPr lang="en-US" sz="1800" dirty="0"/>
              <a:t> and Delta(</a:t>
            </a:r>
            <a:r>
              <a:rPr lang="el-GR" sz="1800" dirty="0"/>
              <a:t>δ). </a:t>
            </a:r>
            <a:r>
              <a:rPr lang="en-US" sz="1800" dirty="0"/>
              <a:t>Rest of the wolfs are called Omega(</a:t>
            </a:r>
            <a:r>
              <a:rPr lang="el-GR" sz="1800" dirty="0"/>
              <a:t>ω). </a:t>
            </a:r>
            <a:r>
              <a:rPr lang="en-US" sz="1800" dirty="0"/>
              <a:t>The process of optimization happens in three steps as searching for prey, encircling prey, and attacking prey.</a:t>
            </a:r>
          </a:p>
          <a:p>
            <a:r>
              <a:rPr lang="en-US" sz="1600" dirty="0"/>
              <a:t>This Optimizer is used to maximize or minimize an </a:t>
            </a:r>
            <a:r>
              <a:rPr lang="en-US" sz="1600" b="1" dirty="0"/>
              <a:t>objective function </a:t>
            </a:r>
            <a:r>
              <a:rPr lang="en-US" sz="1600" dirty="0"/>
              <a:t>automatically</a:t>
            </a:r>
            <a:r>
              <a:rPr lang="en-US" sz="1600" b="1" dirty="0"/>
              <a:t> </a:t>
            </a:r>
            <a:r>
              <a:rPr lang="en-US" sz="1600" dirty="0"/>
              <a:t>in order to segment an image.</a:t>
            </a:r>
          </a:p>
          <a:p>
            <a:endParaRPr lang="en-US" sz="2000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 descr="A drawing of a face&#10;&#10;Description generated with high confidence">
            <a:extLst>
              <a:ext uri="{FF2B5EF4-FFF2-40B4-BE49-F238E27FC236}">
                <a16:creationId xmlns:a16="http://schemas.microsoft.com/office/drawing/2014/main" xmlns="" id="{8836FDF2-11E7-429D-BA6E-738259E33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3" y="5774866"/>
            <a:ext cx="1605425" cy="395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C013832-680F-41EB-BD8A-4189457EB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362" y="2525921"/>
            <a:ext cx="4605755" cy="31211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74225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CA576E1B-A7D7-489B-A37D-B706696A5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258" y="852616"/>
            <a:ext cx="10527957" cy="5165125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astellar" panose="020A0402060406010301" pitchFamily="18" charset="0"/>
              </a:rPr>
              <a:t>Objective Functions used in the research:</a:t>
            </a:r>
          </a:p>
          <a:p>
            <a:r>
              <a:rPr lang="en-US" sz="1800" b="1" dirty="0">
                <a:solidFill>
                  <a:schemeClr val="accent5"/>
                </a:solidFill>
              </a:rPr>
              <a:t>Otsu’s Method: </a:t>
            </a:r>
          </a:p>
          <a:p>
            <a:r>
              <a:rPr lang="en-US" sz="1600" b="1" dirty="0"/>
              <a:t>Otsu’s method</a:t>
            </a:r>
            <a:r>
              <a:rPr lang="en-US" sz="1600" dirty="0"/>
              <a:t> is also known as the between-class variance technique as this segmentation technique maximizes the inter-class variance and minimizes the within-class variance between the pixels in each class.</a:t>
            </a:r>
          </a:p>
          <a:p>
            <a:r>
              <a:rPr lang="en-US" sz="1800" b="1" dirty="0">
                <a:solidFill>
                  <a:schemeClr val="accent5"/>
                </a:solidFill>
              </a:rPr>
              <a:t>Minimum Cross Entropy:</a:t>
            </a:r>
          </a:p>
          <a:p>
            <a:r>
              <a:rPr lang="en-US" sz="1600" b="1" dirty="0"/>
              <a:t>Minimum cross entropy </a:t>
            </a:r>
            <a:r>
              <a:rPr lang="en-US" sz="1600" dirty="0"/>
              <a:t>is proposed by </a:t>
            </a:r>
            <a:r>
              <a:rPr lang="en-US" sz="1600" dirty="0" err="1"/>
              <a:t>Kullback</a:t>
            </a:r>
            <a:r>
              <a:rPr lang="en-US" sz="1600" dirty="0"/>
              <a:t> in 1978 under the name divergence. The minimum cross entropy thresholding algorithm is originally developed for bi-level thresholding, it is later extended to multilevel thresholding.</a:t>
            </a:r>
          </a:p>
          <a:p>
            <a:r>
              <a:rPr lang="en-US" sz="1800" b="1" dirty="0" err="1">
                <a:solidFill>
                  <a:schemeClr val="accent5"/>
                </a:solidFill>
              </a:rPr>
              <a:t>Masi</a:t>
            </a:r>
            <a:r>
              <a:rPr lang="en-US" sz="1800" b="1" dirty="0">
                <a:solidFill>
                  <a:schemeClr val="accent5"/>
                </a:solidFill>
              </a:rPr>
              <a:t> Entropy:</a:t>
            </a:r>
          </a:p>
          <a:p>
            <a:r>
              <a:rPr lang="en-US" sz="1600" b="1" dirty="0" err="1"/>
              <a:t>Masi</a:t>
            </a:r>
            <a:r>
              <a:rPr lang="en-US" sz="1600" b="1" dirty="0"/>
              <a:t> entropy </a:t>
            </a:r>
            <a:r>
              <a:rPr lang="en-US" sz="1600" dirty="0"/>
              <a:t>is a generalized entropy introduced by </a:t>
            </a:r>
            <a:r>
              <a:rPr lang="en-US" sz="1600" dirty="0" err="1"/>
              <a:t>Masi</a:t>
            </a:r>
            <a:r>
              <a:rPr lang="en-US" sz="1600" dirty="0"/>
              <a:t>. This entropic measure is first applied to bi-level thresholding, it is then later extended for multilevel thresholding. The optimum set of thresholds for the  image segmentation is found by maximizing  the </a:t>
            </a:r>
            <a:r>
              <a:rPr lang="en-US" sz="1600" dirty="0" err="1"/>
              <a:t>Masi</a:t>
            </a:r>
            <a:r>
              <a:rPr lang="en-US" sz="1600" dirty="0"/>
              <a:t> entropy function.</a:t>
            </a:r>
          </a:p>
          <a:p>
            <a:r>
              <a:rPr lang="en-US" sz="1800" b="1" dirty="0" err="1">
                <a:solidFill>
                  <a:schemeClr val="accent5"/>
                </a:solidFill>
              </a:rPr>
              <a:t>Kapur’s</a:t>
            </a:r>
            <a:r>
              <a:rPr lang="en-US" sz="1800" b="1" dirty="0">
                <a:solidFill>
                  <a:schemeClr val="accent5"/>
                </a:solidFill>
              </a:rPr>
              <a:t> Method:</a:t>
            </a:r>
          </a:p>
          <a:p>
            <a:r>
              <a:rPr lang="en-US" sz="1600" b="1" dirty="0" err="1"/>
              <a:t>Kapur's</a:t>
            </a:r>
            <a:r>
              <a:rPr lang="en-US" sz="1600" b="1" dirty="0"/>
              <a:t> method </a:t>
            </a:r>
            <a:r>
              <a:rPr lang="en-US" sz="1600" dirty="0"/>
              <a:t>selects the optimum thresholds by maximizing the entropy of the segmented classes. It uses Shannon's entropy concept of entropy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24319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 Achieved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9A3B00F8-83CE-4848-8B0E-B9D15FFEA8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53963895"/>
              </p:ext>
            </p:extLst>
          </p:nvPr>
        </p:nvGraphicFramePr>
        <p:xfrm>
          <a:off x="1295398" y="2557463"/>
          <a:ext cx="41539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966">
                  <a:extLst>
                    <a:ext uri="{9D8B030D-6E8A-4147-A177-3AD203B41FA5}">
                      <a16:colId xmlns:a16="http://schemas.microsoft.com/office/drawing/2014/main" xmlns="" val="2083437500"/>
                    </a:ext>
                  </a:extLst>
                </a:gridCol>
                <a:gridCol w="2076966">
                  <a:extLst>
                    <a:ext uri="{9D8B030D-6E8A-4147-A177-3AD203B41FA5}">
                      <a16:colId xmlns:a16="http://schemas.microsoft.com/office/drawing/2014/main" xmlns="" val="3036946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Objective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 of Ranks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418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439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65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3459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3694172"/>
                  </a:ext>
                </a:extLst>
              </a:tr>
            </a:tbl>
          </a:graphicData>
        </a:graphic>
      </p:graphicFrame>
      <p:pic>
        <p:nvPicPr>
          <p:cNvPr id="6" name="Picture 5" descr="A drawing of a face&#10;&#10;Description generated with high confidence">
            <a:extLst>
              <a:ext uri="{FF2B5EF4-FFF2-40B4-BE49-F238E27FC236}">
                <a16:creationId xmlns:a16="http://schemas.microsoft.com/office/drawing/2014/main" xmlns="" id="{8836FDF2-11E7-429D-BA6E-738259E33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3" y="5774866"/>
            <a:ext cx="1605425" cy="395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851A1C8A-8560-49EE-94B7-01B02DDAA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26151448"/>
              </p:ext>
            </p:extLst>
          </p:nvPr>
        </p:nvGraphicFramePr>
        <p:xfrm>
          <a:off x="1295400" y="2557463"/>
          <a:ext cx="4800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995">
                  <a:extLst>
                    <a:ext uri="{9D8B030D-6E8A-4147-A177-3AD203B41FA5}">
                      <a16:colId xmlns:a16="http://schemas.microsoft.com/office/drawing/2014/main" xmlns="" val="418946513"/>
                    </a:ext>
                  </a:extLst>
                </a:gridCol>
                <a:gridCol w="2722605">
                  <a:extLst>
                    <a:ext uri="{9D8B030D-6E8A-4147-A177-3AD203B41FA5}">
                      <a16:colId xmlns:a16="http://schemas.microsoft.com/office/drawing/2014/main" xmlns="" val="87104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Objective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 of Ranks in PSNR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6036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016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0794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529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314448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3A36B558-B5E7-4252-97E0-ED1794ACD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95716111"/>
              </p:ext>
            </p:extLst>
          </p:nvPr>
        </p:nvGraphicFramePr>
        <p:xfrm>
          <a:off x="1295400" y="2557463"/>
          <a:ext cx="4800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995">
                  <a:extLst>
                    <a:ext uri="{9D8B030D-6E8A-4147-A177-3AD203B41FA5}">
                      <a16:colId xmlns:a16="http://schemas.microsoft.com/office/drawing/2014/main" xmlns="" val="2090150204"/>
                    </a:ext>
                  </a:extLst>
                </a:gridCol>
                <a:gridCol w="2722605">
                  <a:extLst>
                    <a:ext uri="{9D8B030D-6E8A-4147-A177-3AD203B41FA5}">
                      <a16:colId xmlns:a16="http://schemas.microsoft.com/office/drawing/2014/main" xmlns="" val="3870048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Objective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 of Ranks in PSNR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08068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GWO-Otsu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662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GWO-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Kapur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52965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GWO-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7206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GWO-MCE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99257670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5FE9AF81-AE62-4095-A4DF-613A5D73D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81712587"/>
              </p:ext>
            </p:extLst>
          </p:nvPr>
        </p:nvGraphicFramePr>
        <p:xfrm>
          <a:off x="6441303" y="2557463"/>
          <a:ext cx="4800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995">
                  <a:extLst>
                    <a:ext uri="{9D8B030D-6E8A-4147-A177-3AD203B41FA5}">
                      <a16:colId xmlns:a16="http://schemas.microsoft.com/office/drawing/2014/main" xmlns="" val="2090150204"/>
                    </a:ext>
                  </a:extLst>
                </a:gridCol>
                <a:gridCol w="2722605">
                  <a:extLst>
                    <a:ext uri="{9D8B030D-6E8A-4147-A177-3AD203B41FA5}">
                      <a16:colId xmlns:a16="http://schemas.microsoft.com/office/drawing/2014/main" xmlns="" val="3870048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Objective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 of Ranks in SSIM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8068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GWO-Otsu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662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GWO-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Kapur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965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GWO-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131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206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GWO-MCE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925767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60F0203-F227-4FF3-809D-E9F2B2AB754D}"/>
              </a:ext>
            </a:extLst>
          </p:cNvPr>
          <p:cNvSpPr txBox="1"/>
          <p:nvPr/>
        </p:nvSpPr>
        <p:spPr>
          <a:xfrm>
            <a:off x="1295400" y="4572002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1:-Comparison of Objective functions based on PSNR values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6B99AE2-82E5-4550-A26E-4CCECA5C6FFB}"/>
              </a:ext>
            </a:extLst>
          </p:cNvPr>
          <p:cNvSpPr/>
          <p:nvPr/>
        </p:nvSpPr>
        <p:spPr>
          <a:xfrm>
            <a:off x="6441303" y="4572001"/>
            <a:ext cx="4615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2:-Comparison of Objective functions based on SSIM values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FA7C526-B9D3-4309-87DC-872552FE2DB0}"/>
              </a:ext>
            </a:extLst>
          </p:cNvPr>
          <p:cNvSpPr txBox="1"/>
          <p:nvPr/>
        </p:nvSpPr>
        <p:spPr>
          <a:xfrm>
            <a:off x="2550124" y="5311933"/>
            <a:ext cx="164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PSNR Results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D39A83C-8792-4FED-8E2A-2E3D197E706C}"/>
              </a:ext>
            </a:extLst>
          </p:cNvPr>
          <p:cNvSpPr txBox="1"/>
          <p:nvPr/>
        </p:nvSpPr>
        <p:spPr>
          <a:xfrm>
            <a:off x="7605583" y="5224490"/>
            <a:ext cx="146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SSIM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427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8E5476-7C93-42E5-BFA2-53641CE0F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217934"/>
          </a:xfrm>
        </p:spPr>
        <p:txBody>
          <a:bodyPr>
            <a:normAutofit fontScale="92500" lnSpcReduction="10000"/>
          </a:bodyPr>
          <a:lstStyle/>
          <a:p>
            <a:r>
              <a:rPr lang="en-IN" sz="1800" dirty="0"/>
              <a:t>Based on </a:t>
            </a:r>
            <a:r>
              <a:rPr lang="en-IN" sz="1800" b="1" dirty="0"/>
              <a:t>PSNR values </a:t>
            </a:r>
            <a:r>
              <a:rPr lang="en-IN" sz="1800" b="1" dirty="0" smtClean="0"/>
              <a:t> </a:t>
            </a:r>
            <a:r>
              <a:rPr lang="en-IN" sz="1800" b="1" dirty="0" smtClean="0"/>
              <a:t>MCE</a:t>
            </a:r>
            <a:r>
              <a:rPr lang="en-IN" sz="1800" dirty="0" smtClean="0"/>
              <a:t> </a:t>
            </a:r>
            <a:r>
              <a:rPr lang="en-IN" sz="1800" dirty="0"/>
              <a:t>is the winner with sum of ranks </a:t>
            </a:r>
            <a:r>
              <a:rPr lang="en-IN" sz="1800" dirty="0" smtClean="0"/>
              <a:t>73</a:t>
            </a:r>
            <a:r>
              <a:rPr lang="en-IN" sz="1800" dirty="0" smtClean="0"/>
              <a:t>. </a:t>
            </a:r>
            <a:r>
              <a:rPr lang="en-IN" sz="1800" dirty="0" smtClean="0"/>
              <a:t>and Otsu</a:t>
            </a:r>
            <a:r>
              <a:rPr lang="en-IN" sz="1800" dirty="0" smtClean="0"/>
              <a:t> is </a:t>
            </a:r>
            <a:r>
              <a:rPr lang="en-IN" sz="1800" smtClean="0"/>
              <a:t>the second best </a:t>
            </a:r>
            <a:r>
              <a:rPr lang="en-IN" sz="1800" dirty="0"/>
              <a:t>with sum of ranks </a:t>
            </a:r>
            <a:r>
              <a:rPr lang="en-IN" sz="1800" dirty="0" smtClean="0"/>
              <a:t>90</a:t>
            </a:r>
            <a:r>
              <a:rPr lang="en-IN" sz="1800" dirty="0" smtClean="0"/>
              <a:t>.</a:t>
            </a:r>
            <a:endParaRPr lang="en-IN" sz="1800" dirty="0"/>
          </a:p>
          <a:p>
            <a:r>
              <a:rPr lang="en-IN" sz="1800" dirty="0"/>
              <a:t>Based on </a:t>
            </a:r>
            <a:r>
              <a:rPr lang="en-IN" sz="1800" b="1" dirty="0"/>
              <a:t>SSIM index </a:t>
            </a:r>
            <a:r>
              <a:rPr lang="en-IN" sz="1800" dirty="0"/>
              <a:t>MCE out performs all other objective functions with sum of ranks </a:t>
            </a:r>
            <a:r>
              <a:rPr lang="en-IN" sz="1800" dirty="0" smtClean="0"/>
              <a:t>77</a:t>
            </a:r>
            <a:r>
              <a:rPr lang="en-IN" sz="1800" dirty="0"/>
              <a:t>. While , there is tie between Otsu and Kapur with sum of ranks </a:t>
            </a:r>
            <a:r>
              <a:rPr lang="en-IN" sz="1800" dirty="0" smtClean="0"/>
              <a:t>96</a:t>
            </a:r>
            <a:r>
              <a:rPr lang="en-IN" sz="1800" dirty="0" smtClean="0"/>
              <a:t>.</a:t>
            </a:r>
            <a:endParaRPr lang="en-IN" sz="1800" dirty="0"/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Limitations: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US" sz="1800" dirty="0"/>
              <a:t>Experiments can be performed on large data set.</a:t>
            </a:r>
            <a:endParaRPr lang="en-IN" sz="1800" dirty="0"/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Future scope:</a:t>
            </a:r>
          </a:p>
          <a:p>
            <a:pPr marL="0" indent="0">
              <a:buNone/>
            </a:pPr>
            <a:r>
              <a:rPr lang="en-IN" sz="1800" dirty="0"/>
              <a:t>	In future, experiments </a:t>
            </a:r>
            <a:r>
              <a:rPr lang="en-US" sz="1800" dirty="0"/>
              <a:t>will be performed on large datasets with even more Objective Functions and 	Optimization Algorithms. This will reveal tons of information to the research community on image 	segmentation.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 descr="A drawing of a face&#10;&#10;Description generated with high confidence">
            <a:extLst>
              <a:ext uri="{FF2B5EF4-FFF2-40B4-BE49-F238E27FC236}">
                <a16:creationId xmlns:a16="http://schemas.microsoft.com/office/drawing/2014/main" xmlns="" id="{8836FDF2-11E7-429D-BA6E-738259E33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3" y="5774866"/>
            <a:ext cx="1605425" cy="395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409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8E5476-7C93-42E5-BFA2-53641CE0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https://www2.eecs.berkeley.edu/Research/Projects/CS/vision/bsds</a:t>
            </a:r>
          </a:p>
          <a:p>
            <a:r>
              <a:rPr lang="en-US" dirty="0">
                <a:hlinkClick r:id="rId3"/>
              </a:rPr>
              <a:t>https://www.sciencedirect.com/science/article/abs/pii/S0957417417302749?via%3Dihub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4"/>
              </a:rPr>
              <a:t>http://engr.case.edu/merat_francis/eecs490f07/lectures/lecture22.pdf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http://www.alimirjalili.com/GWO.html</a:t>
            </a:r>
            <a:endParaRPr lang="en-US" dirty="0"/>
          </a:p>
          <a:p>
            <a:r>
              <a:rPr lang="en-US" dirty="0">
                <a:hlinkClick r:id="rId5"/>
              </a:rPr>
              <a:t>https://drive.google.com/file/d/1oukIRPF5jdx9qO1CSi_DHvWvoSzcr0Of/view?usp=sharing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drawing of a face&#10;&#10;Description generated with high confidence">
            <a:extLst>
              <a:ext uri="{FF2B5EF4-FFF2-40B4-BE49-F238E27FC236}">
                <a16:creationId xmlns:a16="http://schemas.microsoft.com/office/drawing/2014/main" xmlns="" id="{8836FDF2-11E7-429D-BA6E-738259E33D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313" y="5774866"/>
            <a:ext cx="1605425" cy="395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1766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rawing of a face&#10;&#10;Description generated with high confidence">
            <a:extLst>
              <a:ext uri="{FF2B5EF4-FFF2-40B4-BE49-F238E27FC236}">
                <a16:creationId xmlns:a16="http://schemas.microsoft.com/office/drawing/2014/main" xmlns="" id="{8836FDF2-11E7-429D-BA6E-738259E33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3" y="5774866"/>
            <a:ext cx="1605425" cy="395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xmlns="" id="{FB32C701-CBC7-4DF2-B3F5-A8F9DEEB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/>
          <a:lstStyle/>
          <a:p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2166628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581</TotalTime>
  <Words>563</Words>
  <Application>Microsoft Office PowerPoint</Application>
  <PresentationFormat>Custom</PresentationFormat>
  <Paragraphs>68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Organic</vt:lpstr>
      <vt:lpstr>INVESTIGATION OF EFFECTIVE OBJECTIVE FUNCTION FOR MULTILEVEL THRESHOLDING OF IMAGES</vt:lpstr>
      <vt:lpstr>Introduction</vt:lpstr>
      <vt:lpstr>A large dataset of natural images that have been manually segmented. The human annotations serve as ground truth for learning grouping cues as well as a benchmark for comparing different segmentation and boundary detection algorithms.  </vt:lpstr>
      <vt:lpstr>Methodology</vt:lpstr>
      <vt:lpstr>Slide 5</vt:lpstr>
      <vt:lpstr>Results Achieved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Madhushi Verma</dc:creator>
  <cp:lastModifiedBy>Lenovo</cp:lastModifiedBy>
  <cp:revision>51</cp:revision>
  <dcterms:created xsi:type="dcterms:W3CDTF">2019-07-11T19:19:23Z</dcterms:created>
  <dcterms:modified xsi:type="dcterms:W3CDTF">2020-06-18T19:36:39Z</dcterms:modified>
</cp:coreProperties>
</file>