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7" r:id="rId3"/>
    <p:sldId id="273" r:id="rId4"/>
    <p:sldId id="258" r:id="rId5"/>
    <p:sldId id="259" r:id="rId6"/>
    <p:sldId id="260" r:id="rId7"/>
    <p:sldId id="261" r:id="rId8"/>
    <p:sldId id="262" r:id="rId9"/>
    <p:sldId id="263" r:id="rId10"/>
    <p:sldId id="266" r:id="rId11"/>
    <p:sldId id="264" r:id="rId12"/>
    <p:sldId id="265" r:id="rId13"/>
    <p:sldId id="274" r:id="rId14"/>
    <p:sldId id="281" r:id="rId15"/>
    <p:sldId id="268" r:id="rId16"/>
    <p:sldId id="275" r:id="rId17"/>
    <p:sldId id="276" r:id="rId18"/>
    <p:sldId id="277" r:id="rId19"/>
    <p:sldId id="278" r:id="rId20"/>
    <p:sldId id="27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9880D-0448-42B2-8ACC-DABFB18859BD}" v="3" dt="2022-04-20T12:31:54.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BISHT" userId="6af7102e7e9dd670" providerId="LiveId" clId="{2039880D-0448-42B2-8ACC-DABFB18859BD}"/>
    <pc:docChg chg="undo custSel modSld">
      <pc:chgData name="SHIVAM BISHT" userId="6af7102e7e9dd670" providerId="LiveId" clId="{2039880D-0448-42B2-8ACC-DABFB18859BD}" dt="2022-04-20T12:37:26.696" v="216" actId="1076"/>
      <pc:docMkLst>
        <pc:docMk/>
      </pc:docMkLst>
      <pc:sldChg chg="addSp delSp modSp mod setBg">
        <pc:chgData name="SHIVAM BISHT" userId="6af7102e7e9dd670" providerId="LiveId" clId="{2039880D-0448-42B2-8ACC-DABFB18859BD}" dt="2022-04-20T12:37:26.696" v="216" actId="1076"/>
        <pc:sldMkLst>
          <pc:docMk/>
          <pc:sldMk cId="1723145858" sldId="256"/>
        </pc:sldMkLst>
        <pc:spChg chg="mod">
          <ac:chgData name="SHIVAM BISHT" userId="6af7102e7e9dd670" providerId="LiveId" clId="{2039880D-0448-42B2-8ACC-DABFB18859BD}" dt="2022-04-20T12:36:39.452" v="212" actId="1076"/>
          <ac:spMkLst>
            <pc:docMk/>
            <pc:sldMk cId="1723145858" sldId="256"/>
            <ac:spMk id="5" creationId="{B8672929-BD7D-45C5-AB20-571856DD82BD}"/>
          </ac:spMkLst>
        </pc:spChg>
        <pc:spChg chg="mod">
          <ac:chgData name="SHIVAM BISHT" userId="6af7102e7e9dd670" providerId="LiveId" clId="{2039880D-0448-42B2-8ACC-DABFB18859BD}" dt="2022-04-20T12:36:39.452" v="212" actId="1076"/>
          <ac:spMkLst>
            <pc:docMk/>
            <pc:sldMk cId="1723145858" sldId="256"/>
            <ac:spMk id="6" creationId="{45366FDB-C2AB-486B-B6A0-A4CE148BD504}"/>
          </ac:spMkLst>
        </pc:spChg>
        <pc:spChg chg="mod">
          <ac:chgData name="SHIVAM BISHT" userId="6af7102e7e9dd670" providerId="LiveId" clId="{2039880D-0448-42B2-8ACC-DABFB18859BD}" dt="2022-04-20T12:36:39.452" v="212" actId="1076"/>
          <ac:spMkLst>
            <pc:docMk/>
            <pc:sldMk cId="1723145858" sldId="256"/>
            <ac:spMk id="7" creationId="{7E90A48D-5381-4C43-BBEC-68C1752EAA22}"/>
          </ac:spMkLst>
        </pc:spChg>
        <pc:spChg chg="mod">
          <ac:chgData name="SHIVAM BISHT" userId="6af7102e7e9dd670" providerId="LiveId" clId="{2039880D-0448-42B2-8ACC-DABFB18859BD}" dt="2022-04-20T12:36:39.452" v="212" actId="1076"/>
          <ac:spMkLst>
            <pc:docMk/>
            <pc:sldMk cId="1723145858" sldId="256"/>
            <ac:spMk id="8" creationId="{83564103-0C02-46E1-863C-95C57927CEA6}"/>
          </ac:spMkLst>
        </pc:spChg>
        <pc:spChg chg="mod">
          <ac:chgData name="SHIVAM BISHT" userId="6af7102e7e9dd670" providerId="LiveId" clId="{2039880D-0448-42B2-8ACC-DABFB18859BD}" dt="2022-04-20T12:36:39.452" v="212" actId="1076"/>
          <ac:spMkLst>
            <pc:docMk/>
            <pc:sldMk cId="1723145858" sldId="256"/>
            <ac:spMk id="9" creationId="{1401B78A-0BB5-4805-862E-45B25CED8FD3}"/>
          </ac:spMkLst>
        </pc:spChg>
        <pc:spChg chg="mod">
          <ac:chgData name="SHIVAM BISHT" userId="6af7102e7e9dd670" providerId="LiveId" clId="{2039880D-0448-42B2-8ACC-DABFB18859BD}" dt="2022-04-20T12:36:39.452" v="212" actId="1076"/>
          <ac:spMkLst>
            <pc:docMk/>
            <pc:sldMk cId="1723145858" sldId="256"/>
            <ac:spMk id="16" creationId="{00417D8C-1110-44EB-A31E-BA1B6896F0D8}"/>
          </ac:spMkLst>
        </pc:spChg>
        <pc:spChg chg="mod">
          <ac:chgData name="SHIVAM BISHT" userId="6af7102e7e9dd670" providerId="LiveId" clId="{2039880D-0448-42B2-8ACC-DABFB18859BD}" dt="2022-04-20T12:36:39.452" v="212" actId="1076"/>
          <ac:spMkLst>
            <pc:docMk/>
            <pc:sldMk cId="1723145858" sldId="256"/>
            <ac:spMk id="17" creationId="{499266C4-162A-4F47-B481-055CEC0FB4A7}"/>
          </ac:spMkLst>
        </pc:spChg>
        <pc:spChg chg="mod">
          <ac:chgData name="SHIVAM BISHT" userId="6af7102e7e9dd670" providerId="LiveId" clId="{2039880D-0448-42B2-8ACC-DABFB18859BD}" dt="2022-04-20T12:37:17.680" v="215" actId="1076"/>
          <ac:spMkLst>
            <pc:docMk/>
            <pc:sldMk cId="1723145858" sldId="256"/>
            <ac:spMk id="21" creationId="{84018C2D-1E7E-4027-80B0-617587A09CC8}"/>
          </ac:spMkLst>
        </pc:spChg>
        <pc:spChg chg="mod">
          <ac:chgData name="SHIVAM BISHT" userId="6af7102e7e9dd670" providerId="LiveId" clId="{2039880D-0448-42B2-8ACC-DABFB18859BD}" dt="2022-04-20T12:37:26.696" v="216" actId="1076"/>
          <ac:spMkLst>
            <pc:docMk/>
            <pc:sldMk cId="1723145858" sldId="256"/>
            <ac:spMk id="24" creationId="{BA69F4A6-0EAD-43E1-AC6C-C4ED0DD23619}"/>
          </ac:spMkLst>
        </pc:spChg>
        <pc:graphicFrameChg chg="del mod modGraphic">
          <ac:chgData name="SHIVAM BISHT" userId="6af7102e7e9dd670" providerId="LiveId" clId="{2039880D-0448-42B2-8ACC-DABFB18859BD}" dt="2022-04-20T12:32:56.173" v="40" actId="478"/>
          <ac:graphicFrameMkLst>
            <pc:docMk/>
            <pc:sldMk cId="1723145858" sldId="256"/>
            <ac:graphicFrameMk id="15" creationId="{0595D814-FBC5-4E60-A3B7-DB73B4C1C8D3}"/>
          </ac:graphicFrameMkLst>
        </pc:graphicFrameChg>
        <pc:graphicFrameChg chg="add mod modGraphic">
          <ac:chgData name="SHIVAM BISHT" userId="6af7102e7e9dd670" providerId="LiveId" clId="{2039880D-0448-42B2-8ACC-DABFB18859BD}" dt="2022-04-20T12:37:09.790" v="214" actId="255"/>
          <ac:graphicFrameMkLst>
            <pc:docMk/>
            <pc:sldMk cId="1723145858" sldId="256"/>
            <ac:graphicFrameMk id="26" creationId="{EBD962C9-1381-4ED3-B2A1-257AE9FF84F9}"/>
          </ac:graphicFrameMkLst>
        </pc:graphicFrameChg>
        <pc:picChg chg="mod">
          <ac:chgData name="SHIVAM BISHT" userId="6af7102e7e9dd670" providerId="LiveId" clId="{2039880D-0448-42B2-8ACC-DABFB18859BD}" dt="2022-04-20T12:36:39.452" v="212" actId="1076"/>
          <ac:picMkLst>
            <pc:docMk/>
            <pc:sldMk cId="1723145858" sldId="256"/>
            <ac:picMk id="25" creationId="{FC0F6991-B74D-4E3E-86D8-DF9C24AB9E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8837929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511584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2910867"/>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80504567"/>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5603808"/>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1194209"/>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5120798"/>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43201838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314310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98369560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E279B-E3A4-45B2-B254-A72C6340AAB9}"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69275526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E279B-E3A4-45B2-B254-A72C6340AAB9}" type="datetimeFigureOut">
              <a:rPr lang="en-IN" smtClean="0"/>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36440285"/>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E279B-E3A4-45B2-B254-A72C6340AAB9}" type="datetimeFigureOut">
              <a:rPr lang="en-IN" smtClean="0"/>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042701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E279B-E3A4-45B2-B254-A72C6340AAB9}" type="datetimeFigureOut">
              <a:rPr lang="en-IN" smtClean="0"/>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48526497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0697480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5936694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0E279B-E3A4-45B2-B254-A72C6340AAB9}" type="datetimeFigureOut">
              <a:rPr lang="en-IN" smtClean="0"/>
              <a:t>25-04-2022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8E4058-CC21-4926-BC96-7FE84D926603}" type="slidenum">
              <a:rPr lang="en-IN" smtClean="0"/>
              <a:t>‹#›</a:t>
            </a:fld>
            <a:endParaRPr lang="en-IN"/>
          </a:p>
        </p:txBody>
      </p:sp>
    </p:spTree>
    <p:extLst>
      <p:ext uri="{BB962C8B-B14F-4D97-AF65-F5344CB8AC3E}">
        <p14:creationId xmlns:p14="http://schemas.microsoft.com/office/powerpoint/2010/main" val="1357097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over/>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3/library/winsound.html#module-winsoun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wilio.com/sms" TargetMode="External"/><Relationship Id="rId2" Type="http://schemas.openxmlformats.org/officeDocument/2006/relationships/hyperlink" Target="https://www.twilio.com/docs/glossary/what-is-an-api" TargetMode="External"/><Relationship Id="rId1" Type="http://schemas.openxmlformats.org/officeDocument/2006/relationships/slideLayout" Target="../slideLayouts/slideLayout2.xml"/><Relationship Id="rId5" Type="http://schemas.openxmlformats.org/officeDocument/2006/relationships/hyperlink" Target="https://docs.python.org/3/library/os.html#module-os" TargetMode="External"/><Relationship Id="rId4" Type="http://schemas.openxmlformats.org/officeDocument/2006/relationships/hyperlink" Target="https://docs.python.org/3/library/functions.html#ope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geeksforgeeks.org/working-csv-files-python/" TargetMode="External"/><Relationship Id="rId3" Type="http://schemas.openxmlformats.org/officeDocument/2006/relationships/hyperlink" Target="https://www.twilio.com/" TargetMode="External"/><Relationship Id="rId7" Type="http://schemas.openxmlformats.org/officeDocument/2006/relationships/hyperlink" Target="https://github.com/kartikeysingh6/kartik_python/tree/master/GoldPriceChecker" TargetMode="External"/><Relationship Id="rId2" Type="http://schemas.openxmlformats.org/officeDocument/2006/relationships/hyperlink" Target="https://beautiful-soup-4.readthedocs.io/en/latest/" TargetMode="External"/><Relationship Id="rId1" Type="http://schemas.openxmlformats.org/officeDocument/2006/relationships/slideLayout" Target="../slideLayouts/slideLayout2.xml"/><Relationship Id="rId6" Type="http://schemas.openxmlformats.org/officeDocument/2006/relationships/hyperlink" Target="https://www.twilio.com/docs/whatsapp" TargetMode="External"/><Relationship Id="rId11" Type="http://schemas.openxmlformats.org/officeDocument/2006/relationships/hyperlink" Target="https://www.fresherslive.com/gold-rate-today/delhi" TargetMode="External"/><Relationship Id="rId5" Type="http://schemas.openxmlformats.org/officeDocument/2006/relationships/hyperlink" Target="https://pypi.org/project/win10toast/" TargetMode="External"/><Relationship Id="rId10" Type="http://schemas.openxmlformats.org/officeDocument/2006/relationships/hyperlink" Target="https://www.w3schools.com/python/python_datetime.asp" TargetMode="External"/><Relationship Id="rId4" Type="http://schemas.openxmlformats.org/officeDocument/2006/relationships/hyperlink" Target="https://www.youtube.com/watch?v=87Gx3U0BDlo" TargetMode="External"/><Relationship Id="rId9" Type="http://schemas.openxmlformats.org/officeDocument/2006/relationships/hyperlink" Target="https://docs.python.org/3/library/winsoun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672929-BD7D-45C5-AB20-571856DD82BD}"/>
              </a:ext>
            </a:extLst>
          </p:cNvPr>
          <p:cNvSpPr txBox="1"/>
          <p:nvPr/>
        </p:nvSpPr>
        <p:spPr>
          <a:xfrm>
            <a:off x="4023520" y="393650"/>
            <a:ext cx="4806243" cy="1015663"/>
          </a:xfrm>
          <a:prstGeom prst="rect">
            <a:avLst/>
          </a:prstGeom>
          <a:noFill/>
          <a:ln>
            <a:no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6000" b="1" dirty="0">
                <a:ln/>
                <a:solidFill>
                  <a:schemeClr val="accent4"/>
                </a:solidFill>
                <a:latin typeface="Edwardian Script ITC" panose="030303020407070D0804" pitchFamily="66" charset="0"/>
              </a:rPr>
              <a:t>Gold Price Alert</a:t>
            </a:r>
          </a:p>
        </p:txBody>
      </p:sp>
      <p:sp>
        <p:nvSpPr>
          <p:cNvPr id="8" name="TextBox 7">
            <a:extLst>
              <a:ext uri="{FF2B5EF4-FFF2-40B4-BE49-F238E27FC236}">
                <a16:creationId xmlns:a16="http://schemas.microsoft.com/office/drawing/2014/main" id="{83564103-0C02-46E1-863C-95C57927CEA6}"/>
              </a:ext>
            </a:extLst>
          </p:cNvPr>
          <p:cNvSpPr txBox="1"/>
          <p:nvPr/>
        </p:nvSpPr>
        <p:spPr>
          <a:xfrm>
            <a:off x="3588471" y="1259569"/>
            <a:ext cx="5776063" cy="584775"/>
          </a:xfrm>
          <a:prstGeom prst="rect">
            <a:avLst/>
          </a:prstGeom>
          <a:noFill/>
        </p:spPr>
        <p:txBody>
          <a:bodyPr wrap="square" rtlCol="0">
            <a:spAutoFit/>
          </a:bodyPr>
          <a:lstStyle/>
          <a:p>
            <a:pPr algn="ctr"/>
            <a:r>
              <a:rPr lang="en-IN" sz="3200" u="sng" dirty="0"/>
              <a:t>MINOR PROJECT REPORT</a:t>
            </a:r>
          </a:p>
        </p:txBody>
      </p:sp>
      <p:sp>
        <p:nvSpPr>
          <p:cNvPr id="9" name="TextBox 8">
            <a:extLst>
              <a:ext uri="{FF2B5EF4-FFF2-40B4-BE49-F238E27FC236}">
                <a16:creationId xmlns:a16="http://schemas.microsoft.com/office/drawing/2014/main" id="{1401B78A-0BB5-4805-862E-45B25CED8FD3}"/>
              </a:ext>
            </a:extLst>
          </p:cNvPr>
          <p:cNvSpPr txBox="1"/>
          <p:nvPr/>
        </p:nvSpPr>
        <p:spPr>
          <a:xfrm>
            <a:off x="2665585" y="1894682"/>
            <a:ext cx="8518358" cy="400110"/>
          </a:xfrm>
          <a:prstGeom prst="rect">
            <a:avLst/>
          </a:prstGeom>
          <a:noFill/>
        </p:spPr>
        <p:txBody>
          <a:bodyPr wrap="square" rtlCol="0">
            <a:spAutoFit/>
          </a:bodyPr>
          <a:lstStyle/>
          <a:p>
            <a:pPr algn="ctr"/>
            <a:r>
              <a:rPr lang="en-IN" sz="2000" b="1" dirty="0"/>
              <a:t>Submitted in partial fulfilment of the requirements of the degree of</a:t>
            </a:r>
          </a:p>
        </p:txBody>
      </p:sp>
      <p:sp>
        <p:nvSpPr>
          <p:cNvPr id="16" name="TextBox 15">
            <a:extLst>
              <a:ext uri="{FF2B5EF4-FFF2-40B4-BE49-F238E27FC236}">
                <a16:creationId xmlns:a16="http://schemas.microsoft.com/office/drawing/2014/main" id="{00417D8C-1110-44EB-A31E-BA1B6896F0D8}"/>
              </a:ext>
            </a:extLst>
          </p:cNvPr>
          <p:cNvSpPr txBox="1"/>
          <p:nvPr/>
        </p:nvSpPr>
        <p:spPr>
          <a:xfrm>
            <a:off x="3783994" y="2281875"/>
            <a:ext cx="4194928" cy="369332"/>
          </a:xfrm>
          <a:prstGeom prst="rect">
            <a:avLst/>
          </a:prstGeom>
          <a:noFill/>
        </p:spPr>
        <p:txBody>
          <a:bodyPr wrap="square" rtlCol="0">
            <a:spAutoFit/>
          </a:bodyPr>
          <a:lstStyle/>
          <a:p>
            <a:pPr algn="ctr"/>
            <a:r>
              <a:rPr lang="en-IN" b="1" dirty="0"/>
              <a:t>BACHELOR OF TECHNOLOGY</a:t>
            </a:r>
          </a:p>
        </p:txBody>
      </p:sp>
      <p:sp>
        <p:nvSpPr>
          <p:cNvPr id="17" name="TextBox 16">
            <a:extLst>
              <a:ext uri="{FF2B5EF4-FFF2-40B4-BE49-F238E27FC236}">
                <a16:creationId xmlns:a16="http://schemas.microsoft.com/office/drawing/2014/main" id="{499266C4-162A-4F47-B481-055CEC0FB4A7}"/>
              </a:ext>
            </a:extLst>
          </p:cNvPr>
          <p:cNvSpPr txBox="1"/>
          <p:nvPr/>
        </p:nvSpPr>
        <p:spPr>
          <a:xfrm>
            <a:off x="5619079" y="2648953"/>
            <a:ext cx="807563" cy="369332"/>
          </a:xfrm>
          <a:prstGeom prst="rect">
            <a:avLst/>
          </a:prstGeom>
          <a:noFill/>
        </p:spPr>
        <p:txBody>
          <a:bodyPr wrap="square" rtlCol="0">
            <a:spAutoFit/>
          </a:bodyPr>
          <a:lstStyle/>
          <a:p>
            <a:r>
              <a:rPr lang="en-IN" dirty="0">
                <a:latin typeface="Amasis MT Pro Black" panose="02040A04050005020304" pitchFamily="18" charset="0"/>
              </a:rPr>
              <a:t>By:</a:t>
            </a:r>
          </a:p>
        </p:txBody>
      </p:sp>
      <p:sp>
        <p:nvSpPr>
          <p:cNvPr id="21" name="TextBox 20">
            <a:extLst>
              <a:ext uri="{FF2B5EF4-FFF2-40B4-BE49-F238E27FC236}">
                <a16:creationId xmlns:a16="http://schemas.microsoft.com/office/drawing/2014/main" id="{84018C2D-1E7E-4027-80B0-617587A09CC8}"/>
              </a:ext>
            </a:extLst>
          </p:cNvPr>
          <p:cNvSpPr txBox="1"/>
          <p:nvPr/>
        </p:nvSpPr>
        <p:spPr>
          <a:xfrm>
            <a:off x="3072270" y="5099526"/>
            <a:ext cx="5901180" cy="400110"/>
          </a:xfrm>
          <a:prstGeom prst="rect">
            <a:avLst/>
          </a:prstGeom>
          <a:noFill/>
        </p:spPr>
        <p:txBody>
          <a:bodyPr wrap="square" rtlCol="0">
            <a:spAutoFit/>
          </a:bodyPr>
          <a:lstStyle/>
          <a:p>
            <a:pPr algn="ctr"/>
            <a:r>
              <a:rPr lang="en-IN" sz="2000" b="1" dirty="0"/>
              <a:t>Under the Supervision of: Dr. Shalini Stalin</a:t>
            </a:r>
          </a:p>
        </p:txBody>
      </p:sp>
      <p:pic>
        <p:nvPicPr>
          <p:cNvPr id="25" name="Picture 24">
            <a:extLst>
              <a:ext uri="{FF2B5EF4-FFF2-40B4-BE49-F238E27FC236}">
                <a16:creationId xmlns:a16="http://schemas.microsoft.com/office/drawing/2014/main" id="{FC0F6991-B74D-4E3E-86D8-DF9C24AB9E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8" y="388290"/>
            <a:ext cx="2463807" cy="2366452"/>
          </a:xfrm>
          <a:prstGeom prst="rect">
            <a:avLst/>
          </a:prstGeom>
        </p:spPr>
      </p:pic>
      <p:sp>
        <p:nvSpPr>
          <p:cNvPr id="24" name="TextBox 23">
            <a:extLst>
              <a:ext uri="{FF2B5EF4-FFF2-40B4-BE49-F238E27FC236}">
                <a16:creationId xmlns:a16="http://schemas.microsoft.com/office/drawing/2014/main" id="{BA69F4A6-0EAD-43E1-AC6C-C4ED0DD23619}"/>
              </a:ext>
            </a:extLst>
          </p:cNvPr>
          <p:cNvSpPr txBox="1"/>
          <p:nvPr/>
        </p:nvSpPr>
        <p:spPr>
          <a:xfrm>
            <a:off x="1766658" y="5299581"/>
            <a:ext cx="8229600" cy="1717393"/>
          </a:xfrm>
          <a:prstGeom prst="rect">
            <a:avLst/>
          </a:prstGeom>
          <a:noFill/>
        </p:spPr>
        <p:txBody>
          <a:bodyPr wrap="square" rtlCol="0">
            <a:spAutoFit/>
          </a:bodyPr>
          <a:lstStyle/>
          <a:p>
            <a:pPr algn="ctr">
              <a:lnSpc>
                <a:spcPct val="107000"/>
              </a:lnSpc>
            </a:pPr>
            <a:r>
              <a:rPr lang="en-US" sz="2000" b="1" dirty="0">
                <a:effectLst/>
                <a:ea typeface="Calibri" panose="020F0502020204030204" pitchFamily="34" charset="0"/>
                <a:cs typeface="Mangal" panose="02040503050203030202" pitchFamily="18" charset="0"/>
              </a:rPr>
              <a:t> </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Department of Computer Science and Engineering</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Indian Institute of Information Technology Bhopal</a:t>
            </a:r>
            <a:endParaRPr lang="en-IN" sz="2000" b="1" dirty="0">
              <a:effectLst/>
              <a:ea typeface="Calibri" panose="020F0502020204030204" pitchFamily="34" charset="0"/>
              <a:cs typeface="Mangal" panose="02040503050203030202" pitchFamily="18" charset="0"/>
            </a:endParaRPr>
          </a:p>
          <a:p>
            <a:pPr algn="ctr">
              <a:lnSpc>
                <a:spcPct val="107000"/>
              </a:lnSpc>
              <a:tabLst>
                <a:tab pos="320040" algn="l"/>
              </a:tabLst>
            </a:pPr>
            <a:r>
              <a:rPr lang="en-US" sz="2000" b="1" dirty="0">
                <a:effectLst/>
                <a:ea typeface="Calibri" panose="020F0502020204030204" pitchFamily="34" charset="0"/>
                <a:cs typeface="Mangal" panose="02040503050203030202" pitchFamily="18" charset="0"/>
              </a:rPr>
              <a:t>April 2022</a:t>
            </a:r>
            <a:endParaRPr lang="en-IN" sz="2000" b="1" dirty="0">
              <a:effectLst/>
              <a:ea typeface="Calibri" panose="020F0502020204030204" pitchFamily="34" charset="0"/>
              <a:cs typeface="Mangal" panose="02040503050203030202" pitchFamily="18" charset="0"/>
            </a:endParaRPr>
          </a:p>
          <a:p>
            <a:endParaRPr lang="en-IN" sz="2000" b="1" dirty="0"/>
          </a:p>
        </p:txBody>
      </p:sp>
      <p:graphicFrame>
        <p:nvGraphicFramePr>
          <p:cNvPr id="2" name="Table 2">
            <a:extLst>
              <a:ext uri="{FF2B5EF4-FFF2-40B4-BE49-F238E27FC236}">
                <a16:creationId xmlns:a16="http://schemas.microsoft.com/office/drawing/2014/main" id="{AE89CE23-BD9E-466B-B3AA-2DA45BDCCF4B}"/>
              </a:ext>
            </a:extLst>
          </p:cNvPr>
          <p:cNvGraphicFramePr>
            <a:graphicFrameLocks noGrp="1"/>
          </p:cNvGraphicFramePr>
          <p:nvPr/>
        </p:nvGraphicFramePr>
        <p:xfrm>
          <a:off x="3535053" y="3099401"/>
          <a:ext cx="4975616" cy="1854200"/>
        </p:xfrm>
        <a:graphic>
          <a:graphicData uri="http://schemas.openxmlformats.org/drawingml/2006/table">
            <a:tbl>
              <a:tblPr firstRow="1" bandRow="1">
                <a:tableStyleId>{5C22544A-7EE6-4342-B048-85BDC9FD1C3A}</a:tableStyleId>
              </a:tblPr>
              <a:tblGrid>
                <a:gridCol w="2326034">
                  <a:extLst>
                    <a:ext uri="{9D8B030D-6E8A-4147-A177-3AD203B41FA5}">
                      <a16:colId xmlns:a16="http://schemas.microsoft.com/office/drawing/2014/main" val="1032865260"/>
                    </a:ext>
                  </a:extLst>
                </a:gridCol>
                <a:gridCol w="2649582">
                  <a:extLst>
                    <a:ext uri="{9D8B030D-6E8A-4147-A177-3AD203B41FA5}">
                      <a16:colId xmlns:a16="http://schemas.microsoft.com/office/drawing/2014/main" val="3734889631"/>
                    </a:ext>
                  </a:extLst>
                </a:gridCol>
              </a:tblGrid>
              <a:tr h="370840">
                <a:tc>
                  <a:txBody>
                    <a:bodyPr/>
                    <a:lstStyle/>
                    <a:p>
                      <a:r>
                        <a:rPr lang="en-US" dirty="0"/>
                        <a:t>Name</a:t>
                      </a:r>
                      <a:endParaRPr lang="en-IN" dirty="0"/>
                    </a:p>
                  </a:txBody>
                  <a:tcPr/>
                </a:tc>
                <a:tc>
                  <a:txBody>
                    <a:bodyPr/>
                    <a:lstStyle/>
                    <a:p>
                      <a:r>
                        <a:rPr lang="en-US" dirty="0"/>
                        <a:t>Scholar Number</a:t>
                      </a:r>
                      <a:endParaRPr lang="en-IN" dirty="0"/>
                    </a:p>
                  </a:txBody>
                  <a:tcPr/>
                </a:tc>
                <a:extLst>
                  <a:ext uri="{0D108BD9-81ED-4DB2-BD59-A6C34878D82A}">
                    <a16:rowId xmlns:a16="http://schemas.microsoft.com/office/drawing/2014/main" val="1664898208"/>
                  </a:ext>
                </a:extLst>
              </a:tr>
              <a:tr h="370840">
                <a:tc>
                  <a:txBody>
                    <a:bodyPr/>
                    <a:lstStyle/>
                    <a:p>
                      <a:r>
                        <a:rPr lang="en-US" dirty="0"/>
                        <a:t>Mayank Jain</a:t>
                      </a:r>
                      <a:endParaRPr lang="en-IN" dirty="0"/>
                    </a:p>
                  </a:txBody>
                  <a:tcPr/>
                </a:tc>
                <a:tc>
                  <a:txBody>
                    <a:bodyPr/>
                    <a:lstStyle/>
                    <a:p>
                      <a:r>
                        <a:rPr lang="en-US" dirty="0"/>
                        <a:t>19U02005</a:t>
                      </a:r>
                      <a:endParaRPr lang="en-IN" dirty="0"/>
                    </a:p>
                  </a:txBody>
                  <a:tcPr/>
                </a:tc>
                <a:extLst>
                  <a:ext uri="{0D108BD9-81ED-4DB2-BD59-A6C34878D82A}">
                    <a16:rowId xmlns:a16="http://schemas.microsoft.com/office/drawing/2014/main" val="3873976579"/>
                  </a:ext>
                </a:extLst>
              </a:tr>
              <a:tr h="370840">
                <a:tc>
                  <a:txBody>
                    <a:bodyPr/>
                    <a:lstStyle/>
                    <a:p>
                      <a:r>
                        <a:rPr lang="en-US" dirty="0" err="1"/>
                        <a:t>Kartikey</a:t>
                      </a:r>
                      <a:r>
                        <a:rPr lang="en-US" dirty="0"/>
                        <a:t> Singh</a:t>
                      </a:r>
                      <a:endParaRPr lang="en-IN" dirty="0"/>
                    </a:p>
                  </a:txBody>
                  <a:tcPr/>
                </a:tc>
                <a:tc>
                  <a:txBody>
                    <a:bodyPr/>
                    <a:lstStyle/>
                    <a:p>
                      <a:r>
                        <a:rPr lang="en-US" dirty="0"/>
                        <a:t>19U02006</a:t>
                      </a:r>
                      <a:endParaRPr lang="en-IN" dirty="0"/>
                    </a:p>
                  </a:txBody>
                  <a:tcPr/>
                </a:tc>
                <a:extLst>
                  <a:ext uri="{0D108BD9-81ED-4DB2-BD59-A6C34878D82A}">
                    <a16:rowId xmlns:a16="http://schemas.microsoft.com/office/drawing/2014/main" val="998243649"/>
                  </a:ext>
                </a:extLst>
              </a:tr>
              <a:tr h="370840">
                <a:tc>
                  <a:txBody>
                    <a:bodyPr/>
                    <a:lstStyle/>
                    <a:p>
                      <a:r>
                        <a:rPr lang="en-US" dirty="0" err="1"/>
                        <a:t>Shivam</a:t>
                      </a:r>
                      <a:r>
                        <a:rPr lang="en-US" dirty="0"/>
                        <a:t> </a:t>
                      </a:r>
                      <a:r>
                        <a:rPr lang="en-US" dirty="0" err="1"/>
                        <a:t>Bist</a:t>
                      </a:r>
                      <a:endParaRPr lang="en-IN" dirty="0"/>
                    </a:p>
                  </a:txBody>
                  <a:tcPr/>
                </a:tc>
                <a:tc>
                  <a:txBody>
                    <a:bodyPr/>
                    <a:lstStyle/>
                    <a:p>
                      <a:r>
                        <a:rPr lang="en-US" dirty="0"/>
                        <a:t>19U02048</a:t>
                      </a:r>
                      <a:endParaRPr lang="en-IN" dirty="0"/>
                    </a:p>
                  </a:txBody>
                  <a:tcPr/>
                </a:tc>
                <a:extLst>
                  <a:ext uri="{0D108BD9-81ED-4DB2-BD59-A6C34878D82A}">
                    <a16:rowId xmlns:a16="http://schemas.microsoft.com/office/drawing/2014/main" val="689064084"/>
                  </a:ext>
                </a:extLst>
              </a:tr>
              <a:tr h="370840">
                <a:tc>
                  <a:txBody>
                    <a:bodyPr/>
                    <a:lstStyle/>
                    <a:p>
                      <a:r>
                        <a:rPr lang="en-US" dirty="0"/>
                        <a:t>Shikhar Verma</a:t>
                      </a:r>
                      <a:endParaRPr lang="en-IN" dirty="0"/>
                    </a:p>
                  </a:txBody>
                  <a:tcPr/>
                </a:tc>
                <a:tc>
                  <a:txBody>
                    <a:bodyPr/>
                    <a:lstStyle/>
                    <a:p>
                      <a:r>
                        <a:rPr lang="en-US" dirty="0"/>
                        <a:t>19U02070</a:t>
                      </a:r>
                      <a:endParaRPr lang="en-IN" dirty="0"/>
                    </a:p>
                  </a:txBody>
                  <a:tcPr/>
                </a:tc>
                <a:extLst>
                  <a:ext uri="{0D108BD9-81ED-4DB2-BD59-A6C34878D82A}">
                    <a16:rowId xmlns:a16="http://schemas.microsoft.com/office/drawing/2014/main" val="2129482773"/>
                  </a:ext>
                </a:extLst>
              </a:tr>
            </a:tbl>
          </a:graphicData>
        </a:graphic>
      </p:graphicFrame>
    </p:spTree>
    <p:extLst>
      <p:ext uri="{BB962C8B-B14F-4D97-AF65-F5344CB8AC3E}">
        <p14:creationId xmlns:p14="http://schemas.microsoft.com/office/powerpoint/2010/main" val="20879650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817A-09B9-4E4E-AE26-3BEBBDC21DAA}"/>
              </a:ext>
            </a:extLst>
          </p:cNvPr>
          <p:cNvSpPr>
            <a:spLocks noGrp="1"/>
          </p:cNvSpPr>
          <p:nvPr>
            <p:ph type="title"/>
          </p:nvPr>
        </p:nvSpPr>
        <p:spPr>
          <a:xfrm>
            <a:off x="602530" y="0"/>
            <a:ext cx="10515600" cy="1325563"/>
          </a:xfrm>
        </p:spPr>
        <p:txBody>
          <a:bodyPr/>
          <a:lstStyle/>
          <a:p>
            <a:r>
              <a:rPr lang="en-IN" b="1" dirty="0"/>
              <a:t>Working process and algorithm</a:t>
            </a:r>
          </a:p>
        </p:txBody>
      </p:sp>
      <p:sp>
        <p:nvSpPr>
          <p:cNvPr id="3" name="Content Placeholder 2">
            <a:extLst>
              <a:ext uri="{FF2B5EF4-FFF2-40B4-BE49-F238E27FC236}">
                <a16:creationId xmlns:a16="http://schemas.microsoft.com/office/drawing/2014/main" id="{502A4276-DF11-4E49-AAE3-2E15C8F91F39}"/>
              </a:ext>
            </a:extLst>
          </p:cNvPr>
          <p:cNvSpPr>
            <a:spLocks noGrp="1"/>
          </p:cNvSpPr>
          <p:nvPr>
            <p:ph idx="1"/>
          </p:nvPr>
        </p:nvSpPr>
        <p:spPr>
          <a:xfrm>
            <a:off x="602530" y="877975"/>
            <a:ext cx="10515600" cy="5319893"/>
          </a:xfrm>
        </p:spPr>
        <p:txBody>
          <a:bodyPr>
            <a:noAutofit/>
          </a:bodyPr>
          <a:lstStyle/>
          <a:p>
            <a:r>
              <a:rPr lang="en-IN" sz="1800" b="1" dirty="0"/>
              <a:t>Importing the frameworks</a:t>
            </a:r>
          </a:p>
          <a:p>
            <a:r>
              <a:rPr lang="en-IN" sz="1800" b="1" dirty="0"/>
              <a:t>Initialisation</a:t>
            </a:r>
          </a:p>
          <a:p>
            <a:pPr marL="0" indent="0">
              <a:buNone/>
            </a:pPr>
            <a:r>
              <a:rPr lang="en-IN" sz="1800" dirty="0"/>
              <a:t>Initialise the Twilio API’s variables used as parameters when we’ll send API to WhatsApp.</a:t>
            </a:r>
          </a:p>
          <a:p>
            <a:r>
              <a:rPr lang="en-IN" sz="1800" b="1" dirty="0"/>
              <a:t>Send API function</a:t>
            </a:r>
          </a:p>
          <a:p>
            <a:pPr marL="514350" indent="-285750" algn="just">
              <a:lnSpc>
                <a:spcPct val="120000"/>
              </a:lnSpc>
            </a:pPr>
            <a:r>
              <a:rPr lang="en-IN" sz="1800" dirty="0">
                <a:solidFill>
                  <a:srgbClr val="0E101A"/>
                </a:solidFill>
                <a:effectLst/>
                <a:ea typeface="Times New Roman" panose="02020603050405020304" pitchFamily="18" charset="0"/>
                <a:cs typeface="Mangal" panose="02040503050203030202" pitchFamily="18" charset="0"/>
              </a:rPr>
              <a:t>Using the above initializations as parameters we created a function that’ll take text and input and send us SMS or WhatsApp message.</a:t>
            </a: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def SENDAPI(text):</a:t>
            </a:r>
            <a:endParaRPr lang="en-IN" sz="1800" dirty="0">
              <a:effectLst/>
              <a:ea typeface="Calibri" panose="020F0502020204030204" pitchFamily="34" charset="0"/>
              <a:cs typeface="Mangal" panose="02040503050203030202" pitchFamily="18" charset="0"/>
            </a:endParaRP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client = Client(</a:t>
            </a:r>
            <a:r>
              <a:rPr lang="en-IN" sz="1800" i="1" dirty="0" err="1">
                <a:solidFill>
                  <a:srgbClr val="0E101A"/>
                </a:solidFill>
                <a:effectLst/>
                <a:ea typeface="Times New Roman" panose="02020603050405020304" pitchFamily="18" charset="0"/>
                <a:cs typeface="Mangal" panose="02040503050203030202" pitchFamily="18" charset="0"/>
              </a:rPr>
              <a:t>account_sid</a:t>
            </a:r>
            <a:r>
              <a:rPr lang="en-IN" sz="1800" i="1" dirty="0">
                <a:solidFill>
                  <a:srgbClr val="0E101A"/>
                </a:solidFill>
                <a:effectLst/>
                <a:ea typeface="Times New Roman" panose="02020603050405020304" pitchFamily="18" charset="0"/>
                <a:cs typeface="Mangal" panose="02040503050203030202" pitchFamily="18" charset="0"/>
              </a:rPr>
              <a:t>, </a:t>
            </a:r>
            <a:r>
              <a:rPr lang="en-IN" sz="1800" i="1" dirty="0" err="1">
                <a:solidFill>
                  <a:srgbClr val="0E101A"/>
                </a:solidFill>
                <a:effectLst/>
                <a:ea typeface="Times New Roman" panose="02020603050405020304" pitchFamily="18" charset="0"/>
                <a:cs typeface="Mangal" panose="02040503050203030202" pitchFamily="18" charset="0"/>
              </a:rPr>
              <a:t>auth_token</a:t>
            </a:r>
            <a:r>
              <a:rPr lang="en-IN" sz="1800" i="1" dirty="0">
                <a:solidFill>
                  <a:srgbClr val="0E101A"/>
                </a:solidFill>
                <a:effectLst/>
                <a:ea typeface="Times New Roman" panose="02020603050405020304" pitchFamily="18" charset="0"/>
                <a:cs typeface="Mangal" panose="02040503050203030202" pitchFamily="18" charset="0"/>
              </a:rPr>
              <a:t>)</a:t>
            </a: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message = </a:t>
            </a:r>
            <a:r>
              <a:rPr lang="en-IN" sz="1800" i="1" dirty="0" err="1">
                <a:solidFill>
                  <a:srgbClr val="0E101A"/>
                </a:solidFill>
                <a:effectLst/>
                <a:ea typeface="Times New Roman" panose="02020603050405020304" pitchFamily="18" charset="0"/>
                <a:cs typeface="Mangal" panose="02040503050203030202" pitchFamily="18" charset="0"/>
              </a:rPr>
              <a:t>client.messages.create</a:t>
            </a:r>
            <a:r>
              <a:rPr lang="en-IN" sz="1800" i="1" dirty="0">
                <a:solidFill>
                  <a:srgbClr val="0E101A"/>
                </a:solidFill>
                <a:effectLst/>
                <a:ea typeface="Times New Roman" panose="02020603050405020304" pitchFamily="18" charset="0"/>
                <a:cs typeface="Mangal" panose="02040503050203030202" pitchFamily="18" charset="0"/>
              </a:rPr>
              <a:t>(to=to, from_=</a:t>
            </a:r>
            <a:r>
              <a:rPr lang="en-IN" sz="1800" i="1" dirty="0" err="1">
                <a:solidFill>
                  <a:srgbClr val="0E101A"/>
                </a:solidFill>
                <a:effectLst/>
                <a:ea typeface="Times New Roman" panose="02020603050405020304" pitchFamily="18" charset="0"/>
                <a:cs typeface="Mangal" panose="02040503050203030202" pitchFamily="18" charset="0"/>
              </a:rPr>
              <a:t>frm,body</a:t>
            </a:r>
            <a:r>
              <a:rPr lang="en-IN" sz="1800" i="1" dirty="0">
                <a:solidFill>
                  <a:srgbClr val="0E101A"/>
                </a:solidFill>
                <a:effectLst/>
                <a:ea typeface="Times New Roman" panose="02020603050405020304" pitchFamily="18" charset="0"/>
                <a:cs typeface="Mangal" panose="02040503050203030202" pitchFamily="18" charset="0"/>
              </a:rPr>
              <a:t>=text)</a:t>
            </a:r>
          </a:p>
          <a:p>
            <a:pPr algn="just">
              <a:lnSpc>
                <a:spcPct val="120000"/>
              </a:lnSpc>
            </a:pPr>
            <a:r>
              <a:rPr lang="en-IN" sz="18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Scraping:</a:t>
            </a:r>
            <a:endParaRPr lang="en-IN" sz="1800" b="1" dirty="0">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20000"/>
              </a:lnSpc>
              <a:buNone/>
            </a:pPr>
            <a:r>
              <a:rPr lang="en-IN" sz="1800" dirty="0">
                <a:solidFill>
                  <a:srgbClr val="0E101A"/>
                </a:solidFill>
                <a:effectLst/>
                <a:ea typeface="Times New Roman" panose="02020603050405020304" pitchFamily="18" charset="0"/>
              </a:rPr>
              <a:t>With the help of “</a:t>
            </a:r>
            <a:r>
              <a:rPr lang="en-IN" sz="1800" dirty="0" err="1">
                <a:solidFill>
                  <a:srgbClr val="0E101A"/>
                </a:solidFill>
                <a:effectLst/>
                <a:ea typeface="Times New Roman" panose="02020603050405020304" pitchFamily="18" charset="0"/>
              </a:rPr>
              <a:t>BeautifulSoup</a:t>
            </a:r>
            <a:r>
              <a:rPr lang="en-IN" sz="1800" dirty="0">
                <a:solidFill>
                  <a:srgbClr val="0E101A"/>
                </a:solidFill>
                <a:effectLst/>
                <a:ea typeface="Times New Roman" panose="02020603050405020304" pitchFamily="18" charset="0"/>
              </a:rPr>
              <a:t>” module, the data will be scraped from the website (</a:t>
            </a:r>
            <a:r>
              <a:rPr lang="en-IN" sz="1800" u="sng" dirty="0">
                <a:solidFill>
                  <a:srgbClr val="0563C1"/>
                </a:solidFill>
                <a:effectLst/>
                <a:ea typeface="Times New Roman" panose="02020603050405020304" pitchFamily="18" charset="0"/>
                <a:cs typeface="Mangal" panose="02040503050203030202" pitchFamily="18" charset="0"/>
                <a:hlinkClick r:id="rId2"/>
              </a:rPr>
              <a:t>https://www.fresherslive.com/gold-rate-today</a:t>
            </a:r>
            <a:r>
              <a:rPr lang="en-IN" sz="1800" dirty="0">
                <a:solidFill>
                  <a:srgbClr val="0E101A"/>
                </a:solidFill>
                <a:effectLst/>
                <a:ea typeface="Times New Roman" panose="02020603050405020304" pitchFamily="18" charset="0"/>
              </a:rPr>
              <a:t>) and will be parsed to a Python List, and then we will extract the information from the list accordingly. If the change is negative the Notification is sent via SMS or WhatsApp and Desktop Notification</a:t>
            </a:r>
            <a:endParaRPr lang="en-IN" sz="1800" dirty="0">
              <a:effectLst/>
              <a:ea typeface="Calibri" panose="020F0502020204030204" pitchFamily="34" charset="0"/>
              <a:cs typeface="Mangal" panose="02040503050203030202" pitchFamily="18" charset="0"/>
            </a:endParaRPr>
          </a:p>
          <a:p>
            <a:pPr indent="0" algn="just">
              <a:lnSpc>
                <a:spcPct val="150000"/>
              </a:lnSpc>
              <a:buNone/>
            </a:pPr>
            <a:r>
              <a:rPr lang="en-IN" sz="18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p>
          <a:p>
            <a:endParaRPr lang="en-IN" sz="1800" dirty="0"/>
          </a:p>
        </p:txBody>
      </p:sp>
    </p:spTree>
    <p:extLst>
      <p:ext uri="{BB962C8B-B14F-4D97-AF65-F5344CB8AC3E}">
        <p14:creationId xmlns:p14="http://schemas.microsoft.com/office/powerpoint/2010/main" val="22332538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813D9-3D8B-4312-8352-6FEC0FB43001}"/>
              </a:ext>
            </a:extLst>
          </p:cNvPr>
          <p:cNvSpPr txBox="1"/>
          <p:nvPr/>
        </p:nvSpPr>
        <p:spPr>
          <a:xfrm>
            <a:off x="602530" y="1110410"/>
            <a:ext cx="11132270" cy="4293483"/>
          </a:xfrm>
          <a:prstGeom prst="rect">
            <a:avLst/>
          </a:prstGeom>
          <a:noFill/>
        </p:spPr>
        <p:txBody>
          <a:bodyPr wrap="square" rtlCol="0">
            <a:spAutoFit/>
          </a:bodyPr>
          <a:lstStyle/>
          <a:p>
            <a:r>
              <a:rPr lang="en-IN" sz="2100" dirty="0"/>
              <a:t>After downloading the dataset file in CSV format, we read the file using read.csv().</a:t>
            </a:r>
          </a:p>
          <a:p>
            <a:r>
              <a:rPr lang="en-IN" sz="2100" dirty="0"/>
              <a:t>Then the scrapped data then goes to different segments for processing.</a:t>
            </a:r>
          </a:p>
          <a:p>
            <a:endParaRPr lang="en-IN" sz="2100" dirty="0"/>
          </a:p>
          <a:p>
            <a:r>
              <a:rPr lang="en-IN" sz="2100" b="1" dirty="0"/>
              <a:t>The segments are:</a:t>
            </a:r>
          </a:p>
          <a:p>
            <a:endParaRPr lang="en-IN" sz="2100" b="1" dirty="0"/>
          </a:p>
          <a:p>
            <a:pPr marL="457200" indent="-457200">
              <a:buFont typeface="Wingdings" panose="05000000000000000000" pitchFamily="2" charset="2"/>
              <a:buChar char="Ø"/>
            </a:pPr>
            <a:r>
              <a:rPr lang="en-US" sz="2100" spc="-5" dirty="0">
                <a:solidFill>
                  <a:srgbClr val="292929"/>
                </a:solidFill>
                <a:effectLst/>
                <a:ea typeface="Times New Roman" panose="02020603050405020304" pitchFamily="18" charset="0"/>
              </a:rPr>
              <a:t>Firstly, we had extracted the city name from </a:t>
            </a:r>
            <a:r>
              <a:rPr lang="en-US" sz="2100" b="1" spc="-5" dirty="0">
                <a:solidFill>
                  <a:srgbClr val="292929"/>
                </a:solidFill>
                <a:effectLst/>
                <a:ea typeface="Times New Roman" panose="02020603050405020304" pitchFamily="18" charset="0"/>
              </a:rPr>
              <a:t>city.txt</a:t>
            </a:r>
            <a:r>
              <a:rPr lang="en-US" sz="2100" spc="-5" dirty="0">
                <a:solidFill>
                  <a:srgbClr val="292929"/>
                </a:solidFill>
                <a:effectLst/>
                <a:ea typeface="Times New Roman" panose="02020603050405020304" pitchFamily="18" charset="0"/>
              </a:rPr>
              <a:t> external file.</a:t>
            </a:r>
            <a:endParaRPr lang="en-IN" sz="2100" dirty="0">
              <a:effectLst/>
              <a:ea typeface="Times New Roman" panose="02020603050405020304"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We had Scraped data from the site using “</a:t>
            </a:r>
            <a:r>
              <a:rPr lang="en-IN" sz="2100" dirty="0" err="1">
                <a:solidFill>
                  <a:srgbClr val="0E101A"/>
                </a:solidFill>
                <a:effectLst/>
                <a:ea typeface="Times New Roman" panose="02020603050405020304" pitchFamily="18" charset="0"/>
                <a:cs typeface="Mangal" panose="02040503050203030202" pitchFamily="18" charset="0"/>
              </a:rPr>
              <a:t>BeautifulSoup</a:t>
            </a:r>
            <a:r>
              <a:rPr lang="en-IN" sz="2100" dirty="0">
                <a:solidFill>
                  <a:srgbClr val="0E101A"/>
                </a:solidFill>
                <a:ea typeface="Times New Roman" panose="02020603050405020304" pitchFamily="18" charset="0"/>
                <a:cs typeface="Mangal" panose="02040503050203030202" pitchFamily="18" charset="0"/>
              </a:rPr>
              <a:t>”</a:t>
            </a:r>
            <a:r>
              <a:rPr lang="en-IN" sz="2100" dirty="0">
                <a:solidFill>
                  <a:srgbClr val="0E101A"/>
                </a:solidFill>
                <a:effectLst/>
                <a:ea typeface="Times New Roman" panose="02020603050405020304" pitchFamily="18" charset="0"/>
                <a:cs typeface="Mangal" panose="02040503050203030202" pitchFamily="18" charset="0"/>
              </a:rPr>
              <a:t> module and parsed the HTML to a python list.</a:t>
            </a:r>
            <a:endParaRPr lang="en-IN" sz="21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Next, we Printed the rate on the terminal. </a:t>
            </a:r>
            <a:endParaRPr lang="en-IN" sz="21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We used the ‘alert system’ technique in which, the application makes beep sounds to alert the users according to the recent change in the gold price. For example-:</a:t>
            </a:r>
            <a:endParaRPr lang="en-IN" sz="21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If the change is positive, it’ll play 2 beep sounds for 350ms and also.</a:t>
            </a:r>
            <a:endParaRPr lang="en-IN" sz="21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If the change is negative, it’ll play 1 beep sound for 1000ms.</a:t>
            </a:r>
            <a:endParaRPr lang="en-IN" sz="2100" dirty="0">
              <a:effectLst/>
              <a:ea typeface="Calibri" panose="020F0502020204030204" pitchFamily="34" charset="0"/>
              <a:cs typeface="Mangal" panose="02040503050203030202" pitchFamily="18" charset="0"/>
            </a:endParaRPr>
          </a:p>
        </p:txBody>
      </p:sp>
      <p:sp>
        <p:nvSpPr>
          <p:cNvPr id="6" name="Title 1">
            <a:extLst>
              <a:ext uri="{FF2B5EF4-FFF2-40B4-BE49-F238E27FC236}">
                <a16:creationId xmlns:a16="http://schemas.microsoft.com/office/drawing/2014/main" id="{E17BAACE-8DB9-4C08-8AFA-62D3B19854AF}"/>
              </a:ext>
            </a:extLst>
          </p:cNvPr>
          <p:cNvSpPr txBox="1">
            <a:spLocks/>
          </p:cNvSpPr>
          <p:nvPr/>
        </p:nvSpPr>
        <p:spPr>
          <a:xfrm>
            <a:off x="602530" y="0"/>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Working process and algorithm</a:t>
            </a:r>
          </a:p>
        </p:txBody>
      </p:sp>
    </p:spTree>
    <p:extLst>
      <p:ext uri="{BB962C8B-B14F-4D97-AF65-F5344CB8AC3E}">
        <p14:creationId xmlns:p14="http://schemas.microsoft.com/office/powerpoint/2010/main" val="8181847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58682"/>
            <a:ext cx="11136984" cy="5369243"/>
          </a:xfrm>
        </p:spPr>
        <p:txBody>
          <a:bodyPr>
            <a:noAutofit/>
          </a:bodyPr>
          <a:lstStyle/>
          <a:p>
            <a:pPr marL="0" indent="0">
              <a:lnSpc>
                <a:spcPct val="120000"/>
              </a:lnSpc>
              <a:buNone/>
            </a:pPr>
            <a:endParaRPr lang="en-IN" sz="1600" b="1" dirty="0"/>
          </a:p>
          <a:p>
            <a:pPr>
              <a:lnSpc>
                <a:spcPct val="120000"/>
              </a:lnSpc>
            </a:pPr>
            <a:r>
              <a:rPr lang="en-IN" b="1" dirty="0"/>
              <a:t>BeautifulSoup</a:t>
            </a:r>
            <a:r>
              <a:rPr lang="en-IN" dirty="0"/>
              <a:t>:- Web Scrapping Framework- to install the “BeautifulSoup” package in windows, use command : “pip install bs4”.</a:t>
            </a:r>
          </a:p>
          <a:p>
            <a:pPr>
              <a:lnSpc>
                <a:spcPct val="120000"/>
              </a:lnSpc>
            </a:pPr>
            <a:r>
              <a:rPr lang="en-IN" b="1" dirty="0"/>
              <a:t>CSV module</a:t>
            </a:r>
            <a:r>
              <a:rPr lang="en-IN" dirty="0"/>
              <a:t>:- implements classes to read and write tabular data in CSV format.</a:t>
            </a:r>
          </a:p>
          <a:p>
            <a:pPr>
              <a:lnSpc>
                <a:spcPct val="120000"/>
              </a:lnSpc>
            </a:pPr>
            <a:r>
              <a:rPr lang="en-IN" b="1" dirty="0"/>
              <a:t>Request Module</a:t>
            </a:r>
            <a:r>
              <a:rPr lang="en-IN" dirty="0"/>
              <a:t>:- Helps in sending HTTP requests using </a:t>
            </a:r>
            <a:r>
              <a:rPr lang="en-IN" dirty="0" err="1"/>
              <a:t>python.</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HTTP request returns a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Response</a:t>
            </a:r>
            <a:r>
              <a:rPr lang="en-IN" i="1"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Object</a:t>
            </a:r>
            <a:r>
              <a:rPr lang="en-IN" i="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with all the response data (content, encoding, status, etc).Method in request module: delete(), get(), head(), patch(), post(), put(), request().</a:t>
            </a:r>
          </a:p>
          <a:p>
            <a:pPr algn="just">
              <a:lnSpc>
                <a:spcPct val="120000"/>
              </a:lnSpc>
            </a:pPr>
            <a:r>
              <a:rPr lang="en-IN" b="1"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a:t>
            </a:r>
            <a:r>
              <a:rPr lang="en-IN" b="1" dirty="0">
                <a:latin typeface="Calibri" panose="020F0502020204030204" pitchFamily="34"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a:t>
            </a:r>
            <a:r>
              <a:rPr lang="en-IN" u="none" strike="noStrike" dirty="0" err="1">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tooltip="winsound: Access to the sound-playing machinery for Windows. (Windows)"/>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provides access to the basic sound-playing machinery provided by Windows platforms. It includes functions and several constants. Methods in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Beep(),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PlaySound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MessageBeep</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etc.</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Module: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is used to create desktop notifications. It is an easy way to get notified when some event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occurs.Some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methods are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ToastNotifier</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show_toast</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r>
              <a:rPr lang="en-IN"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sz="1600" dirty="0"/>
          </a:p>
        </p:txBody>
      </p:sp>
      <p:sp>
        <p:nvSpPr>
          <p:cNvPr id="5" name="Title 4">
            <a:extLst>
              <a:ext uri="{FF2B5EF4-FFF2-40B4-BE49-F238E27FC236}">
                <a16:creationId xmlns:a16="http://schemas.microsoft.com/office/drawing/2014/main" id="{7E26BDB1-AF28-46CE-B254-F69222225005}"/>
              </a:ext>
            </a:extLst>
          </p:cNvPr>
          <p:cNvSpPr>
            <a:spLocks noGrp="1"/>
          </p:cNvSpPr>
          <p:nvPr>
            <p:ph type="title"/>
          </p:nvPr>
        </p:nvSpPr>
        <p:spPr/>
        <p:txBody>
          <a:bodyPr>
            <a:normAutofit fontScale="90000"/>
          </a:bodyPr>
          <a:lstStyle/>
          <a:p>
            <a:r>
              <a:rPr lang="en-US" sz="4000" b="1"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98432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02248"/>
            <a:ext cx="11136984" cy="5369243"/>
          </a:xfrm>
        </p:spPr>
        <p:txBody>
          <a:bodyPr>
            <a:noAutofit/>
          </a:bodyPr>
          <a:lstStyle/>
          <a:p>
            <a:pPr algn="just">
              <a:lnSpc>
                <a:spcPct val="120000"/>
              </a:lnSpc>
            </a:pPr>
            <a:endParaRPr lang="en-IN" b="1" dirty="0">
              <a:solidFill>
                <a:srgbClr val="000000"/>
              </a:solidFill>
              <a:effectLst/>
              <a:ea typeface="Calibri" panose="020F0502020204030204" pitchFamily="34" charset="0"/>
              <a:cs typeface="Mangal" panose="02040503050203030202" pitchFamily="18" charset="0"/>
            </a:endParaRPr>
          </a:p>
          <a:p>
            <a:pPr algn="just">
              <a:lnSpc>
                <a:spcPct val="120000"/>
              </a:lnSpc>
            </a:pPr>
            <a:r>
              <a:rPr lang="en-IN" b="1" dirty="0" err="1">
                <a:solidFill>
                  <a:srgbClr val="000000"/>
                </a:solidFill>
                <a:effectLst/>
                <a:ea typeface="Calibri" panose="020F0502020204030204" pitchFamily="34" charset="0"/>
                <a:cs typeface="Mangal" panose="02040503050203030202" pitchFamily="18" charset="0"/>
              </a:rPr>
              <a:t>DateTime</a:t>
            </a:r>
            <a:r>
              <a:rPr lang="en-IN" b="1" dirty="0">
                <a:solidFill>
                  <a:srgbClr val="000000"/>
                </a:solidFill>
                <a:effectLst/>
                <a:ea typeface="Calibri" panose="020F0502020204030204" pitchFamily="34" charset="0"/>
                <a:cs typeface="Mangal" panose="02040503050203030202" pitchFamily="18" charset="0"/>
              </a:rPr>
              <a:t> Module: </a:t>
            </a:r>
            <a:r>
              <a:rPr lang="en-IN" b="1" spc="10" dirty="0">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can be imported to work with the date as well as time. It supplies classes to work with date and time.</a:t>
            </a:r>
            <a:r>
              <a:rPr lang="en-IN" dirty="0">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module is categorized into 6 main classes – date, time,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timedelta</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tzinfo</a:t>
            </a:r>
            <a:r>
              <a:rPr lang="en-IN" spc="10" dirty="0">
                <a:solidFill>
                  <a:srgbClr val="000000"/>
                </a:solidFill>
                <a:effectLst/>
                <a:ea typeface="Calibri" panose="020F0502020204030204" pitchFamily="34" charset="0"/>
                <a:cs typeface="Mangal" panose="02040503050203030202" pitchFamily="18" charset="0"/>
              </a:rPr>
              <a:t>, and </a:t>
            </a:r>
            <a:r>
              <a:rPr lang="en-IN" spc="10" dirty="0" err="1">
                <a:solidFill>
                  <a:srgbClr val="000000"/>
                </a:solidFill>
                <a:effectLst/>
                <a:ea typeface="Calibri" panose="020F0502020204030204" pitchFamily="34" charset="0"/>
                <a:cs typeface="Mangal" panose="02040503050203030202" pitchFamily="18" charset="0"/>
              </a:rPr>
              <a:t>timezone</a:t>
            </a:r>
            <a:r>
              <a:rPr lang="en-IN" spc="10" dirty="0">
                <a:solidFill>
                  <a:srgbClr val="000000"/>
                </a:solidFill>
                <a:effectLst/>
                <a:ea typeface="Calibri" panose="020F0502020204030204" pitchFamily="34" charset="0"/>
                <a:cs typeface="Mangal" panose="02040503050203030202" pitchFamily="18" charset="0"/>
              </a:rPr>
              <a:t>.</a:t>
            </a:r>
            <a:endParaRPr lang="en-IN" dirty="0">
              <a:effectLst/>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ea typeface="Calibri" panose="020F0502020204030204" pitchFamily="34" charset="0"/>
                <a:cs typeface="Mangal" panose="02040503050203030202" pitchFamily="18" charset="0"/>
              </a:rPr>
              <a:t>Twilio’s APIs</a:t>
            </a:r>
            <a:r>
              <a:rPr lang="en-IN" b="1" dirty="0">
                <a:solidFill>
                  <a:srgbClr val="000000"/>
                </a:solidFill>
                <a:ea typeface="Calibri" panose="020F0502020204030204" pitchFamily="34" charset="0"/>
                <a:cs typeface="Mangal" panose="02040503050203030202" pitchFamily="18" charset="0"/>
              </a:rPr>
              <a:t>: </a:t>
            </a:r>
            <a:r>
              <a:rPr lang="en-IN" dirty="0">
                <a:effectLst/>
                <a:ea typeface="Calibri" panose="020F0502020204030204" pitchFamily="34" charset="0"/>
                <a:cs typeface="Mangal" panose="02040503050203030202" pitchFamily="18" charset="0"/>
              </a:rPr>
              <a:t>Twilio’s APIs (</a:t>
            </a:r>
            <a:r>
              <a:rPr lang="en-IN" u="sng" dirty="0">
                <a:solidFill>
                  <a:srgbClr val="0563C1"/>
                </a:solidFill>
                <a:effectLst/>
                <a:ea typeface="Calibri" panose="020F0502020204030204" pitchFamily="34" charset="0"/>
                <a:cs typeface="Mangal" panose="02040503050203030202" pitchFamily="18" charset="0"/>
                <a:hlinkClick r:id="rId2"/>
              </a:rPr>
              <a:t>Application Programming Interfaces</a:t>
            </a:r>
            <a:r>
              <a:rPr lang="en-IN" dirty="0">
                <a:effectLst/>
                <a:ea typeface="Calibri" panose="020F0502020204030204" pitchFamily="34" charset="0"/>
                <a:cs typeface="Mangal" panose="02040503050203030202" pitchFamily="18" charset="0"/>
              </a:rPr>
              <a:t>) power its platform for communications. Twilio provides much separate REST APIs (Representational State Transfer) for sending </a:t>
            </a:r>
            <a:r>
              <a:rPr lang="en-IN" u="sng" dirty="0">
                <a:solidFill>
                  <a:srgbClr val="0563C1"/>
                </a:solidFill>
                <a:effectLst/>
                <a:ea typeface="Calibri" panose="020F0502020204030204" pitchFamily="34" charset="0"/>
                <a:cs typeface="Mangal" panose="02040503050203030202" pitchFamily="18" charset="0"/>
                <a:hlinkClick r:id="rId3"/>
              </a:rPr>
              <a:t>text messages</a:t>
            </a:r>
            <a:r>
              <a:rPr lang="en-IN" dirty="0">
                <a:effectLst/>
                <a:ea typeface="Calibri" panose="020F0502020204030204" pitchFamily="34" charset="0"/>
                <a:cs typeface="Mangal" panose="02040503050203030202" pitchFamily="18" charset="0"/>
              </a:rPr>
              <a:t>, making phone calls, looking up phone numbers, managing your accounts, and a whole lot more.</a:t>
            </a:r>
          </a:p>
          <a:p>
            <a:pPr algn="just">
              <a:lnSpc>
                <a:spcPct val="120000"/>
              </a:lnSpc>
            </a:pPr>
            <a:r>
              <a:rPr lang="en-IN" b="1" dirty="0" err="1">
                <a:effectLst/>
                <a:ea typeface="Calibri" panose="020F0502020204030204" pitchFamily="34" charset="0"/>
                <a:cs typeface="Mangal" panose="02040503050203030202" pitchFamily="18" charset="0"/>
              </a:rPr>
              <a:t>OS.path</a:t>
            </a:r>
            <a:r>
              <a:rPr lang="en-IN" b="1" dirty="0">
                <a:effectLst/>
                <a:ea typeface="Calibri" panose="020F0502020204030204" pitchFamily="34" charset="0"/>
                <a:cs typeface="Mangal" panose="02040503050203030202" pitchFamily="18" charset="0"/>
              </a:rPr>
              <a:t> </a:t>
            </a:r>
            <a:r>
              <a:rPr lang="en-IN" b="1" dirty="0" err="1">
                <a:effectLst/>
                <a:ea typeface="Calibri" panose="020F0502020204030204" pitchFamily="34" charset="0"/>
                <a:cs typeface="Mangal" panose="02040503050203030202" pitchFamily="18" charset="0"/>
              </a:rPr>
              <a:t>Module:</a:t>
            </a:r>
            <a:r>
              <a:rPr lang="en-IN" dirty="0" err="1">
                <a:solidFill>
                  <a:srgbClr val="000000"/>
                </a:solidFill>
                <a:effectLst/>
                <a:ea typeface="Calibri" panose="020F0502020204030204" pitchFamily="34" charset="0"/>
                <a:cs typeface="Mangal" panose="02040503050203030202" pitchFamily="18" charset="0"/>
              </a:rPr>
              <a:t>This</a:t>
            </a:r>
            <a:r>
              <a:rPr lang="en-IN" dirty="0">
                <a:solidFill>
                  <a:srgbClr val="000000"/>
                </a:solidFill>
                <a:effectLst/>
                <a:ea typeface="Calibri" panose="020F0502020204030204" pitchFamily="34" charset="0"/>
                <a:cs typeface="Mangal" panose="02040503050203030202" pitchFamily="18" charset="0"/>
              </a:rPr>
              <a:t> module implements some useful functions on pathnames. To read or write files see </a:t>
            </a:r>
            <a:r>
              <a:rPr lang="en-IN" u="none" strike="noStrike" dirty="0">
                <a:solidFill>
                  <a:srgbClr val="0563C1"/>
                </a:solidFill>
                <a:effectLst/>
                <a:ea typeface="Calibri" panose="020F0502020204030204" pitchFamily="34" charset="0"/>
                <a:cs typeface="Mangal" panose="02040503050203030202" pitchFamily="18" charset="0"/>
                <a:hlinkClick r:id="rId4" tooltip="open"/>
              </a:rPr>
              <a:t>open()</a:t>
            </a:r>
            <a:r>
              <a:rPr lang="en-IN" dirty="0">
                <a:solidFill>
                  <a:srgbClr val="000000"/>
                </a:solidFill>
                <a:effectLst/>
                <a:ea typeface="Calibri" panose="020F0502020204030204" pitchFamily="34" charset="0"/>
                <a:cs typeface="Mangal" panose="02040503050203030202" pitchFamily="18" charset="0"/>
              </a:rPr>
              <a:t>, and for accessing the filesystem see the </a:t>
            </a:r>
            <a:r>
              <a:rPr lang="en-IN" u="none" strike="noStrike" dirty="0" err="1">
                <a:solidFill>
                  <a:srgbClr val="0563C1"/>
                </a:solidFill>
                <a:effectLst/>
                <a:ea typeface="Calibri" panose="020F0502020204030204" pitchFamily="34" charset="0"/>
                <a:cs typeface="Mangal" panose="02040503050203030202" pitchFamily="18" charset="0"/>
                <a:hlinkClick r:id="rId5" tooltip="os: Miscellaneous operating system interfaces."/>
              </a:rPr>
              <a:t>os</a:t>
            </a:r>
            <a:r>
              <a:rPr lang="en-IN" dirty="0">
                <a:solidFill>
                  <a:srgbClr val="000000"/>
                </a:solidFill>
                <a:effectLst/>
                <a:ea typeface="Calibri" panose="020F0502020204030204" pitchFamily="34" charset="0"/>
                <a:cs typeface="Mangal" panose="02040503050203030202" pitchFamily="18" charset="0"/>
              </a:rPr>
              <a:t> module. The path parameters can be passed as either strings or bytes.</a:t>
            </a:r>
            <a:endParaRPr lang="en-IN" dirty="0">
              <a:effectLst/>
              <a:ea typeface="Calibri" panose="020F0502020204030204" pitchFamily="34" charset="0"/>
              <a:cs typeface="Mangal" panose="02040503050203030202" pitchFamily="18" charset="0"/>
            </a:endParaRPr>
          </a:p>
        </p:txBody>
      </p:sp>
      <p:sp>
        <p:nvSpPr>
          <p:cNvPr id="6" name="Title 4">
            <a:extLst>
              <a:ext uri="{FF2B5EF4-FFF2-40B4-BE49-F238E27FC236}">
                <a16:creationId xmlns:a16="http://schemas.microsoft.com/office/drawing/2014/main" id="{CA964138-4FA1-4F79-B692-DDBCFBF8B573}"/>
              </a:ext>
            </a:extLst>
          </p:cNvPr>
          <p:cNvSpPr>
            <a:spLocks noGrp="1"/>
          </p:cNvSpPr>
          <p:nvPr>
            <p:ph type="title"/>
          </p:nvPr>
        </p:nvSpPr>
        <p:spPr>
          <a:xfrm>
            <a:off x="677334" y="609600"/>
            <a:ext cx="8596668" cy="1320800"/>
          </a:xfrm>
        </p:spPr>
        <p:txBody>
          <a:bodyPr>
            <a:normAutofit fontScale="90000"/>
          </a:bodyPr>
          <a:lstStyle/>
          <a:p>
            <a:r>
              <a:rPr lang="en-US" sz="4000" b="1"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29825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596D-9B8F-4B99-9D62-EE3CE980E360}"/>
              </a:ext>
            </a:extLst>
          </p:cNvPr>
          <p:cNvSpPr>
            <a:spLocks noGrp="1"/>
          </p:cNvSpPr>
          <p:nvPr>
            <p:ph type="title"/>
          </p:nvPr>
        </p:nvSpPr>
        <p:spPr/>
        <p:txBody>
          <a:bodyPr/>
          <a:lstStyle/>
          <a:p>
            <a:r>
              <a:rPr lang="en-US" dirty="0"/>
              <a:t>FLOW CHART</a:t>
            </a:r>
          </a:p>
        </p:txBody>
      </p:sp>
      <p:pic>
        <p:nvPicPr>
          <p:cNvPr id="5" name="Picture 4">
            <a:extLst>
              <a:ext uri="{FF2B5EF4-FFF2-40B4-BE49-F238E27FC236}">
                <a16:creationId xmlns:a16="http://schemas.microsoft.com/office/drawing/2014/main" id="{0150E69C-76D4-454C-9BA3-4517ACDB0CFD}"/>
              </a:ext>
            </a:extLst>
          </p:cNvPr>
          <p:cNvPicPr>
            <a:picLocks noChangeAspect="1"/>
          </p:cNvPicPr>
          <p:nvPr/>
        </p:nvPicPr>
        <p:blipFill>
          <a:blip r:embed="rId2"/>
          <a:stretch>
            <a:fillRect/>
          </a:stretch>
        </p:blipFill>
        <p:spPr>
          <a:xfrm>
            <a:off x="3717662" y="228185"/>
            <a:ext cx="5829750" cy="6401629"/>
          </a:xfrm>
          <a:prstGeom prst="rect">
            <a:avLst/>
          </a:prstGeom>
        </p:spPr>
      </p:pic>
    </p:spTree>
    <p:extLst>
      <p:ext uri="{BB962C8B-B14F-4D97-AF65-F5344CB8AC3E}">
        <p14:creationId xmlns:p14="http://schemas.microsoft.com/office/powerpoint/2010/main" val="373331999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BeautifulSoup, import csv, import requests, import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win10toast, import time, import datetime import Twilio</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"ACCOUNTSID"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"AUTHTOKEN"</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"TWILIONUMBER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"RECEIVERNUMBER"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client = Client(</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client.Message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 from</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to</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𝒓𝒆𝒄𝒆𝒊𝒗𝒆</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76738488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while(True):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if('city.txt' file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city_file.read</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delhi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print("Looking for gold price in "+city)</a:t>
                </a: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Scrape("https://www.fresherslive.com/gold-rate-today/"+city)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HTML.parse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p>
              <a:p>
                <a:pPr marL="0" indent="0" algn="just">
                  <a:lnSpc>
                    <a:spcPct val="150000"/>
                  </a:lnSpc>
                  <a:buNone/>
                </a:pPr>
                <a:r>
                  <a:rPr lang="en-IN" b="1" i="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	</a:t>
                </a:r>
                <a:r>
                  <a:rPr lang="en-IN" sz="18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 = </a:t>
                </a:r>
                <a:r>
                  <a:rPr lang="en-IN" sz="18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soup.find_price_in_website</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8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change = </a:t>
                </a:r>
                <a:r>
                  <a:rPr lang="en-IN" sz="18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soup.find_change_in_website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b="-3191"/>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79795643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print("1g 22k Price in " + city+ ": "+price+" change: "+change)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time("%m-%d-%Y")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 ("%H:%M:%S")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header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City','Date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 'Price', 'Change']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price,change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Open('data.csv') as f:</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writer =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csv.writer</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if(data.csv does NOT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(header)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43611034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NEGATIVE"):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(2000Hz, 1000s)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DROPPED")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61805667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POSITIVE"):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time=5 seconds)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time=5 seconds)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135035980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897-DCCB-4332-A8CC-463ECD86052A}"/>
              </a:ext>
            </a:extLst>
          </p:cNvPr>
          <p:cNvSpPr>
            <a:spLocks noGrp="1"/>
          </p:cNvSpPr>
          <p:nvPr>
            <p:ph type="title"/>
          </p:nvPr>
        </p:nvSpPr>
        <p:spPr/>
        <p:txBody>
          <a:bodyPr/>
          <a:lstStyle/>
          <a:p>
            <a:r>
              <a:rPr lang="en-IN" b="1" dirty="0"/>
              <a:t>Why this Topic?</a:t>
            </a:r>
          </a:p>
        </p:txBody>
      </p:sp>
      <p:sp>
        <p:nvSpPr>
          <p:cNvPr id="3" name="Content Placeholder 2">
            <a:extLst>
              <a:ext uri="{FF2B5EF4-FFF2-40B4-BE49-F238E27FC236}">
                <a16:creationId xmlns:a16="http://schemas.microsoft.com/office/drawing/2014/main" id="{DC52078B-E467-464D-AA2D-341722653A97}"/>
              </a:ext>
            </a:extLst>
          </p:cNvPr>
          <p:cNvSpPr>
            <a:spLocks noGrp="1"/>
          </p:cNvSpPr>
          <p:nvPr>
            <p:ph idx="1"/>
          </p:nvPr>
        </p:nvSpPr>
        <p:spPr>
          <a:xfrm>
            <a:off x="677334" y="1727201"/>
            <a:ext cx="11230186" cy="4314162"/>
          </a:xfrm>
        </p:spPr>
        <p:txBody>
          <a:bodyPr>
            <a:normAutofit/>
          </a:bodyPr>
          <a:lstStyle/>
          <a:p>
            <a:r>
              <a:rPr lang="en-IN" sz="2400" dirty="0"/>
              <a:t>Gold is an important asset of the financial market and in the long term, its value will only go up.</a:t>
            </a:r>
          </a:p>
          <a:p>
            <a:r>
              <a:rPr lang="en-IN" sz="2400" dirty="0"/>
              <a:t>Lack of information regarding the time to invest in gold and the financial market situation.</a:t>
            </a:r>
          </a:p>
          <a:p>
            <a:r>
              <a:rPr lang="en-IN" sz="2400" dirty="0"/>
              <a:t>Time is money - As time is the most important asset and </a:t>
            </a:r>
            <a:r>
              <a:rPr lang="en-US" sz="2400" b="0" i="0" dirty="0">
                <a:solidFill>
                  <a:srgbClr val="202124"/>
                </a:solidFill>
                <a:effectLst/>
              </a:rPr>
              <a:t>TIME ASSETS are </a:t>
            </a:r>
            <a:r>
              <a:rPr lang="en-US" sz="2400" i="0" dirty="0">
                <a:solidFill>
                  <a:srgbClr val="202124"/>
                </a:solidFill>
                <a:effectLst/>
              </a:rPr>
              <a:t>actions or choices we make today that will save our time in the future</a:t>
            </a:r>
            <a:r>
              <a:rPr lang="en-US" sz="2400" b="0" i="0" dirty="0">
                <a:solidFill>
                  <a:srgbClr val="202124"/>
                </a:solidFill>
                <a:effectLst/>
              </a:rPr>
              <a:t>.</a:t>
            </a:r>
            <a:r>
              <a:rPr lang="en-IN" sz="2400" b="0" i="0" dirty="0">
                <a:solidFill>
                  <a:srgbClr val="202124"/>
                </a:solidFill>
                <a:effectLst/>
              </a:rPr>
              <a:t> </a:t>
            </a:r>
          </a:p>
          <a:p>
            <a:pPr marL="0" indent="0">
              <a:buNone/>
            </a:pPr>
            <a:r>
              <a:rPr lang="en-IN" sz="2400" dirty="0">
                <a:solidFill>
                  <a:srgbClr val="202124"/>
                </a:solidFill>
              </a:rPr>
              <a:t> </a:t>
            </a:r>
            <a:endParaRPr lang="en-US" sz="2400" b="0" i="0" dirty="0">
              <a:solidFill>
                <a:srgbClr val="202124"/>
              </a:solidFill>
              <a:effectLst/>
            </a:endParaRPr>
          </a:p>
          <a:p>
            <a:pPr marL="0" indent="0">
              <a:buNone/>
            </a:pPr>
            <a:endParaRPr lang="en-US" sz="2400" b="0" i="0" dirty="0">
              <a:solidFill>
                <a:srgbClr val="202124"/>
              </a:solidFill>
              <a:effectLst/>
            </a:endParaRPr>
          </a:p>
        </p:txBody>
      </p:sp>
    </p:spTree>
    <p:extLst>
      <p:ext uri="{BB962C8B-B14F-4D97-AF65-F5344CB8AC3E}">
        <p14:creationId xmlns:p14="http://schemas.microsoft.com/office/powerpoint/2010/main" val="260606862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print("City Not Found!")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time.sleep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32647191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68122-0222-4CF4-B0CF-C41C2333D6FB}"/>
              </a:ext>
            </a:extLst>
          </p:cNvPr>
          <p:cNvSpPr>
            <a:spLocks noGrp="1"/>
          </p:cNvSpPr>
          <p:nvPr>
            <p:ph idx="1"/>
          </p:nvPr>
        </p:nvSpPr>
        <p:spPr>
          <a:xfrm>
            <a:off x="677334" y="2267761"/>
            <a:ext cx="11353800" cy="5696196"/>
          </a:xfrm>
        </p:spPr>
        <p:txBody>
          <a:bodyPr>
            <a:normAutofit/>
          </a:bodyPr>
          <a:lstStyle/>
          <a:p>
            <a:pPr marL="0" indent="0">
              <a:buNone/>
            </a:pPr>
            <a:endParaRPr lang="en-IN" sz="1600" dirty="0"/>
          </a:p>
          <a:p>
            <a:pPr marL="0" indent="0">
              <a:buNone/>
            </a:pPr>
            <a:r>
              <a:rPr lang="en-IN" sz="1600" dirty="0"/>
              <a:t>It provides multiple functionalities to users. They’re:</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Efficient results</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User-friendly environment</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Save time and efforts of user</a:t>
            </a:r>
            <a:endParaRPr lang="en-IN" sz="1600" dirty="0">
              <a:ea typeface="Times New Roman" panose="02020603050405020304" pitchFamily="18"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Results of different cities</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WhatsApp/SMS on mobile phone</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Alerting sound system</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Stock guidance whether to sell or buy</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PC</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Keep records of old data for better insights</a:t>
            </a:r>
            <a:endParaRPr lang="en-IN" sz="1600" dirty="0">
              <a:effectLst/>
              <a:ea typeface="Calibri" panose="020F0502020204030204" pitchFamily="34" charset="0"/>
              <a:cs typeface="Mangal" panose="02040503050203030202" pitchFamily="18" charset="0"/>
            </a:endParaRPr>
          </a:p>
          <a:p>
            <a:pPr marL="0" indent="0">
              <a:buNone/>
            </a:pPr>
            <a:endParaRPr lang="en-IN" sz="1600" dirty="0">
              <a:solidFill>
                <a:srgbClr val="0E101A"/>
              </a:solidFill>
              <a:effectLst/>
              <a:ea typeface="Times New Roman" panose="02020603050405020304" pitchFamily="18" charset="0"/>
              <a:cs typeface="Mangal" panose="02040503050203030202" pitchFamily="18" charset="0"/>
            </a:endParaRPr>
          </a:p>
          <a:p>
            <a:pPr marL="0" indent="0">
              <a:buNone/>
            </a:pPr>
            <a:r>
              <a:rPr lang="en-IN" sz="1600" dirty="0">
                <a:solidFill>
                  <a:srgbClr val="0E101A"/>
                </a:solidFill>
                <a:ea typeface="Times New Roman" panose="02020603050405020304" pitchFamily="18" charset="0"/>
                <a:cs typeface="Mangal" panose="02040503050203030202" pitchFamily="18" charset="0"/>
              </a:rPr>
              <a:t>           </a:t>
            </a:r>
            <a:endParaRPr lang="en-IN" sz="1600" dirty="0">
              <a:solidFill>
                <a:srgbClr val="0E101A"/>
              </a:solidFill>
              <a:effectLst/>
              <a:ea typeface="Times New Roman" panose="02020603050405020304" pitchFamily="18" charset="0"/>
              <a:cs typeface="Mangal" panose="02040503050203030202" pitchFamily="18" charset="0"/>
            </a:endParaRPr>
          </a:p>
          <a:p>
            <a:endParaRPr lang="en-IN" sz="1600" dirty="0">
              <a:effectLst/>
              <a:ea typeface="Calibri" panose="020F0502020204030204" pitchFamily="34" charset="0"/>
              <a:cs typeface="Mangal" panose="02040503050203030202" pitchFamily="18" charset="0"/>
            </a:endParaRPr>
          </a:p>
          <a:p>
            <a:pPr marL="0" indent="0">
              <a:buNone/>
            </a:pPr>
            <a:endParaRPr lang="en-IN" sz="1600" dirty="0"/>
          </a:p>
        </p:txBody>
      </p:sp>
      <p:sp>
        <p:nvSpPr>
          <p:cNvPr id="7" name="Title 6">
            <a:extLst>
              <a:ext uri="{FF2B5EF4-FFF2-40B4-BE49-F238E27FC236}">
                <a16:creationId xmlns:a16="http://schemas.microsoft.com/office/drawing/2014/main" id="{C3B60EC8-5975-473C-A852-6E06875797FD}"/>
              </a:ext>
            </a:extLst>
          </p:cNvPr>
          <p:cNvSpPr>
            <a:spLocks noGrp="1"/>
          </p:cNvSpPr>
          <p:nvPr>
            <p:ph type="title"/>
          </p:nvPr>
        </p:nvSpPr>
        <p:spPr>
          <a:xfrm>
            <a:off x="677334" y="609600"/>
            <a:ext cx="10071348" cy="1320800"/>
          </a:xfrm>
        </p:spPr>
        <p:txBody>
          <a:bodyPr>
            <a:normAutofit fontScale="90000"/>
          </a:bodyPr>
          <a:lstStyle/>
          <a:p>
            <a:r>
              <a:rPr lang="en-US" sz="4000" b="1" dirty="0"/>
              <a:t>Conclusion</a:t>
            </a:r>
            <a:br>
              <a:rPr lang="en-US" dirty="0"/>
            </a:b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To conclude, this project is like “All in one combo pack”, as it provides multiple functionalities to users. User just has to </a:t>
            </a: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set the program once and he will get updated accordingly. This application is good as it provides various stock related services to its users and also overcomes the problems like constantly checking the gold rates and many other limitations that use has to go through.</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156611057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A2A00-4331-4CF8-84D7-7699152DBF10}"/>
              </a:ext>
            </a:extLst>
          </p:cNvPr>
          <p:cNvSpPr>
            <a:spLocks noGrp="1"/>
          </p:cNvSpPr>
          <p:nvPr>
            <p:ph idx="1"/>
          </p:nvPr>
        </p:nvSpPr>
        <p:spPr>
          <a:xfrm>
            <a:off x="677334" y="1270000"/>
            <a:ext cx="10214784" cy="3880773"/>
          </a:xfrm>
        </p:spPr>
        <p:txBody>
          <a:bodyPr>
            <a:noAutofit/>
          </a:bodyPr>
          <a:lstStyle/>
          <a:p>
            <a:pPr algn="just">
              <a:lnSpc>
                <a:spcPct val="150000"/>
              </a:lnSpc>
            </a:pPr>
            <a:r>
              <a:rPr lang="en-IN" sz="1700" dirty="0">
                <a:solidFill>
                  <a:srgbClr val="0E101A"/>
                </a:solidFill>
                <a:ea typeface="Times New Roman" panose="02020603050405020304" pitchFamily="18" charset="0"/>
                <a:cs typeface="Mangal" panose="02040503050203030202" pitchFamily="18" charset="0"/>
              </a:rPr>
              <a:t>W</a:t>
            </a:r>
            <a:r>
              <a:rPr lang="en-IN" sz="1700" dirty="0">
                <a:solidFill>
                  <a:srgbClr val="0E101A"/>
                </a:solidFill>
                <a:effectLst/>
                <a:ea typeface="Times New Roman" panose="02020603050405020304" pitchFamily="18" charset="0"/>
                <a:cs typeface="Mangal" panose="02040503050203030202" pitchFamily="18" charset="0"/>
              </a:rPr>
              <a:t>e are living in a fast-growing world, we do not have enough time to look constantly for stock updates.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The project can provide us alerts on our mobile phones and on our PC, we just have to do what the application recommends us to do which is literally a no-brainer. </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Among all the investable assets, the gold market has always been the most mature one.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Gold is one of the very few assets that are prone to high volatility or price swings. The value of gold has been observed to be increasing day by day. That’s the reason gold has always been viewed as a valuable asset for thousands of years.</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Project can be updated and expanded in near future to accommodate various other investment opportunities like the stock market, cryptocurrency, etc., and provide up-to-date information, investment alerts, storage of previous data for better insights and most importantly saving time and efforts of the user</a:t>
            </a:r>
            <a:r>
              <a:rPr lang="en-IN" sz="1700" dirty="0">
                <a:solidFill>
                  <a:srgbClr val="0E101A"/>
                </a:solidFill>
                <a:ea typeface="Times New Roman" panose="02020603050405020304" pitchFamily="18" charset="0"/>
                <a:cs typeface="Mangal" panose="02040503050203030202" pitchFamily="18" charset="0"/>
              </a:rPr>
              <a:t>.</a:t>
            </a:r>
            <a:endParaRPr lang="en-IN" sz="1700" dirty="0">
              <a:effectLst/>
              <a:ea typeface="Calibri" panose="020F0502020204030204" pitchFamily="34" charset="0"/>
              <a:cs typeface="Mangal" panose="02040503050203030202" pitchFamily="18" charset="0"/>
            </a:endParaRPr>
          </a:p>
        </p:txBody>
      </p:sp>
      <p:sp>
        <p:nvSpPr>
          <p:cNvPr id="5" name="Title 4">
            <a:extLst>
              <a:ext uri="{FF2B5EF4-FFF2-40B4-BE49-F238E27FC236}">
                <a16:creationId xmlns:a16="http://schemas.microsoft.com/office/drawing/2014/main" id="{F56CDC87-491F-4671-A9BF-7150033274C9}"/>
              </a:ext>
            </a:extLst>
          </p:cNvPr>
          <p:cNvSpPr>
            <a:spLocks noGrp="1"/>
          </p:cNvSpPr>
          <p:nvPr>
            <p:ph type="title"/>
          </p:nvPr>
        </p:nvSpPr>
        <p:spPr/>
        <p:txBody>
          <a:bodyPr/>
          <a:lstStyle/>
          <a:p>
            <a:r>
              <a:rPr lang="en-US" b="1" dirty="0"/>
              <a:t>Future Scope</a:t>
            </a:r>
          </a:p>
        </p:txBody>
      </p:sp>
    </p:spTree>
    <p:extLst>
      <p:ext uri="{BB962C8B-B14F-4D97-AF65-F5344CB8AC3E}">
        <p14:creationId xmlns:p14="http://schemas.microsoft.com/office/powerpoint/2010/main" val="275848648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7A2FB-D892-4595-B59F-466227830869}"/>
              </a:ext>
            </a:extLst>
          </p:cNvPr>
          <p:cNvSpPr>
            <a:spLocks noGrp="1"/>
          </p:cNvSpPr>
          <p:nvPr>
            <p:ph idx="1"/>
          </p:nvPr>
        </p:nvSpPr>
        <p:spPr>
          <a:xfrm>
            <a:off x="7039535" y="1674410"/>
            <a:ext cx="5043055" cy="4260225"/>
          </a:xfrm>
        </p:spPr>
        <p:txBody>
          <a:bodyPr>
            <a:noAutofit/>
          </a:bodyPr>
          <a:lstStyle/>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Documentation: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2"/>
              </a:rPr>
              <a:t>https://beautiful-soup-4.readthedocs.io/en/latest/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Rest API:</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https://www.twilio.com/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Scraping Tutorial: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4"/>
              </a:rPr>
              <a:t>https://www.youtube.com/watch?v=87Gx3U0BDlo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 Documentation: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5"/>
              </a:rPr>
              <a:t>https://pypi.org/project/win10toast/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WhatsApp Business API with Twilio: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6"/>
              </a:rPr>
              <a:t>https://www.twilio.com/docs/whatsapp</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00000"/>
              </a:lnSpc>
              <a:buNone/>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pPr>
            <a:endParaRPr lang="en-IN" sz="1200" dirty="0"/>
          </a:p>
        </p:txBody>
      </p:sp>
      <p:sp>
        <p:nvSpPr>
          <p:cNvPr id="4" name="Content Placeholder 2">
            <a:extLst>
              <a:ext uri="{FF2B5EF4-FFF2-40B4-BE49-F238E27FC236}">
                <a16:creationId xmlns:a16="http://schemas.microsoft.com/office/drawing/2014/main" id="{22866E5B-76C9-4D81-857F-3F9859639099}"/>
              </a:ext>
            </a:extLst>
          </p:cNvPr>
          <p:cNvSpPr txBox="1">
            <a:spLocks/>
          </p:cNvSpPr>
          <p:nvPr/>
        </p:nvSpPr>
        <p:spPr>
          <a:xfrm>
            <a:off x="109410" y="1674411"/>
            <a:ext cx="7035461" cy="41705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GitHub Repository:</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7"/>
              </a:rPr>
              <a:t>https://github.com/kartikeysingh6/kartik_python/tree/master/GoldPriceChecker</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Working with CSV files in 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8"/>
              </a:rPr>
              <a:t>https://www.geeksforgeeks.org/working-csv-files-python/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Sound-playing interface for Windows:</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9"/>
              </a:rPr>
              <a:t>https://docs.python.org/3/library/winsound.html</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Python Datetime: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0"/>
              </a:rPr>
              <a:t>https://www.w3schools.com/python/python_datetime.asp</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Scraping Website: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1"/>
              </a:rPr>
              <a:t>https://www.fresherslive.com/gold-rate-today/delhi</a:t>
            </a:r>
            <a:endParaRPr lang="en-IN" sz="1600" dirty="0">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45BC8EA2-17D6-405E-A9B5-AD8BE3E473B0}"/>
              </a:ext>
            </a:extLst>
          </p:cNvPr>
          <p:cNvSpPr>
            <a:spLocks noGrp="1"/>
          </p:cNvSpPr>
          <p:nvPr>
            <p:ph type="title"/>
          </p:nvPr>
        </p:nvSpPr>
        <p:spPr/>
        <p:txBody>
          <a:bodyPr/>
          <a:lstStyle/>
          <a:p>
            <a:r>
              <a:rPr lang="en-US" b="1" dirty="0"/>
              <a:t>References</a:t>
            </a:r>
          </a:p>
        </p:txBody>
      </p:sp>
    </p:spTree>
    <p:extLst>
      <p:ext uri="{BB962C8B-B14F-4D97-AF65-F5344CB8AC3E}">
        <p14:creationId xmlns:p14="http://schemas.microsoft.com/office/powerpoint/2010/main" val="46329288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FFC000"/>
                </a:solidFill>
                <a:effectLst/>
                <a:ea typeface="Times New Roman" panose="02020603050405020304" pitchFamily="18" charset="0"/>
                <a:cs typeface="Mangal" panose="02040503050203030202" pitchFamily="18" charset="0"/>
              </a:rPr>
              <a:t>Why this application could be helpful at the time of </a:t>
            </a:r>
            <a:br>
              <a:rPr lang="en-IN" sz="3100" b="1" dirty="0">
                <a:solidFill>
                  <a:srgbClr val="FFC000"/>
                </a:solidFill>
                <a:effectLst/>
                <a:ea typeface="Times New Roman" panose="02020603050405020304" pitchFamily="18" charset="0"/>
                <a:cs typeface="Mangal" panose="02040503050203030202" pitchFamily="18" charset="0"/>
              </a:rPr>
            </a:br>
            <a:r>
              <a:rPr lang="en-IN" sz="3100" b="1" dirty="0">
                <a:solidFill>
                  <a:srgbClr val="FFC000"/>
                </a:solidFill>
                <a:effectLst/>
                <a:ea typeface="Times New Roman" panose="02020603050405020304" pitchFamily="18" charset="0"/>
                <a:cs typeface="Mangal" panose="02040503050203030202" pitchFamily="18" charset="0"/>
              </a:rPr>
              <a:t>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677334" y="2645094"/>
            <a:ext cx="10922995" cy="3791566"/>
          </a:xfrm>
        </p:spPr>
        <p:txBody>
          <a:bodyPr>
            <a:normAutofit fontScale="77500" lnSpcReduction="20000"/>
          </a:bodyPr>
          <a:lstStyle/>
          <a:p>
            <a:pPr marL="0" indent="0">
              <a:buNone/>
            </a:pPr>
            <a:r>
              <a:rPr lang="en-IN" sz="3400" b="1" dirty="0">
                <a:solidFill>
                  <a:srgbClr val="0E101A"/>
                </a:solidFill>
                <a:effectLst/>
                <a:ea typeface="Times New Roman" panose="02020603050405020304" pitchFamily="18" charset="0"/>
                <a:cs typeface="Mangal" panose="02040503050203030202" pitchFamily="18" charset="0"/>
              </a:rPr>
              <a:t>1. Best hedge to counter high inflation in the economy</a:t>
            </a:r>
            <a:endParaRPr lang="en-IN" sz="3400" dirty="0">
              <a:effectLst/>
              <a:ea typeface="Calibri" panose="020F0502020204030204" pitchFamily="34" charset="0"/>
              <a:cs typeface="Mangal" panose="02040503050203030202" pitchFamily="18" charset="0"/>
            </a:endParaRPr>
          </a:p>
          <a:p>
            <a:r>
              <a:rPr lang="en-IN" sz="2600" dirty="0"/>
              <a:t>Gold is the best indirect solution to the problems like debasement and inflation.</a:t>
            </a:r>
          </a:p>
          <a:p>
            <a:r>
              <a:rPr lang="en-IN" sz="2600" dirty="0"/>
              <a:t>When the equity market </a:t>
            </a:r>
            <a:r>
              <a:rPr lang="en-IN" sz="2600" dirty="0">
                <a:solidFill>
                  <a:srgbClr val="0E101A"/>
                </a:solidFill>
                <a:effectLst/>
                <a:ea typeface="Times New Roman" panose="02020603050405020304" pitchFamily="18" charset="0"/>
              </a:rPr>
              <a:t>crashed last year, gold had a bull run for several months- a trend that experts predict will continue in the current state of economic turmoil.</a:t>
            </a:r>
            <a:endParaRPr lang="en-IN" sz="2600" dirty="0"/>
          </a:p>
          <a:p>
            <a:pPr marL="0" indent="0">
              <a:buNone/>
            </a:pPr>
            <a:endParaRPr lang="en-IN" sz="3800" b="1" dirty="0">
              <a:solidFill>
                <a:srgbClr val="0E101A"/>
              </a:solidFill>
              <a:effectLst/>
              <a:ea typeface="Times New Roman" panose="02020603050405020304" pitchFamily="18" charset="0"/>
              <a:cs typeface="Mangal" panose="02040503050203030202" pitchFamily="18" charset="0"/>
            </a:endParaRPr>
          </a:p>
          <a:p>
            <a:pPr marL="0" indent="0">
              <a:buNone/>
            </a:pPr>
            <a:r>
              <a:rPr lang="en-IN" sz="3400" b="1" dirty="0">
                <a:solidFill>
                  <a:srgbClr val="0E101A"/>
                </a:solidFill>
                <a:effectLst/>
                <a:ea typeface="Times New Roman" panose="02020603050405020304" pitchFamily="18" charset="0"/>
                <a:cs typeface="Mangal" panose="02040503050203030202" pitchFamily="18" charset="0"/>
              </a:rPr>
              <a:t>2. Extremely low rate of interest</a:t>
            </a:r>
            <a:endParaRPr lang="en-IN" sz="3400" dirty="0">
              <a:effectLst/>
              <a:ea typeface="Calibri" panose="020F0502020204030204" pitchFamily="34" charset="0"/>
              <a:cs typeface="Mangal" panose="02040503050203030202" pitchFamily="18" charset="0"/>
            </a:endParaRPr>
          </a:p>
          <a:p>
            <a:pPr algn="l">
              <a:buFont typeface="Wingdings" panose="05000000000000000000" pitchFamily="2" charset="2"/>
              <a:buChar char="Ø"/>
            </a:pPr>
            <a:r>
              <a:rPr lang="en-IN" sz="2600" dirty="0">
                <a:solidFill>
                  <a:srgbClr val="0E101A"/>
                </a:solidFill>
                <a:effectLst/>
                <a:ea typeface="Times New Roman" panose="02020603050405020304" pitchFamily="18" charset="0"/>
              </a:rPr>
              <a:t>In India </a:t>
            </a:r>
            <a:r>
              <a:rPr lang="en-IN" sz="2600" dirty="0">
                <a:solidFill>
                  <a:srgbClr val="0E101A"/>
                </a:solidFill>
                <a:ea typeface="Times New Roman" panose="02020603050405020304" pitchFamily="18" charset="0"/>
              </a:rPr>
              <a:t>, </a:t>
            </a:r>
            <a:r>
              <a:rPr lang="en-IN" sz="2600" dirty="0">
                <a:solidFill>
                  <a:srgbClr val="0E101A"/>
                </a:solidFill>
                <a:effectLst/>
                <a:ea typeface="Times New Roman" panose="02020603050405020304" pitchFamily="18" charset="0"/>
              </a:rPr>
              <a:t>most of the monetary policies in 2022-23 are targeted to evolve macroeconomic conditions so that the economy can attain sustainable growth and inflation remains within an acceptable range.</a:t>
            </a:r>
            <a:endParaRPr lang="en-US" sz="2600" b="0" i="0" dirty="0">
              <a:solidFill>
                <a:srgbClr val="202124"/>
              </a:solidFill>
              <a:effectLst/>
            </a:endParaRPr>
          </a:p>
          <a:p>
            <a:pPr>
              <a:buFont typeface="Wingdings" panose="05000000000000000000" pitchFamily="2" charset="2"/>
              <a:buChar char="Ø"/>
            </a:pPr>
            <a:r>
              <a:rPr lang="en-US" sz="2600" b="0" i="0" dirty="0">
                <a:solidFill>
                  <a:srgbClr val="202124"/>
                </a:solidFill>
                <a:effectLst/>
              </a:rPr>
              <a:t>Macroeconomics focuses on three things: </a:t>
            </a:r>
            <a:r>
              <a:rPr lang="en-US" sz="2600" b="1" i="0" dirty="0">
                <a:solidFill>
                  <a:srgbClr val="202124"/>
                </a:solidFill>
                <a:effectLst/>
              </a:rPr>
              <a:t>National output, unemployment, and inflation</a:t>
            </a:r>
            <a:r>
              <a:rPr lang="en-US" sz="2600" dirty="0">
                <a:solidFill>
                  <a:srgbClr val="202124"/>
                </a:solidFill>
              </a:rPr>
              <a:t>.</a:t>
            </a:r>
          </a:p>
        </p:txBody>
      </p:sp>
    </p:spTree>
    <p:extLst>
      <p:ext uri="{BB962C8B-B14F-4D97-AF65-F5344CB8AC3E}">
        <p14:creationId xmlns:p14="http://schemas.microsoft.com/office/powerpoint/2010/main" val="318003295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FFC000"/>
                </a:solidFill>
                <a:effectLst/>
                <a:ea typeface="Times New Roman" panose="02020603050405020304" pitchFamily="18" charset="0"/>
                <a:cs typeface="Mangal" panose="02040503050203030202" pitchFamily="18" charset="0"/>
              </a:rPr>
              <a:t>Why this application could be helpful at the time of </a:t>
            </a:r>
            <a:br>
              <a:rPr lang="en-IN" sz="3100" b="1" dirty="0">
                <a:solidFill>
                  <a:srgbClr val="FFC000"/>
                </a:solidFill>
                <a:effectLst/>
                <a:ea typeface="Times New Roman" panose="02020603050405020304" pitchFamily="18" charset="0"/>
                <a:cs typeface="Mangal" panose="02040503050203030202" pitchFamily="18" charset="0"/>
              </a:rPr>
            </a:br>
            <a:r>
              <a:rPr lang="en-IN" sz="3100" b="1" dirty="0">
                <a:solidFill>
                  <a:srgbClr val="FFC000"/>
                </a:solidFill>
                <a:effectLst/>
                <a:ea typeface="Times New Roman" panose="02020603050405020304" pitchFamily="18" charset="0"/>
                <a:cs typeface="Mangal" panose="02040503050203030202" pitchFamily="18" charset="0"/>
              </a:rPr>
              <a:t>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677334" y="2543493"/>
            <a:ext cx="11362266" cy="3135947"/>
          </a:xfrm>
        </p:spPr>
        <p:txBody>
          <a:bodyPr>
            <a:normAutofit/>
          </a:bodyPr>
          <a:lstStyle/>
          <a:p>
            <a:pPr marL="0" indent="0">
              <a:buNone/>
            </a:pPr>
            <a:r>
              <a:rPr lang="en-IN" sz="2600" b="1" dirty="0">
                <a:solidFill>
                  <a:srgbClr val="0E101A"/>
                </a:solidFill>
                <a:effectLst/>
                <a:ea typeface="Times New Roman" panose="02020603050405020304" pitchFamily="18" charset="0"/>
                <a:cs typeface="Mangal" panose="02040503050203030202" pitchFamily="18" charset="0"/>
              </a:rPr>
              <a:t>3. Lucrative source for wealth creation considering the global pandemic</a:t>
            </a:r>
            <a:endParaRPr lang="en-IN" sz="2600" b="1" dirty="0">
              <a:ea typeface="Times New Roman" panose="02020603050405020304" pitchFamily="18" charset="0"/>
              <a:cs typeface="Mangal" panose="02040503050203030202" pitchFamily="18" charset="0"/>
            </a:endParaRPr>
          </a:p>
          <a:p>
            <a:r>
              <a:rPr lang="en-IN" sz="2000" dirty="0">
                <a:solidFill>
                  <a:schemeClr val="tx1"/>
                </a:solidFill>
                <a:effectLst/>
                <a:ea typeface="Times New Roman" panose="02020603050405020304" pitchFamily="18" charset="0"/>
              </a:rPr>
              <a:t>Gold has emerged as a major asset class during the current crisis. Its performance was fairly stable during the two waves of the pandemic, which made a lot of new investors hop onto the gold bandwagon.</a:t>
            </a:r>
          </a:p>
          <a:p>
            <a:r>
              <a:rPr lang="en-US" sz="2000" b="0" i="0" dirty="0">
                <a:solidFill>
                  <a:schemeClr val="tx1"/>
                </a:solidFill>
                <a:effectLst/>
              </a:rPr>
              <a:t>The bandwagon effect is the term used to describe the tendency for people to adopt certain behaviors, styles, or attitudes simply because others are doing so.</a:t>
            </a:r>
            <a:endParaRPr lang="en-US" sz="2000" dirty="0">
              <a:solidFill>
                <a:schemeClr val="tx1"/>
              </a:solidFill>
            </a:endParaRPr>
          </a:p>
          <a:p>
            <a:pPr algn="l"/>
            <a:endParaRPr lang="en-US" sz="2000" b="0" i="0" dirty="0">
              <a:solidFill>
                <a:srgbClr val="202124"/>
              </a:solidFill>
              <a:effectLst/>
            </a:endParaRPr>
          </a:p>
          <a:p>
            <a:pPr marL="0" indent="0">
              <a:buNone/>
            </a:pPr>
            <a:endParaRPr lang="en-IN" sz="2000" dirty="0"/>
          </a:p>
        </p:txBody>
      </p:sp>
    </p:spTree>
    <p:extLst>
      <p:ext uri="{BB962C8B-B14F-4D97-AF65-F5344CB8AC3E}">
        <p14:creationId xmlns:p14="http://schemas.microsoft.com/office/powerpoint/2010/main" val="40328784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EBA3-D562-4A1A-B597-EDACFA350AB3}"/>
              </a:ext>
            </a:extLst>
          </p:cNvPr>
          <p:cNvSpPr>
            <a:spLocks noGrp="1"/>
          </p:cNvSpPr>
          <p:nvPr>
            <p:ph type="title"/>
          </p:nvPr>
        </p:nvSpPr>
        <p:spPr/>
        <p:txBody>
          <a:bodyPr/>
          <a:lstStyle/>
          <a:p>
            <a:r>
              <a:rPr lang="en-IN" b="1" dirty="0"/>
              <a:t>Similar kind of Existing applications</a:t>
            </a:r>
          </a:p>
        </p:txBody>
      </p:sp>
      <p:sp>
        <p:nvSpPr>
          <p:cNvPr id="3" name="Content Placeholder 2">
            <a:extLst>
              <a:ext uri="{FF2B5EF4-FFF2-40B4-BE49-F238E27FC236}">
                <a16:creationId xmlns:a16="http://schemas.microsoft.com/office/drawing/2014/main" id="{6D66BF57-41A6-4B7B-92EE-30ED7C0A9262}"/>
              </a:ext>
            </a:extLst>
          </p:cNvPr>
          <p:cNvSpPr>
            <a:spLocks noGrp="1"/>
          </p:cNvSpPr>
          <p:nvPr>
            <p:ph idx="1"/>
          </p:nvPr>
        </p:nvSpPr>
        <p:spPr>
          <a:xfrm>
            <a:off x="748454" y="1632269"/>
            <a:ext cx="8596668" cy="3880773"/>
          </a:xfrm>
        </p:spPr>
        <p:txBody>
          <a:bodyPr>
            <a:normAutofit/>
          </a:bodyPr>
          <a:lstStyle/>
          <a:p>
            <a:r>
              <a:rPr lang="en-IN" sz="2000" dirty="0"/>
              <a:t>There  are some already existing applications that resolve the problem of keeping track of stocks and various other commodities.</a:t>
            </a:r>
          </a:p>
          <a:p>
            <a:pPr marL="0" indent="0">
              <a:buNone/>
            </a:pPr>
            <a:r>
              <a:rPr lang="en-IN" sz="2000" dirty="0"/>
              <a:t>	Which are:</a:t>
            </a:r>
          </a:p>
          <a:p>
            <a:pPr lvl="1"/>
            <a:r>
              <a:rPr lang="en-IN" sz="1800" dirty="0"/>
              <a:t>Stock Alarm</a:t>
            </a:r>
          </a:p>
          <a:p>
            <a:pPr lvl="1"/>
            <a:r>
              <a:rPr lang="en-IN" sz="1800" dirty="0" err="1"/>
              <a:t>MoneyPatrol</a:t>
            </a:r>
            <a:endParaRPr lang="en-IN" sz="1800" dirty="0"/>
          </a:p>
          <a:p>
            <a:pPr lvl="1"/>
            <a:r>
              <a:rPr lang="en-IN" sz="1800" dirty="0"/>
              <a:t>Morningstar</a:t>
            </a:r>
          </a:p>
          <a:p>
            <a:pPr lvl="1"/>
            <a:r>
              <a:rPr lang="en-IN" sz="1800" dirty="0"/>
              <a:t>Real-Time Stock</a:t>
            </a:r>
          </a:p>
        </p:txBody>
      </p:sp>
    </p:spTree>
    <p:extLst>
      <p:ext uri="{BB962C8B-B14F-4D97-AF65-F5344CB8AC3E}">
        <p14:creationId xmlns:p14="http://schemas.microsoft.com/office/powerpoint/2010/main" val="427955997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B8525-811C-41D3-830A-E1CABFABD2DE}"/>
              </a:ext>
            </a:extLst>
          </p:cNvPr>
          <p:cNvSpPr>
            <a:spLocks noGrp="1"/>
          </p:cNvSpPr>
          <p:nvPr>
            <p:ph type="title"/>
          </p:nvPr>
        </p:nvSpPr>
        <p:spPr/>
        <p:txBody>
          <a:bodyPr/>
          <a:lstStyle/>
          <a:p>
            <a:r>
              <a:rPr lang="en-IN" b="1" dirty="0"/>
              <a:t>Limitations of existing applications:</a:t>
            </a:r>
          </a:p>
        </p:txBody>
      </p:sp>
      <p:sp>
        <p:nvSpPr>
          <p:cNvPr id="5" name="Content Placeholder 4">
            <a:extLst>
              <a:ext uri="{FF2B5EF4-FFF2-40B4-BE49-F238E27FC236}">
                <a16:creationId xmlns:a16="http://schemas.microsoft.com/office/drawing/2014/main" id="{F6FC97FD-4C05-493D-8CFC-F043E41C4A1A}"/>
              </a:ext>
            </a:extLst>
          </p:cNvPr>
          <p:cNvSpPr>
            <a:spLocks noGrp="1"/>
          </p:cNvSpPr>
          <p:nvPr>
            <p:ph idx="1"/>
          </p:nvPr>
        </p:nvSpPr>
        <p:spPr>
          <a:xfrm>
            <a:off x="677334" y="1488613"/>
            <a:ext cx="9807786" cy="5145867"/>
          </a:xfrm>
        </p:spPr>
        <p:txBody>
          <a:bodyPr>
            <a:normAutofit/>
          </a:bodyPr>
          <a:lstStyle/>
          <a:p>
            <a:pPr marL="0" indent="0">
              <a:lnSpc>
                <a:spcPct val="100000"/>
              </a:lnSpc>
              <a:buNone/>
            </a:pPr>
            <a:r>
              <a:rPr lang="en-IN" sz="1800" dirty="0">
                <a:solidFill>
                  <a:srgbClr val="0E101A"/>
                </a:solidFill>
                <a:effectLst/>
                <a:ea typeface="Times New Roman" panose="02020603050405020304" pitchFamily="18" charset="0"/>
              </a:rPr>
              <a:t>Although the existing applications provide a tremendous amount of support and features there still exist various limitations that can be improved and worked upon.</a:t>
            </a:r>
          </a:p>
          <a:p>
            <a:pPr>
              <a:lnSpc>
                <a:spcPct val="100000"/>
              </a:lnSpc>
            </a:pPr>
            <a:r>
              <a:rPr lang="en-IN" sz="1800" b="1" dirty="0">
                <a:solidFill>
                  <a:srgbClr val="0E101A"/>
                </a:solidFill>
                <a:effectLst/>
                <a:ea typeface="Times New Roman" panose="02020603050405020304" pitchFamily="18" charset="0"/>
                <a:cs typeface="Mangal" panose="02040503050203030202" pitchFamily="18" charset="0"/>
              </a:rPr>
              <a:t>Non-domestic Platform: </a:t>
            </a:r>
            <a:r>
              <a:rPr lang="en-IN" sz="1800" dirty="0">
                <a:solidFill>
                  <a:srgbClr val="0E101A"/>
                </a:solidFill>
                <a:effectLst/>
                <a:ea typeface="Times New Roman" panose="02020603050405020304" pitchFamily="18" charset="0"/>
                <a:cs typeface="Mangal" panose="02040503050203030202" pitchFamily="18" charset="0"/>
              </a:rPr>
              <a:t>Existing applications only provide coverage and investment opportunity that is internationally recognized, say we want to invest in local emerging companies of India and keep an eye on them, we won’t be able to do that through these applications.</a:t>
            </a:r>
          </a:p>
          <a:p>
            <a:pPr>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Limited to Market Servers: </a:t>
            </a:r>
            <a:r>
              <a:rPr lang="en-IN" sz="1800" dirty="0">
                <a:solidFill>
                  <a:srgbClr val="0E101A"/>
                </a:solidFill>
                <a:effectLst/>
                <a:ea typeface="Times New Roman" panose="02020603050405020304" pitchFamily="18" charset="0"/>
                <a:cs typeface="Mangal" panose="02040503050203030202" pitchFamily="18" charset="0"/>
              </a:rPr>
              <a:t>The fetching of data is done through real-time servers of the commodity market and is hardcoded but our application is based on web-scraping and can fetch information from any website we put in.</a:t>
            </a:r>
          </a:p>
          <a:p>
            <a:pPr algn="just">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Wide Range Alerts: </a:t>
            </a:r>
            <a:r>
              <a:rPr lang="en-IN" sz="1800" dirty="0">
                <a:solidFill>
                  <a:srgbClr val="0E101A"/>
                </a:solidFill>
                <a:effectLst/>
                <a:ea typeface="Times New Roman" panose="02020603050405020304" pitchFamily="18" charset="0"/>
                <a:cs typeface="Mangal" panose="02040503050203030202" pitchFamily="18" charset="0"/>
              </a:rPr>
              <a:t>Although they provide a good range of alert providing techniques from e-mails to SMS our application is the best in this case scenario. Our program can send alerts as Desktop notifications, WhatsApp messages, Beep sounds on PC, and SMS. So, we just have to sit back and relax.</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8322485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8B5783-576C-4D77-A1C4-1CF4C8276A99}"/>
              </a:ext>
            </a:extLst>
          </p:cNvPr>
          <p:cNvSpPr>
            <a:spLocks noGrp="1"/>
          </p:cNvSpPr>
          <p:nvPr>
            <p:ph type="title"/>
          </p:nvPr>
        </p:nvSpPr>
        <p:spPr>
          <a:xfrm>
            <a:off x="677333" y="609600"/>
            <a:ext cx="9542431" cy="1320800"/>
          </a:xfrm>
        </p:spPr>
        <p:txBody>
          <a:bodyPr/>
          <a:lstStyle/>
          <a:p>
            <a:r>
              <a:rPr lang="en-IN" b="1" dirty="0"/>
              <a:t>What does this program bring to the </a:t>
            </a:r>
            <a:br>
              <a:rPr lang="en-IN" b="1" dirty="0"/>
            </a:br>
            <a:r>
              <a:rPr lang="en-IN" b="1" dirty="0"/>
              <a:t>table?</a:t>
            </a:r>
            <a:endParaRPr lang="en-US" b="1" dirty="0"/>
          </a:p>
        </p:txBody>
      </p:sp>
      <p:sp>
        <p:nvSpPr>
          <p:cNvPr id="3" name="Content Placeholder 2">
            <a:extLst>
              <a:ext uri="{FF2B5EF4-FFF2-40B4-BE49-F238E27FC236}">
                <a16:creationId xmlns:a16="http://schemas.microsoft.com/office/drawing/2014/main" id="{DC37510A-23FA-4CE1-90B1-63D18B673CBB}"/>
              </a:ext>
            </a:extLst>
          </p:cNvPr>
          <p:cNvSpPr>
            <a:spLocks noGrp="1"/>
          </p:cNvSpPr>
          <p:nvPr>
            <p:ph idx="1"/>
          </p:nvPr>
        </p:nvSpPr>
        <p:spPr>
          <a:xfrm>
            <a:off x="677334" y="2160589"/>
            <a:ext cx="10163386" cy="3935411"/>
          </a:xfrm>
        </p:spPr>
        <p:txBody>
          <a:bodyPr>
            <a:normAutofit/>
          </a:bodyPr>
          <a:lstStyle/>
          <a:p>
            <a:r>
              <a:rPr lang="en-IN" sz="2400" dirty="0">
                <a:effectLst/>
                <a:ea typeface="Calibri" panose="020F0502020204030204" pitchFamily="34" charset="0"/>
              </a:rPr>
              <a:t>This program is equipped with information regarding a lot of entities in one place.</a:t>
            </a:r>
          </a:p>
          <a:p>
            <a:r>
              <a:rPr lang="en-IN" sz="2400" dirty="0">
                <a:ea typeface="Calibri" panose="020F0502020204030204" pitchFamily="34" charset="0"/>
              </a:rPr>
              <a:t>T</a:t>
            </a:r>
            <a:r>
              <a:rPr lang="en-IN" sz="2400" dirty="0">
                <a:effectLst/>
                <a:ea typeface="Calibri" panose="020F0502020204030204" pitchFamily="34" charset="0"/>
              </a:rPr>
              <a:t>he (Unique Selling Proposition) USP of this program is that the user doesn't have to frequently and manually go to the interface of the program to check the current status of the entities</a:t>
            </a:r>
            <a:r>
              <a:rPr lang="en-IN" sz="2400" dirty="0">
                <a:ea typeface="Calibri" panose="020F0502020204030204" pitchFamily="34" charset="0"/>
              </a:rPr>
              <a:t>.</a:t>
            </a:r>
          </a:p>
          <a:p>
            <a:r>
              <a:rPr lang="en-IN" sz="2400" dirty="0">
                <a:ea typeface="Calibri" panose="020F0502020204030204" pitchFamily="34" charset="0"/>
                <a:cs typeface="Mangal" panose="02040503050203030202" pitchFamily="18" charset="0"/>
              </a:rPr>
              <a:t>User</a:t>
            </a:r>
            <a:r>
              <a:rPr lang="en-IN" sz="2400" dirty="0">
                <a:effectLst/>
                <a:ea typeface="Calibri" panose="020F0502020204030204" pitchFamily="34" charset="0"/>
                <a:cs typeface="Mangal" panose="02040503050203030202" pitchFamily="18" charset="0"/>
              </a:rPr>
              <a:t> has to just set the program once to keep him/her updated regarding the status of the entity.</a:t>
            </a:r>
          </a:p>
          <a:p>
            <a:endParaRPr lang="en-IN" sz="2400" dirty="0">
              <a:effectLst/>
              <a:ea typeface="Calibri" panose="020F0502020204030204" pitchFamily="34" charset="0"/>
            </a:endParaRPr>
          </a:p>
        </p:txBody>
      </p:sp>
    </p:spTree>
    <p:extLst>
      <p:ext uri="{BB962C8B-B14F-4D97-AF65-F5344CB8AC3E}">
        <p14:creationId xmlns:p14="http://schemas.microsoft.com/office/powerpoint/2010/main" val="24570435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656B-34C6-49C6-8819-1286B4032DD9}"/>
              </a:ext>
            </a:extLst>
          </p:cNvPr>
          <p:cNvSpPr>
            <a:spLocks noGrp="1"/>
          </p:cNvSpPr>
          <p:nvPr>
            <p:ph type="title"/>
          </p:nvPr>
        </p:nvSpPr>
        <p:spPr>
          <a:xfrm>
            <a:off x="677334" y="609600"/>
            <a:ext cx="9533466" cy="1320800"/>
          </a:xfrm>
        </p:spPr>
        <p:txBody>
          <a:bodyPr>
            <a:normAutofit/>
          </a:bodyPr>
          <a:lstStyle/>
          <a:p>
            <a:r>
              <a:rPr lang="en-IN" b="1" dirty="0"/>
              <a:t>Challenges faced in making this </a:t>
            </a:r>
            <a:br>
              <a:rPr lang="en-IN" b="1" dirty="0"/>
            </a:br>
            <a:r>
              <a:rPr lang="en-IN" b="1" dirty="0"/>
              <a:t>application</a:t>
            </a:r>
          </a:p>
        </p:txBody>
      </p:sp>
      <p:sp>
        <p:nvSpPr>
          <p:cNvPr id="3" name="Content Placeholder 2">
            <a:extLst>
              <a:ext uri="{FF2B5EF4-FFF2-40B4-BE49-F238E27FC236}">
                <a16:creationId xmlns:a16="http://schemas.microsoft.com/office/drawing/2014/main" id="{2BA5FF2A-7E4E-4E51-9D68-F08D8DAA2D10}"/>
              </a:ext>
            </a:extLst>
          </p:cNvPr>
          <p:cNvSpPr>
            <a:spLocks noGrp="1"/>
          </p:cNvSpPr>
          <p:nvPr>
            <p:ph idx="1"/>
          </p:nvPr>
        </p:nvSpPr>
        <p:spPr>
          <a:xfrm>
            <a:off x="677334" y="2160589"/>
            <a:ext cx="10386906" cy="3880773"/>
          </a:xfrm>
        </p:spPr>
        <p:txBody>
          <a:bodyPr>
            <a:noAutofit/>
          </a:bodyPr>
          <a:lstStyle/>
          <a:p>
            <a:r>
              <a:rPr lang="en-IN" sz="2400" dirty="0"/>
              <a:t>Frequent changes in the website which we were fetching our data from.</a:t>
            </a:r>
          </a:p>
          <a:p>
            <a:r>
              <a:rPr lang="en-IN" sz="2400" dirty="0"/>
              <a:t>Accommodate the changes in the layout of the website.</a:t>
            </a:r>
          </a:p>
          <a:p>
            <a:r>
              <a:rPr lang="en-IN" sz="2400" dirty="0"/>
              <a:t>Using Twilio API is also a concern as it has a limit on the amount of SMS or WhatsApp messages we can send, so debugging becomes challenging.</a:t>
            </a:r>
          </a:p>
          <a:p>
            <a:r>
              <a:rPr lang="en-IN" sz="2400" dirty="0"/>
              <a:t>Lack of testers: Being a team of only 4 people and unavailability of powerful machines to run big test cases it was quite exhaustive to cover all end cases.</a:t>
            </a:r>
          </a:p>
        </p:txBody>
      </p:sp>
    </p:spTree>
    <p:extLst>
      <p:ext uri="{BB962C8B-B14F-4D97-AF65-F5344CB8AC3E}">
        <p14:creationId xmlns:p14="http://schemas.microsoft.com/office/powerpoint/2010/main" val="10564504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A882-2601-4662-B124-0EB142E39C02}"/>
              </a:ext>
            </a:extLst>
          </p:cNvPr>
          <p:cNvSpPr>
            <a:spLocks noGrp="1"/>
          </p:cNvSpPr>
          <p:nvPr>
            <p:ph type="title"/>
          </p:nvPr>
        </p:nvSpPr>
        <p:spPr/>
        <p:txBody>
          <a:bodyPr/>
          <a:lstStyle/>
          <a:p>
            <a:r>
              <a:rPr lang="en-IN" b="1" dirty="0"/>
              <a:t>Methodology and Framework</a:t>
            </a:r>
          </a:p>
        </p:txBody>
      </p:sp>
      <p:sp>
        <p:nvSpPr>
          <p:cNvPr id="3" name="Content Placeholder 2">
            <a:extLst>
              <a:ext uri="{FF2B5EF4-FFF2-40B4-BE49-F238E27FC236}">
                <a16:creationId xmlns:a16="http://schemas.microsoft.com/office/drawing/2014/main" id="{8EA1B0E0-578E-4D02-B71C-A402E4FC4B7D}"/>
              </a:ext>
            </a:extLst>
          </p:cNvPr>
          <p:cNvSpPr>
            <a:spLocks noGrp="1"/>
          </p:cNvSpPr>
          <p:nvPr>
            <p:ph idx="1"/>
          </p:nvPr>
        </p:nvSpPr>
        <p:spPr>
          <a:xfrm>
            <a:off x="677333" y="1407554"/>
            <a:ext cx="10837333" cy="5253222"/>
          </a:xfrm>
        </p:spPr>
        <p:txBody>
          <a:bodyPr>
            <a:normAutofit fontScale="62500" lnSpcReduction="20000"/>
          </a:bodyPr>
          <a:lstStyle/>
          <a:p>
            <a:pPr>
              <a:lnSpc>
                <a:spcPct val="120000"/>
              </a:lnSpc>
            </a:pPr>
            <a:r>
              <a:rPr lang="en-IN" sz="4000" b="1" dirty="0"/>
              <a:t>Tools used in making this project</a:t>
            </a:r>
          </a:p>
          <a:p>
            <a:pPr marR="165735" lvl="1" indent="-342900" algn="just">
              <a:lnSpc>
                <a:spcPct val="120000"/>
              </a:lnSpc>
              <a:buFont typeface="Wingdings" panose="05000000000000000000" pitchFamily="2" charset="2"/>
              <a:buChar char=""/>
            </a:pPr>
            <a:r>
              <a:rPr lang="en-IN" sz="3100" b="1" i="1" spc="-5"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BeautifulSoup: </a:t>
            </a:r>
            <a:r>
              <a:rPr lang="en-IN" sz="3100" i="1"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a:t>
            </a:r>
            <a:r>
              <a:rPr lang="en-IN" sz="3100"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BeautifulSoup”</a:t>
            </a:r>
            <a:r>
              <a:rPr lang="en-IN" sz="3100" dirty="0">
                <a:latin typeface="Calibri" panose="020F0502020204030204" pitchFamily="34" charset="0"/>
                <a:ea typeface="Calibri" panose="020F0502020204030204" pitchFamily="34" charset="0"/>
                <a:cs typeface="Mangal" panose="02040503050203030202" pitchFamily="18" charset="0"/>
              </a:rPr>
              <a:t> to perform web scrapping</a:t>
            </a:r>
            <a:endParaRPr lang="en-IN" sz="31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Requests: </a:t>
            </a:r>
            <a:r>
              <a:rPr lang="en-IN" sz="31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Requests” tool is used to send requests to the website</a:t>
            </a:r>
            <a:endParaRPr lang="en-IN" sz="3100" dirty="0">
              <a:effectLst/>
              <a:latin typeface="Calibri" panose="020F0502020204030204" pitchFamily="34" charset="0"/>
              <a:ea typeface="Calibri" panose="020F0502020204030204" pitchFamily="34" charset="0"/>
              <a:cs typeface="Calibri" panose="020F0502020204030204" pitchFamily="34"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r>
              <a:rPr lang="en-IN" sz="3100" b="1" i="1" kern="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3100" i="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en-IN" sz="3100" i="1" kern="1800"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winsound</a:t>
            </a:r>
            <a:r>
              <a:rPr lang="en-IN" sz="3100" i="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is for generating a beep sound</a:t>
            </a:r>
            <a:endParaRPr lang="en-IN" sz="3100" dirty="0">
              <a:effectLst/>
              <a:latin typeface="Calibri" panose="020F0502020204030204" pitchFamily="34" charset="0"/>
              <a:ea typeface="Calibri" panose="020F0502020204030204" pitchFamily="34" charset="0"/>
              <a:cs typeface="Calibri" panose="020F0502020204030204" pitchFamily="34"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 </a:t>
            </a:r>
            <a:r>
              <a:rPr lang="en-IN" sz="31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Used for notification generation on computer</a:t>
            </a: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API: </a:t>
            </a:r>
            <a:r>
              <a:rPr lang="en-IN" sz="3100" dirty="0">
                <a:latin typeface="Calibri" panose="020F0502020204030204" pitchFamily="34" charset="0"/>
                <a:ea typeface="Calibri" panose="020F0502020204030204" pitchFamily="34" charset="0"/>
                <a:cs typeface="Mangal" panose="02040503050203030202" pitchFamily="18" charset="0"/>
              </a:rPr>
              <a:t>Used to send SMS or WhatsApp messages to users.</a:t>
            </a:r>
            <a:endParaRPr lang="en-IN" sz="31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 </a:t>
            </a:r>
            <a:r>
              <a:rPr lang="en-IN" sz="3100" i="1" dirty="0">
                <a:solidFill>
                  <a:srgbClr val="0E101A"/>
                </a:solidFill>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csv” files to store the downloaded data.</a:t>
            </a:r>
            <a:endParaRPr lang="en-IN" sz="3100" kern="1800" dirty="0">
              <a:solidFill>
                <a:srgbClr val="292929"/>
              </a:solidFill>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IN" sz="4000" b="1" dirty="0"/>
              <a:t>Importing Data</a:t>
            </a:r>
          </a:p>
          <a:p>
            <a:pPr lvl="1" algn="just">
              <a:lnSpc>
                <a:spcPct val="150000"/>
              </a:lnSpc>
              <a:spcBef>
                <a:spcPts val="1030"/>
              </a:spcBef>
            </a:pP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had used the dataset available on </a:t>
            </a:r>
            <a:r>
              <a:rPr lang="en-US" sz="27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a:t>
            </a:r>
            <a:r>
              <a:rPr lang="en-US" sz="27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https://www.fresherslive.com/gold-rate-today</a:t>
            </a: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website and scraped it using the “</a:t>
            </a:r>
            <a:r>
              <a:rPr lang="en-US" sz="27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BeautifulSoup” module</a:t>
            </a: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The site has good uptime, and we haven’t found any case of the website going down.</a:t>
            </a:r>
            <a:endParaRPr lang="en-IN" sz="27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50000"/>
              </a:lnSpc>
            </a:pPr>
            <a:r>
              <a:rPr lang="en-IN" sz="27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data =</a:t>
            </a:r>
            <a:r>
              <a:rPr lang="en-IN" sz="2700" i="1" dirty="0" err="1">
                <a:solidFill>
                  <a:srgbClr val="0E101A"/>
                </a:solidFill>
                <a:effectLst/>
                <a:latin typeface="Calibri" panose="020F0502020204030204" pitchFamily="34" charset="0"/>
                <a:ea typeface="Calibri" panose="020F0502020204030204" pitchFamily="34" charset="0"/>
                <a:cs typeface="Calibri" panose="020F0502020204030204" pitchFamily="34" charset="0"/>
              </a:rPr>
              <a:t>request.get</a:t>
            </a:r>
            <a:r>
              <a:rPr lang="en-IN" sz="27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("https://www.fresherslive.com/gold-rate-today/"+city) </a:t>
            </a:r>
            <a:endParaRPr lang="en-IN" sz="27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79080"/>
      </p:ext>
    </p:extLst>
  </p:cSld>
  <p:clrMapOvr>
    <a:masterClrMapping/>
  </p:clrMapOvr>
  <p:transition spd="slow">
    <p:cover/>
  </p:transition>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361</TotalTime>
  <Words>2578</Words>
  <Application>Microsoft Office PowerPoint</Application>
  <PresentationFormat>Widescreen</PresentationFormat>
  <Paragraphs>209</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Arial</vt:lpstr>
      <vt:lpstr>Calibri</vt:lpstr>
      <vt:lpstr>Cambria Math</vt:lpstr>
      <vt:lpstr>Edwardian Script ITC</vt:lpstr>
      <vt:lpstr>Times New Roman</vt:lpstr>
      <vt:lpstr>Trebuchet MS</vt:lpstr>
      <vt:lpstr>Wingdings</vt:lpstr>
      <vt:lpstr>Wingdings 3</vt:lpstr>
      <vt:lpstr>Facet</vt:lpstr>
      <vt:lpstr>PowerPoint Presentation</vt:lpstr>
      <vt:lpstr>Why this Topic?</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Similar kind of Existing applications</vt:lpstr>
      <vt:lpstr>Limitations of existing applications:</vt:lpstr>
      <vt:lpstr>What does this program bring to the  table?</vt:lpstr>
      <vt:lpstr>Challenges faced in making this  application</vt:lpstr>
      <vt:lpstr>Methodology and Framework</vt:lpstr>
      <vt:lpstr>Working process and algorithm</vt:lpstr>
      <vt:lpstr>PowerPoint Presentation</vt:lpstr>
      <vt:lpstr>Frameworks: A framework, or software framework, is a platform that provides a foundation for developing software applications. Think of it as a template of a working program that can be selectively modified by adding code.</vt:lpstr>
      <vt:lpstr>Frameworks: A framework, or software framework, is a platform that provides a foundation for developing software applications. Think of it as a template of a working program that can be selectively modified by adding code.</vt:lpstr>
      <vt:lpstr>FLOW CHART</vt:lpstr>
      <vt:lpstr>Algorithm (Pseudo Code)</vt:lpstr>
      <vt:lpstr>Algorithm (Pseudo Code)</vt:lpstr>
      <vt:lpstr>Algorithm (Pseudo Code)</vt:lpstr>
      <vt:lpstr>Algorithm (Pseudo Code)</vt:lpstr>
      <vt:lpstr>Algorithm (Pseudo Code)</vt:lpstr>
      <vt:lpstr>Algorithm (Pseudo Code)</vt:lpstr>
      <vt:lpstr>Conclusion  To conclude, this project is like “All in one combo pack”, as it provides multiple functionalities to users. User just has to  set the program once and he will get updated accordingly. This application is good as it provides various stock related services to its users and also overcomes the problems like constantly checking the gold rates and many other limitations that use has to go through. </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BISHT</dc:creator>
  <cp:lastModifiedBy>Kartikey Singh</cp:lastModifiedBy>
  <cp:revision>46</cp:revision>
  <dcterms:created xsi:type="dcterms:W3CDTF">2022-04-20T11:51:29Z</dcterms:created>
  <dcterms:modified xsi:type="dcterms:W3CDTF">2022-04-25T06:54:34Z</dcterms:modified>
</cp:coreProperties>
</file>