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72" r:id="rId8"/>
    <p:sldId id="265" r:id="rId9"/>
    <p:sldId id="276" r:id="rId10"/>
    <p:sldId id="268" r:id="rId11"/>
    <p:sldId id="269" r:id="rId12"/>
    <p:sldId id="270" r:id="rId13"/>
    <p:sldId id="277" r:id="rId14"/>
    <p:sldId id="274" r:id="rId15"/>
    <p:sldId id="27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590" autoAdjust="0"/>
  </p:normalViewPr>
  <p:slideViewPr>
    <p:cSldViewPr snapToGrid="0">
      <p:cViewPr>
        <p:scale>
          <a:sx n="83" d="100"/>
          <a:sy n="83" d="100"/>
        </p:scale>
        <p:origin x="-22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9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C23D7-49D7-4813-A83B-7605E38E0017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3AEBA-A5DE-4DF7-8851-C2306C88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3957A-BE60-48A9-82F5-E0B2CFDCA0F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9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48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C8D6A-0116-458C-AEAA-1090B250895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46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CEA22-0534-4C8A-A8E6-BF7EA1A4CEB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97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1" y="297180"/>
            <a:ext cx="9397502" cy="29032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Parallel programming</a:t>
            </a:r>
            <a:br>
              <a:rPr lang="en-US" sz="3600" b="1" dirty="0" smtClean="0"/>
            </a:br>
            <a:r>
              <a:rPr lang="en-US" sz="1800" b="1" dirty="0" smtClean="0"/>
              <a:t>using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Message </a:t>
            </a:r>
            <a:r>
              <a:rPr lang="en-US" sz="3600" b="1" dirty="0"/>
              <a:t>Passing </a:t>
            </a:r>
            <a:r>
              <a:rPr lang="en-US" sz="3600" b="1" dirty="0" smtClean="0"/>
              <a:t>interface</a:t>
            </a:r>
            <a:br>
              <a:rPr lang="en-US" sz="3600" b="1" dirty="0" smtClean="0"/>
            </a:br>
            <a:r>
              <a:rPr lang="en-US" sz="1800" b="1" dirty="0" smtClean="0"/>
              <a:t>(</a:t>
            </a:r>
            <a:r>
              <a:rPr lang="en-US" sz="1800" b="1" dirty="0" err="1" smtClean="0"/>
              <a:t>mpi</a:t>
            </a:r>
            <a:r>
              <a:rPr lang="en-US" sz="1800" b="1" dirty="0" smtClean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3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 “Hello, World”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parallel hello world program</a:t>
            </a:r>
          </a:p>
          <a:p>
            <a:pPr lvl="1"/>
            <a:r>
              <a:rPr lang="en-US" altLang="en-US"/>
              <a:t>Initialize MPI </a:t>
            </a:r>
          </a:p>
          <a:p>
            <a:pPr lvl="1"/>
            <a:r>
              <a:rPr lang="en-US" altLang="en-US"/>
              <a:t>Have each node print out its node number </a:t>
            </a:r>
          </a:p>
          <a:p>
            <a:pPr lvl="1"/>
            <a:r>
              <a:rPr lang="en-US" altLang="en-US"/>
              <a:t>Quit MPI </a:t>
            </a:r>
          </a:p>
        </p:txBody>
      </p:sp>
    </p:spTree>
    <p:extLst>
      <p:ext uri="{BB962C8B-B14F-4D97-AF65-F5344CB8AC3E}">
        <p14:creationId xmlns:p14="http://schemas.microsoft.com/office/powerpoint/2010/main" val="10893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idx="1"/>
          </p:nvPr>
        </p:nvSpPr>
        <p:spPr>
          <a:xfrm>
            <a:off x="1451579" y="2015732"/>
            <a:ext cx="9909841" cy="38821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	#include &lt;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mpi.h</a:t>
            </a: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void main(</a:t>
            </a:r>
            <a:r>
              <a:rPr lang="en-US" altLang="en-US" sz="1600" spc="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spc="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argc,char</a:t>
            </a: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 **</a:t>
            </a:r>
            <a:r>
              <a:rPr lang="en-US" altLang="en-US" sz="1600" spc="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myid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numprocs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		MPI_Init (&amp;argc, &amp;argv) ;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	MPI_Comm_size(MPI_COMM_WORLD, &amp;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numprocs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) ;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	MPI_Comm_rank(MPI_COMM_WORLD, &amp;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myid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(“Hello from %d\n”,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myid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en-US" sz="16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MPI_Finalize</a:t>
            </a: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altLang="en-US" sz="1600" spc="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getch</a:t>
            </a:r>
            <a:r>
              <a:rPr lang="en-US" alt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057400" y="228600"/>
            <a:ext cx="815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C/MPI version of 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31223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	program  hello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include ‘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mpif.h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myid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ierr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numprocs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MPI_Init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ierr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MPI_Comm_rank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( MPI_COMM_WORLD,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myid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ierr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MPI_Comm_Size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(MPI_COMM_WORLD,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numprocs,ierr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write (*,*) “Hello from “,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myid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write (*,*) “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Numprocs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 is”, </a:t>
            </a:r>
            <a:r>
              <a:rPr lang="en-US" altLang="en-US" sz="1600" spc="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numprocs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MPI_Finalize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ierr</a:t>
            </a: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b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057400" y="228600"/>
            <a:ext cx="815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Fortran/MPI version of 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28516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49" y="1821423"/>
            <a:ext cx="9603275" cy="4259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from mpi4py import MPI </a:t>
            </a:r>
            <a:endParaRPr lang="en-US" sz="1600" spc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spc="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= MPI.COMM_WORLD </a:t>
            </a:r>
            <a:endParaRPr lang="en-US" sz="1600" spc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rank </a:t>
            </a: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comm.Get_rank</a:t>
            </a: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3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 rank == 0</a:t>
            </a: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data </a:t>
            </a: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= {'a': 7, 'b': 3.14</a:t>
            </a: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spc="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comm.send</a:t>
            </a: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(data</a:t>
            </a: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=1, tag=11</a:t>
            </a: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spc="3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 rank == 1: </a:t>
            </a:r>
            <a:endParaRPr lang="en-US" sz="1600" spc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data </a:t>
            </a: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spc="300" dirty="0" err="1">
                <a:latin typeface="Arial" panose="020B0604020202020204" pitchFamily="34" charset="0"/>
                <a:cs typeface="Arial" panose="020B0604020202020204" pitchFamily="34" charset="0"/>
              </a:rPr>
              <a:t>comm.recv</a:t>
            </a:r>
            <a:r>
              <a:rPr lang="en-US" sz="1600" spc="300" dirty="0">
                <a:latin typeface="Arial" panose="020B0604020202020204" pitchFamily="34" charset="0"/>
                <a:cs typeface="Arial" panose="020B0604020202020204" pitchFamily="34" charset="0"/>
              </a:rPr>
              <a:t>(source=0, tag=11</a:t>
            </a:r>
            <a:r>
              <a:rPr lang="en-US" sz="16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b="1" i="1" u="sng" spc="300" dirty="0" smtClean="0">
                <a:latin typeface="Bell MT" panose="02020503060305020303" pitchFamily="18" charset="0"/>
                <a:cs typeface="Arial" panose="020B0604020202020204" pitchFamily="34" charset="0"/>
              </a:rPr>
              <a:t>To execute use command:</a:t>
            </a:r>
          </a:p>
          <a:p>
            <a:pPr marL="0" indent="0">
              <a:buNone/>
            </a:pPr>
            <a:r>
              <a:rPr lang="en-US" sz="1600" b="1" spc="300" dirty="0">
                <a:latin typeface="Bell MT" panose="02020503060305020303" pitchFamily="18" charset="0"/>
              </a:rPr>
              <a:t>$ </a:t>
            </a:r>
            <a:r>
              <a:rPr lang="en-US" sz="1600" b="1" spc="300" dirty="0" err="1">
                <a:latin typeface="Bell MT" panose="02020503060305020303" pitchFamily="18" charset="0"/>
              </a:rPr>
              <a:t>mpiexec</a:t>
            </a:r>
            <a:r>
              <a:rPr lang="en-US" sz="1600" b="1" spc="300" dirty="0">
                <a:latin typeface="Bell MT" panose="02020503060305020303" pitchFamily="18" charset="0"/>
              </a:rPr>
              <a:t> -n 4 python script.py</a:t>
            </a:r>
            <a:endParaRPr lang="en-US" sz="1600" b="1" spc="300" dirty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2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Merge sort using mpi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70" y="1853754"/>
            <a:ext cx="8078183" cy="41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01421"/>
          </a:xfrm>
        </p:spPr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dirty="0" err="1" smtClean="0"/>
              <a:t>mpi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299" y="1992872"/>
            <a:ext cx="9603275" cy="3450613"/>
          </a:xfrm>
        </p:spPr>
        <p:txBody>
          <a:bodyPr/>
          <a:lstStyle/>
          <a:p>
            <a:r>
              <a:rPr lang="en-US" dirty="0" smtClean="0"/>
              <a:t>Easy to write and understand parallel programs.</a:t>
            </a:r>
          </a:p>
          <a:p>
            <a:r>
              <a:rPr lang="en-US" dirty="0" smtClean="0"/>
              <a:t>Runs on either shared or distributed memory architectures.</a:t>
            </a:r>
          </a:p>
          <a:p>
            <a:r>
              <a:rPr lang="en-US" dirty="0" smtClean="0"/>
              <a:t>MPI programs are </a:t>
            </a:r>
            <a:r>
              <a:rPr lang="en-US" smtClean="0"/>
              <a:t>portable </a:t>
            </a:r>
            <a:r>
              <a:rPr lang="en-US" smtClean="0"/>
              <a:t>and </a:t>
            </a:r>
            <a:r>
              <a:rPr lang="en-US" dirty="0" smtClean="0"/>
              <a:t>scalable.</a:t>
            </a:r>
          </a:p>
          <a:p>
            <a:r>
              <a:rPr lang="en-US" dirty="0" smtClean="0"/>
              <a:t>Only message passing library which is a standard (Industry standard).</a:t>
            </a:r>
          </a:p>
          <a:p>
            <a:r>
              <a:rPr lang="en-US" dirty="0" smtClean="0"/>
              <a:t>Language bindings available for Java ,C ,C++ ,Python ,R ,</a:t>
            </a:r>
            <a:r>
              <a:rPr lang="en-US" dirty="0" err="1" smtClean="0"/>
              <a:t>Matlab</a:t>
            </a:r>
            <a:r>
              <a:rPr lang="en-US" dirty="0" smtClean="0"/>
              <a:t> and Fortran.</a:t>
            </a:r>
          </a:p>
          <a:p>
            <a:r>
              <a:rPr lang="en-US" dirty="0" smtClean="0"/>
              <a:t>Works </a:t>
            </a:r>
            <a:r>
              <a:rPr lang="en-US" dirty="0"/>
              <a:t>on a wide variety of </a:t>
            </a:r>
            <a:r>
              <a:rPr lang="en-US" dirty="0" smtClean="0"/>
              <a:t>parallel computing</a:t>
            </a:r>
            <a:r>
              <a:rPr lang="en-US" dirty="0"/>
              <a:t> </a:t>
            </a:r>
            <a:r>
              <a:rPr lang="en-US" dirty="0" smtClean="0"/>
              <a:t>architectures.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665" y="3017135"/>
            <a:ext cx="3876126" cy="789055"/>
          </a:xfrm>
        </p:spPr>
        <p:txBody>
          <a:bodyPr>
            <a:noAutofit/>
          </a:bodyPr>
          <a:lstStyle/>
          <a:p>
            <a:r>
              <a:rPr lang="en-US" sz="4800" dirty="0" smtClean="0"/>
              <a:t>Thank you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270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A50021"/>
                </a:solidFill>
              </a:rPr>
              <a:t>Parallel Programming Models</a:t>
            </a:r>
            <a:endParaRPr lang="tr-TR" altLang="en-US">
              <a:solidFill>
                <a:srgbClr val="A50021"/>
              </a:solidFill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828800"/>
            <a:ext cx="7696200" cy="4267200"/>
          </a:xfrm>
        </p:spPr>
        <p:txBody>
          <a:bodyPr/>
          <a:lstStyle/>
          <a:p>
            <a:pPr marL="419100" indent="-419100">
              <a:lnSpc>
                <a:spcPct val="80000"/>
              </a:lnSpc>
              <a:buNone/>
            </a:pPr>
            <a:endParaRPr lang="en-US" altLang="en-US" sz="600"/>
          </a:p>
          <a:p>
            <a:pPr marL="419100" indent="-419100">
              <a:lnSpc>
                <a:spcPct val="80000"/>
              </a:lnSpc>
              <a:buNone/>
            </a:pPr>
            <a:endParaRPr lang="en-US" altLang="en-US" b="1" i="1">
              <a:solidFill>
                <a:srgbClr val="0033CC"/>
              </a:solidFill>
            </a:endParaRPr>
          </a:p>
          <a:p>
            <a:pPr marL="419100" indent="-419100">
              <a:lnSpc>
                <a:spcPct val="80000"/>
              </a:lnSpc>
            </a:pPr>
            <a:r>
              <a:rPr lang="en-US" altLang="en-US" b="1" i="1">
                <a:solidFill>
                  <a:srgbClr val="A50021"/>
                </a:solidFill>
              </a:rPr>
              <a:t>Explicit Parallelism</a:t>
            </a:r>
            <a:endParaRPr lang="en-US" altLang="en-US" i="1">
              <a:solidFill>
                <a:srgbClr val="A50021"/>
              </a:solidFill>
            </a:endParaRPr>
          </a:p>
          <a:p>
            <a:pPr marL="419100" indent="-419100">
              <a:lnSpc>
                <a:spcPct val="80000"/>
              </a:lnSpc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0033CC"/>
                </a:solidFill>
              </a:rPr>
              <a:t>The programmer specifies directly the activities of the multiple concurrent “threads of control” that form a parallel computation.</a:t>
            </a:r>
            <a:r>
              <a:rPr lang="en-US" altLang="en-US"/>
              <a:t> 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1700">
                <a:solidFill>
                  <a:srgbClr val="0033CC"/>
                </a:solidFill>
              </a:rPr>
              <a:t>Provide the programmer with more control over program behavior and hence can be used to achieve higher performance.</a:t>
            </a:r>
          </a:p>
          <a:p>
            <a:pPr marL="838200" lvl="1" indent="-381000">
              <a:lnSpc>
                <a:spcPct val="80000"/>
              </a:lnSpc>
            </a:pPr>
            <a:endParaRPr lang="en-US" altLang="en-US" sz="1700">
              <a:solidFill>
                <a:srgbClr val="0033CC"/>
              </a:solidFill>
            </a:endParaRPr>
          </a:p>
          <a:p>
            <a:pPr marL="419100" indent="-419100">
              <a:lnSpc>
                <a:spcPct val="80000"/>
              </a:lnSpc>
            </a:pPr>
            <a:r>
              <a:rPr lang="en-US" altLang="en-US" b="1" i="1">
                <a:solidFill>
                  <a:srgbClr val="A50021"/>
                </a:solidFill>
              </a:rPr>
              <a:t>Implicit Parallelism</a:t>
            </a:r>
            <a:endParaRPr lang="en-US" altLang="en-US" i="1">
              <a:solidFill>
                <a:srgbClr val="A50021"/>
              </a:solidFill>
            </a:endParaRPr>
          </a:p>
          <a:p>
            <a:pPr marL="419100" indent="-419100">
              <a:lnSpc>
                <a:spcPct val="80000"/>
              </a:lnSpc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0033CC"/>
                </a:solidFill>
              </a:rPr>
              <a:t>The programmer provides high-level specification of program behavior.</a:t>
            </a:r>
          </a:p>
          <a:p>
            <a:pPr marL="419100" indent="-419100">
              <a:lnSpc>
                <a:spcPct val="80000"/>
              </a:lnSpc>
              <a:buNone/>
            </a:pPr>
            <a:r>
              <a:rPr lang="en-US" altLang="en-US">
                <a:solidFill>
                  <a:srgbClr val="0033CC"/>
                </a:solidFill>
              </a:rPr>
              <a:t>	It is then the responsibility of the compiler or library to implement this parallelism efficiently and correctly.</a:t>
            </a:r>
          </a:p>
        </p:txBody>
      </p:sp>
    </p:spTree>
    <p:extLst>
      <p:ext uri="{BB962C8B-B14F-4D97-AF65-F5344CB8AC3E}">
        <p14:creationId xmlns:p14="http://schemas.microsoft.com/office/powerpoint/2010/main" val="2608636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A50021"/>
                </a:solidFill>
              </a:rPr>
              <a:t>Parallel Programming Models</a:t>
            </a:r>
            <a:endParaRPr lang="tr-TR" altLang="en-US">
              <a:solidFill>
                <a:srgbClr val="A50021"/>
              </a:solidFill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828800"/>
            <a:ext cx="7696200" cy="4267200"/>
          </a:xfrm>
        </p:spPr>
        <p:txBody>
          <a:bodyPr/>
          <a:lstStyle/>
          <a:p>
            <a:pPr marL="419100" indent="-419100">
              <a:lnSpc>
                <a:spcPct val="80000"/>
              </a:lnSpc>
              <a:buNone/>
            </a:pPr>
            <a:endParaRPr lang="en-US" altLang="en-US" sz="600"/>
          </a:p>
          <a:p>
            <a:pPr marL="419100" indent="-419100">
              <a:lnSpc>
                <a:spcPct val="80000"/>
              </a:lnSpc>
              <a:buNone/>
            </a:pPr>
            <a:endParaRPr lang="en-US" altLang="en-US" sz="1800" b="1" i="1">
              <a:solidFill>
                <a:srgbClr val="0033CC"/>
              </a:solidFill>
            </a:endParaRPr>
          </a:p>
          <a:p>
            <a:pPr marL="419100" indent="-419100">
              <a:lnSpc>
                <a:spcPct val="80000"/>
              </a:lnSpc>
            </a:pPr>
            <a:r>
              <a:rPr lang="en-US" altLang="en-US" sz="1800" b="1" i="1">
                <a:solidFill>
                  <a:srgbClr val="A50021"/>
                </a:solidFill>
              </a:rPr>
              <a:t>Shared Memory</a:t>
            </a:r>
            <a:endParaRPr lang="en-US" altLang="en-US" sz="1800" i="1">
              <a:solidFill>
                <a:srgbClr val="A50021"/>
              </a:solidFill>
            </a:endParaRPr>
          </a:p>
          <a:p>
            <a:pPr marL="419100" indent="-419100">
              <a:lnSpc>
                <a:spcPct val="80000"/>
              </a:lnSpc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33CC"/>
                </a:solidFill>
              </a:rPr>
              <a:t>The programmer’s task is to specify the activities of a set of processes that communicate by reading and writing shared memory. 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1500" b="1" i="1">
                <a:solidFill>
                  <a:srgbClr val="0033CC"/>
                </a:solidFill>
              </a:rPr>
              <a:t>Advantage:</a:t>
            </a:r>
            <a:r>
              <a:rPr lang="en-US" altLang="en-US" sz="1500">
                <a:solidFill>
                  <a:srgbClr val="0033CC"/>
                </a:solidFill>
              </a:rPr>
              <a:t> the programmer need not be concerned with data-distribution issues. 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1500" b="1" i="1">
                <a:solidFill>
                  <a:srgbClr val="0033CC"/>
                </a:solidFill>
              </a:rPr>
              <a:t>Disadvantage:</a:t>
            </a:r>
            <a:r>
              <a:rPr lang="en-US" altLang="en-US" sz="1500">
                <a:solidFill>
                  <a:srgbClr val="0033CC"/>
                </a:solidFill>
              </a:rPr>
              <a:t> performance implementations may be difficult on computers that lack hardware support for shared memory, and race conditions tend to arise more easily</a:t>
            </a:r>
          </a:p>
          <a:p>
            <a:pPr marL="419100" indent="-419100">
              <a:lnSpc>
                <a:spcPct val="80000"/>
              </a:lnSpc>
              <a:buNone/>
            </a:pPr>
            <a:endParaRPr lang="en-US" altLang="en-US" sz="1800">
              <a:solidFill>
                <a:srgbClr val="0033CC"/>
              </a:solidFill>
            </a:endParaRPr>
          </a:p>
          <a:p>
            <a:pPr marL="419100" indent="-419100">
              <a:lnSpc>
                <a:spcPct val="80000"/>
              </a:lnSpc>
            </a:pPr>
            <a:r>
              <a:rPr lang="en-US" altLang="en-US" sz="1800" b="1" i="1">
                <a:solidFill>
                  <a:srgbClr val="A50021"/>
                </a:solidFill>
              </a:rPr>
              <a:t>Distributed Memory</a:t>
            </a:r>
            <a:endParaRPr lang="en-US" altLang="en-US" sz="1800" i="1">
              <a:solidFill>
                <a:srgbClr val="A50021"/>
              </a:solidFill>
            </a:endParaRPr>
          </a:p>
          <a:p>
            <a:pPr marL="419100" indent="-419100">
              <a:lnSpc>
                <a:spcPct val="80000"/>
              </a:lnSpc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33CC"/>
                </a:solidFill>
              </a:rPr>
              <a:t>Processes have only local memory and must use some other mechanism (e.g., message passing or remote procedure call) to exchange information.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1500" b="1" i="1">
                <a:solidFill>
                  <a:srgbClr val="0033CC"/>
                </a:solidFill>
              </a:rPr>
              <a:t>Advantage:</a:t>
            </a:r>
            <a:r>
              <a:rPr lang="en-US" altLang="en-US" sz="1500">
                <a:solidFill>
                  <a:srgbClr val="0033CC"/>
                </a:solidFill>
              </a:rPr>
              <a:t> programmers have explicit control over data distribution and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2924149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A50021"/>
                </a:solidFill>
              </a:rPr>
              <a:t>Shared vs Distributed Memory </a:t>
            </a:r>
            <a:endParaRPr lang="tr-TR" altLang="en-US">
              <a:solidFill>
                <a:srgbClr val="A50021"/>
              </a:solidFill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9400" y="1905000"/>
            <a:ext cx="3810000" cy="4267200"/>
          </a:xfrm>
        </p:spPr>
        <p:txBody>
          <a:bodyPr/>
          <a:lstStyle/>
          <a:p>
            <a:endParaRPr lang="en-US" altLang="en-US" sz="2600" b="1">
              <a:solidFill>
                <a:srgbClr val="0033CC"/>
              </a:solidFill>
            </a:endParaRPr>
          </a:p>
          <a:p>
            <a:r>
              <a:rPr lang="en-US" altLang="en-US" sz="2600" b="1">
                <a:solidFill>
                  <a:srgbClr val="0033CC"/>
                </a:solidFill>
              </a:rPr>
              <a:t>Shared memory</a:t>
            </a:r>
          </a:p>
          <a:p>
            <a:pPr lvl="1"/>
            <a:endParaRPr lang="en-US" altLang="en-US" sz="2400" b="1">
              <a:solidFill>
                <a:srgbClr val="0033CC"/>
              </a:solidFill>
            </a:endParaRPr>
          </a:p>
          <a:p>
            <a:pPr lvl="1"/>
            <a:endParaRPr lang="en-US" altLang="en-US" sz="2400" b="1">
              <a:solidFill>
                <a:srgbClr val="0033CC"/>
              </a:solidFill>
            </a:endParaRPr>
          </a:p>
          <a:p>
            <a:pPr lvl="1"/>
            <a:endParaRPr lang="en-US" altLang="en-US" sz="2400" b="1">
              <a:solidFill>
                <a:srgbClr val="0033CC"/>
              </a:solidFill>
            </a:endParaRPr>
          </a:p>
          <a:p>
            <a:pPr lvl="1"/>
            <a:endParaRPr lang="en-US" altLang="en-US" sz="2400" b="1">
              <a:solidFill>
                <a:srgbClr val="0033CC"/>
              </a:solidFill>
            </a:endParaRPr>
          </a:p>
          <a:p>
            <a:r>
              <a:rPr lang="en-US" altLang="en-US" sz="2600" b="1">
                <a:solidFill>
                  <a:srgbClr val="0033CC"/>
                </a:solidFill>
              </a:rPr>
              <a:t>Distributed memory</a:t>
            </a:r>
          </a:p>
          <a:p>
            <a:pPr lvl="1"/>
            <a:endParaRPr lang="en-US" altLang="en-US" sz="2400" b="1">
              <a:solidFill>
                <a:srgbClr val="0033CC"/>
              </a:solidFill>
            </a:endParaRP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3352800" y="31242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Memory</a:t>
            </a:r>
            <a:endParaRPr lang="tr-TR" altLang="en-US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2590800" y="2667000"/>
            <a:ext cx="3200400" cy="2286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Bus</a:t>
            </a:r>
            <a:endParaRPr lang="tr-TR" altLang="en-US"/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971800" y="2057400"/>
            <a:ext cx="381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endParaRPr lang="tr-TR" altLang="en-US"/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733800" y="2057400"/>
            <a:ext cx="381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endParaRPr lang="tr-TR" altLang="en-US"/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4495800" y="2057400"/>
            <a:ext cx="381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endParaRPr lang="tr-TR" altLang="en-US"/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5257800" y="2057400"/>
            <a:ext cx="381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endParaRPr lang="tr-TR" altLang="en-US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>
            <a:off x="31242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>
            <a:off x="41910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>
            <a:off x="3962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46482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>
            <a:off x="54102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2895600" y="4953000"/>
            <a:ext cx="381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endParaRPr lang="tr-TR" altLang="en-US"/>
          </a:p>
        </p:txBody>
      </p: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3657600" y="4953000"/>
            <a:ext cx="381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endParaRPr lang="tr-TR" altLang="en-US"/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4419600" y="4953000"/>
            <a:ext cx="381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endParaRPr lang="tr-TR" alt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5181600" y="4953000"/>
            <a:ext cx="381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endParaRPr lang="tr-TR" altLang="en-US"/>
          </a:p>
        </p:txBody>
      </p:sp>
      <p:sp>
        <p:nvSpPr>
          <p:cNvPr id="214035" name="Rectangle 19"/>
          <p:cNvSpPr>
            <a:spLocks noChangeArrowheads="1"/>
          </p:cNvSpPr>
          <p:nvPr/>
        </p:nvSpPr>
        <p:spPr bwMode="auto">
          <a:xfrm>
            <a:off x="2895600" y="4343400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</a:t>
            </a:r>
            <a:endParaRPr lang="tr-TR" altLang="en-US"/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3657600" y="4343400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</a:t>
            </a:r>
            <a:endParaRPr lang="tr-TR" altLang="en-US"/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4419600" y="4343400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</a:t>
            </a:r>
            <a:endParaRPr lang="tr-TR" altLang="en-US"/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5181600" y="4343400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</a:t>
            </a:r>
            <a:endParaRPr lang="tr-TR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>
            <a:off x="3124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>
            <a:off x="3886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41" name="Line 25"/>
          <p:cNvSpPr>
            <a:spLocks noChangeShapeType="1"/>
          </p:cNvSpPr>
          <p:nvPr/>
        </p:nvSpPr>
        <p:spPr bwMode="auto">
          <a:xfrm>
            <a:off x="4648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42" name="Line 26"/>
          <p:cNvSpPr>
            <a:spLocks noChangeShapeType="1"/>
          </p:cNvSpPr>
          <p:nvPr/>
        </p:nvSpPr>
        <p:spPr bwMode="auto">
          <a:xfrm>
            <a:off x="5410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43" name="Oval 27"/>
          <p:cNvSpPr>
            <a:spLocks noChangeArrowheads="1"/>
          </p:cNvSpPr>
          <p:nvPr/>
        </p:nvSpPr>
        <p:spPr bwMode="auto">
          <a:xfrm>
            <a:off x="3276600" y="5638800"/>
            <a:ext cx="1905000" cy="5334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Network</a:t>
            </a:r>
            <a:endParaRPr lang="tr-TR" altLang="en-US"/>
          </a:p>
        </p:txBody>
      </p:sp>
      <p:sp>
        <p:nvSpPr>
          <p:cNvPr id="214044" name="Line 28"/>
          <p:cNvSpPr>
            <a:spLocks noChangeShapeType="1"/>
          </p:cNvSpPr>
          <p:nvPr/>
        </p:nvSpPr>
        <p:spPr bwMode="auto">
          <a:xfrm>
            <a:off x="3124200" y="5334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45" name="Line 29"/>
          <p:cNvSpPr>
            <a:spLocks noChangeShapeType="1"/>
          </p:cNvSpPr>
          <p:nvPr/>
        </p:nvSpPr>
        <p:spPr bwMode="auto">
          <a:xfrm>
            <a:off x="38862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46" name="Line 30"/>
          <p:cNvSpPr>
            <a:spLocks noChangeShapeType="1"/>
          </p:cNvSpPr>
          <p:nvPr/>
        </p:nvSpPr>
        <p:spPr bwMode="auto">
          <a:xfrm flipH="1">
            <a:off x="45720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47" name="Line 31"/>
          <p:cNvSpPr>
            <a:spLocks noChangeShapeType="1"/>
          </p:cNvSpPr>
          <p:nvPr/>
        </p:nvSpPr>
        <p:spPr bwMode="auto">
          <a:xfrm flipH="1">
            <a:off x="4953000" y="533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9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A50021"/>
                </a:solidFill>
              </a:rPr>
              <a:t>Parallel Programming Models</a:t>
            </a:r>
            <a:endParaRPr lang="tr-TR" altLang="en-US">
              <a:solidFill>
                <a:srgbClr val="A5002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828800"/>
            <a:ext cx="7467600" cy="4267200"/>
          </a:xfrm>
        </p:spPr>
        <p:txBody>
          <a:bodyPr>
            <a:normAutofit fontScale="92500" lnSpcReduction="10000"/>
          </a:bodyPr>
          <a:lstStyle/>
          <a:p>
            <a:pPr marL="419100" indent="-419100">
              <a:lnSpc>
                <a:spcPct val="80000"/>
              </a:lnSpc>
              <a:buNone/>
            </a:pPr>
            <a:endParaRPr lang="en-US" altLang="en-US" sz="500" dirty="0"/>
          </a:p>
          <a:p>
            <a:pPr marL="419100" indent="-419100">
              <a:lnSpc>
                <a:spcPct val="80000"/>
              </a:lnSpc>
            </a:pPr>
            <a:endParaRPr lang="en-US" altLang="en-US" sz="1800" i="1" dirty="0">
              <a:solidFill>
                <a:srgbClr val="0033CC"/>
              </a:solidFill>
            </a:endParaRPr>
          </a:p>
          <a:p>
            <a:pPr marL="419100" indent="-419100">
              <a:lnSpc>
                <a:spcPct val="80000"/>
              </a:lnSpc>
              <a:buNone/>
            </a:pPr>
            <a:r>
              <a:rPr lang="en-US" altLang="en-US" sz="1800" b="1" i="1" dirty="0">
                <a:solidFill>
                  <a:srgbClr val="0033CC"/>
                </a:solidFill>
              </a:rPr>
              <a:t>Parallel Programming Tools:</a:t>
            </a:r>
          </a:p>
          <a:p>
            <a:pPr marL="419100" indent="-419100">
              <a:lnSpc>
                <a:spcPct val="80000"/>
              </a:lnSpc>
              <a:buNone/>
            </a:pPr>
            <a:endParaRPr lang="en-US" altLang="en-US" sz="1800" b="1" i="1" dirty="0">
              <a:solidFill>
                <a:srgbClr val="0033CC"/>
              </a:solidFill>
            </a:endParaRPr>
          </a:p>
          <a:p>
            <a:pPr marL="419100" indent="-419100">
              <a:lnSpc>
                <a:spcPct val="80000"/>
              </a:lnSpc>
            </a:pPr>
            <a:r>
              <a:rPr lang="en-US" altLang="en-US" sz="1800" i="1" dirty="0">
                <a:solidFill>
                  <a:srgbClr val="0033CC"/>
                </a:solidFill>
              </a:rPr>
              <a:t>Parallel Virtual Machine (PVM)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1500" i="1" dirty="0">
                <a:solidFill>
                  <a:srgbClr val="0033CC"/>
                </a:solidFill>
              </a:rPr>
              <a:t>Distributed memory, explicit parallelism</a:t>
            </a:r>
          </a:p>
          <a:p>
            <a:pPr marL="419100" indent="-419100">
              <a:lnSpc>
                <a:spcPct val="80000"/>
              </a:lnSpc>
            </a:pPr>
            <a:r>
              <a:rPr lang="en-US" altLang="en-US" sz="1800" i="1" dirty="0">
                <a:solidFill>
                  <a:srgbClr val="0033CC"/>
                </a:solidFill>
              </a:rPr>
              <a:t>Message-Passing Interface (MPI)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1500" i="1" dirty="0">
                <a:solidFill>
                  <a:srgbClr val="0033CC"/>
                </a:solidFill>
              </a:rPr>
              <a:t>Distributed memory, explicit parallelism</a:t>
            </a:r>
          </a:p>
          <a:p>
            <a:pPr marL="419100" indent="-419100">
              <a:lnSpc>
                <a:spcPct val="80000"/>
              </a:lnSpc>
            </a:pPr>
            <a:r>
              <a:rPr lang="en-US" altLang="en-US" sz="1800" i="1" dirty="0" err="1">
                <a:solidFill>
                  <a:srgbClr val="0033CC"/>
                </a:solidFill>
              </a:rPr>
              <a:t>PThreads</a:t>
            </a:r>
            <a:endParaRPr lang="en-US" altLang="en-US" sz="1800" i="1" dirty="0">
              <a:solidFill>
                <a:srgbClr val="0033CC"/>
              </a:solidFill>
            </a:endParaRPr>
          </a:p>
          <a:p>
            <a:pPr marL="838200" lvl="1" indent="-381000">
              <a:lnSpc>
                <a:spcPct val="80000"/>
              </a:lnSpc>
            </a:pPr>
            <a:r>
              <a:rPr lang="en-US" altLang="en-US" sz="1500" i="1" dirty="0">
                <a:solidFill>
                  <a:srgbClr val="0033CC"/>
                </a:solidFill>
              </a:rPr>
              <a:t>Shared memory, explicit parallelism</a:t>
            </a:r>
          </a:p>
          <a:p>
            <a:pPr marL="419100" indent="-419100">
              <a:lnSpc>
                <a:spcPct val="80000"/>
              </a:lnSpc>
            </a:pPr>
            <a:r>
              <a:rPr lang="en-US" altLang="en-US" sz="1800" i="1" dirty="0" err="1">
                <a:solidFill>
                  <a:srgbClr val="0033CC"/>
                </a:solidFill>
              </a:rPr>
              <a:t>OpenMP</a:t>
            </a:r>
            <a:endParaRPr lang="en-US" altLang="en-US" sz="1800" i="1" dirty="0">
              <a:solidFill>
                <a:srgbClr val="0033CC"/>
              </a:solidFill>
            </a:endParaRPr>
          </a:p>
          <a:p>
            <a:pPr marL="838200" lvl="1" indent="-381000">
              <a:lnSpc>
                <a:spcPct val="80000"/>
              </a:lnSpc>
            </a:pPr>
            <a:r>
              <a:rPr lang="en-US" altLang="en-US" sz="1500" i="1" dirty="0">
                <a:solidFill>
                  <a:srgbClr val="0033CC"/>
                </a:solidFill>
              </a:rPr>
              <a:t>Shared memory, explicit parallelism</a:t>
            </a:r>
          </a:p>
          <a:p>
            <a:pPr marL="419100" indent="-419100">
              <a:lnSpc>
                <a:spcPct val="80000"/>
              </a:lnSpc>
            </a:pPr>
            <a:r>
              <a:rPr lang="en-US" altLang="en-US" sz="1800" i="1" dirty="0">
                <a:solidFill>
                  <a:srgbClr val="0033CC"/>
                </a:solidFill>
              </a:rPr>
              <a:t>High-Performance Fortran (HPF)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1500" i="1" dirty="0">
                <a:solidFill>
                  <a:srgbClr val="0033CC"/>
                </a:solidFill>
              </a:rPr>
              <a:t>Implicit parallelism</a:t>
            </a:r>
          </a:p>
          <a:p>
            <a:pPr marL="419100" indent="-419100">
              <a:lnSpc>
                <a:spcPct val="80000"/>
              </a:lnSpc>
            </a:pPr>
            <a:r>
              <a:rPr lang="en-US" altLang="en-US" sz="1800" i="1" dirty="0">
                <a:solidFill>
                  <a:srgbClr val="0033CC"/>
                </a:solidFill>
              </a:rPr>
              <a:t>Parallelizing Compilers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en-US" sz="1500" i="1" dirty="0">
                <a:solidFill>
                  <a:srgbClr val="0033CC"/>
                </a:solidFill>
              </a:rPr>
              <a:t>Implicit parallelism</a:t>
            </a:r>
          </a:p>
        </p:txBody>
      </p:sp>
    </p:spTree>
    <p:extLst>
      <p:ext uri="{BB962C8B-B14F-4D97-AF65-F5344CB8AC3E}">
        <p14:creationId xmlns:p14="http://schemas.microsoft.com/office/powerpoint/2010/main" val="1600233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362" y="499719"/>
            <a:ext cx="9603275" cy="1049235"/>
          </a:xfrm>
        </p:spPr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587" y="2081993"/>
            <a:ext cx="9603275" cy="3450613"/>
          </a:xfrm>
        </p:spPr>
        <p:txBody>
          <a:bodyPr>
            <a:noAutofit/>
          </a:bodyPr>
          <a:lstStyle/>
          <a:p>
            <a:r>
              <a:rPr lang="en-US" dirty="0"/>
              <a:t>Mpi  is a proposed standard message passing interface.</a:t>
            </a:r>
          </a:p>
          <a:p>
            <a:r>
              <a:rPr lang="en-US" dirty="0"/>
              <a:t>It is a library specification and not a language, its library is available in C and fortron77 languages.</a:t>
            </a:r>
          </a:p>
          <a:p>
            <a:r>
              <a:rPr lang="en-US" dirty="0"/>
              <a:t>Its programs are compiled normally and linked with MPI library.</a:t>
            </a:r>
          </a:p>
          <a:p>
            <a:r>
              <a:rPr lang="en-US" dirty="0"/>
              <a:t>MPI provide source code portability of message passing prog. In C and Fortron77 across various Architecture.</a:t>
            </a:r>
          </a:p>
          <a:p>
            <a:r>
              <a:rPr lang="en-US" dirty="0"/>
              <a:t>MPI works on Distributed Architecture of memory and is a part of explicit Parallel programing.</a:t>
            </a:r>
          </a:p>
        </p:txBody>
      </p:sp>
    </p:spTree>
    <p:extLst>
      <p:ext uri="{BB962C8B-B14F-4D97-AF65-F5344CB8AC3E}">
        <p14:creationId xmlns:p14="http://schemas.microsoft.com/office/powerpoint/2010/main" val="3087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6 Basic C MPI Calls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MPI is used to create parallel programs based on message passing</a:t>
            </a:r>
          </a:p>
          <a:p>
            <a:r>
              <a:rPr lang="en-US" altLang="en-US"/>
              <a:t>Usually the same program is run on multiple processors</a:t>
            </a:r>
          </a:p>
          <a:p>
            <a:r>
              <a:rPr lang="en-US" altLang="en-US"/>
              <a:t>The 6 basic calls inC  MPI are:</a:t>
            </a:r>
          </a:p>
          <a:p>
            <a:pPr lvl="1"/>
            <a:r>
              <a:rPr lang="en-US" altLang="en-US" sz="2000"/>
              <a:t>MPI_Init( &amp;argc, &amp;argv)</a:t>
            </a:r>
          </a:p>
          <a:p>
            <a:pPr lvl="1"/>
            <a:r>
              <a:rPr lang="en-US" altLang="en-US" sz="2000"/>
              <a:t>MPI_Comm_rank( MPI_COMM_WORLD, &amp;myid )</a:t>
            </a:r>
          </a:p>
          <a:p>
            <a:pPr lvl="1"/>
            <a:r>
              <a:rPr lang="en-US" altLang="en-US" sz="2000"/>
              <a:t>MPI_Comm_Size( MPI_COMM_WORLD, &amp;numprocs)</a:t>
            </a:r>
          </a:p>
          <a:p>
            <a:pPr lvl="1"/>
            <a:r>
              <a:rPr lang="en-US" altLang="en-US" sz="2000"/>
              <a:t>MPI_Send(&amp;buffer, count,MPI_INT,destination, tag, MPI_COMM_WORLD)</a:t>
            </a:r>
          </a:p>
          <a:p>
            <a:pPr lvl="1"/>
            <a:r>
              <a:rPr lang="en-US" altLang="en-US" sz="2000"/>
              <a:t>MPI_Recv(&amp;buffer, count, MPI_INT,source,tag, MPI_COMM_WORLD, &amp;status)</a:t>
            </a:r>
          </a:p>
          <a:p>
            <a:pPr lvl="1"/>
            <a:r>
              <a:rPr lang="en-US" altLang="en-US" sz="2000"/>
              <a:t>call MPI_Finalize()</a:t>
            </a:r>
          </a:p>
        </p:txBody>
      </p:sp>
    </p:spTree>
    <p:extLst>
      <p:ext uri="{BB962C8B-B14F-4D97-AF65-F5344CB8AC3E}">
        <p14:creationId xmlns:p14="http://schemas.microsoft.com/office/powerpoint/2010/main" val="24825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dirty="0" smtClean="0"/>
              <a:t>sending data via message, We need to send data type also.</a:t>
            </a:r>
            <a:endParaRPr lang="en-US" altLang="en-US" dirty="0"/>
          </a:p>
          <a:p>
            <a:pPr lvl="1"/>
            <a:r>
              <a:rPr lang="en-US" altLang="en-US" dirty="0"/>
              <a:t>Predefined types correspond to "normal" types</a:t>
            </a:r>
          </a:p>
          <a:p>
            <a:pPr lvl="2"/>
            <a:r>
              <a:rPr lang="en-US" altLang="en-US" dirty="0"/>
              <a:t>MPI_REAL , MPI_FLOAT - Fortran real and C float respectively</a:t>
            </a:r>
          </a:p>
          <a:p>
            <a:pPr lvl="2"/>
            <a:r>
              <a:rPr lang="en-US" altLang="en-US" dirty="0"/>
              <a:t>MPI_DOUBLE_PRECISION  , MPI_DOUBLE - </a:t>
            </a:r>
            <a:r>
              <a:rPr lang="en-US" altLang="en-US" dirty="0" err="1"/>
              <a:t>Fortan</a:t>
            </a:r>
            <a:r>
              <a:rPr lang="en-US" altLang="en-US" dirty="0"/>
              <a:t> double precision and C double </a:t>
            </a:r>
            <a:r>
              <a:rPr lang="en-US" altLang="en-US" dirty="0" err="1"/>
              <a:t>repectively</a:t>
            </a:r>
            <a:endParaRPr lang="en-US" altLang="en-US" dirty="0"/>
          </a:p>
          <a:p>
            <a:pPr lvl="2"/>
            <a:r>
              <a:rPr lang="en-US" altLang="en-US" dirty="0"/>
              <a:t>MPI_INTEGER and MPI_INT - Fortran and C integer respectively</a:t>
            </a:r>
          </a:p>
          <a:p>
            <a:pPr lvl="1"/>
            <a:r>
              <a:rPr lang="en-US" altLang="en-US" dirty="0"/>
              <a:t>User can also create user-defined types</a:t>
            </a:r>
          </a:p>
        </p:txBody>
      </p:sp>
    </p:spTree>
    <p:extLst>
      <p:ext uri="{BB962C8B-B14F-4D97-AF65-F5344CB8AC3E}">
        <p14:creationId xmlns:p14="http://schemas.microsoft.com/office/powerpoint/2010/main" val="39359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Communication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Point to Point Communication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Involves </a:t>
            </a:r>
            <a:r>
              <a:rPr lang="en-US" sz="1800" dirty="0"/>
              <a:t>message passing between two, and only two, different MPI </a:t>
            </a:r>
            <a:r>
              <a:rPr lang="en-US" sz="1800" dirty="0" smtClean="0"/>
              <a:t>tasks.  </a:t>
            </a:r>
            <a:r>
              <a:rPr lang="en-US" sz="1800" dirty="0"/>
              <a:t>One task </a:t>
            </a:r>
            <a:r>
              <a:rPr lang="en-US" sz="1800" dirty="0" smtClean="0"/>
              <a:t>          performs </a:t>
            </a:r>
            <a:r>
              <a:rPr lang="en-US" sz="1800" dirty="0"/>
              <a:t>a send operation and </a:t>
            </a:r>
            <a:r>
              <a:rPr lang="en-US" sz="1800" dirty="0" smtClean="0"/>
              <a:t>the other </a:t>
            </a:r>
            <a:r>
              <a:rPr lang="en-US" sz="1800" dirty="0"/>
              <a:t>task performs a matching receive operation.</a:t>
            </a: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  Ex:   </a:t>
            </a:r>
            <a:r>
              <a:rPr lang="en-US" dirty="0" err="1" smtClean="0"/>
              <a:t>MPI_Send</a:t>
            </a:r>
            <a:r>
              <a:rPr lang="en-US" dirty="0" smtClean="0"/>
              <a:t>(), </a:t>
            </a:r>
            <a:r>
              <a:rPr lang="en-US" dirty="0" err="1" smtClean="0"/>
              <a:t>MPI_Recv</a:t>
            </a:r>
            <a:r>
              <a:rPr lang="en-US" dirty="0" smtClean="0"/>
              <a:t>()</a:t>
            </a:r>
          </a:p>
          <a:p>
            <a:r>
              <a:rPr lang="en-US" u="sng" dirty="0" smtClean="0"/>
              <a:t>Collective </a:t>
            </a:r>
            <a:r>
              <a:rPr lang="en-US" u="sng" dirty="0"/>
              <a:t>Communication: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800" dirty="0" smtClean="0"/>
              <a:t>Collective communication </a:t>
            </a:r>
            <a:r>
              <a:rPr lang="en-US" sz="1800" dirty="0"/>
              <a:t>must involve all processes in the scope of a </a:t>
            </a:r>
            <a:r>
              <a:rPr lang="en-US" sz="1800" dirty="0" smtClean="0"/>
              <a:t>communicator.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Ex: </a:t>
            </a:r>
            <a:r>
              <a:rPr lang="en-US" sz="1800" dirty="0" err="1" smtClean="0"/>
              <a:t>MPI_Bcast</a:t>
            </a:r>
            <a:r>
              <a:rPr lang="en-US" sz="1800" dirty="0" smtClean="0"/>
              <a:t>(), </a:t>
            </a:r>
            <a:r>
              <a:rPr lang="en-US" sz="1800" dirty="0" err="1" smtClean="0"/>
              <a:t>MPI_Scatter</a:t>
            </a:r>
            <a:r>
              <a:rPr lang="en-US" sz="1800" dirty="0" smtClean="0"/>
              <a:t>(), </a:t>
            </a:r>
            <a:r>
              <a:rPr lang="en-US" sz="1800" dirty="0" err="1" smtClean="0"/>
              <a:t>MPI_Gather</a:t>
            </a:r>
            <a:r>
              <a:rPr lang="en-US" sz="1800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4395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</TotalTime>
  <Words>556</Words>
  <Application>Microsoft Office PowerPoint</Application>
  <PresentationFormat>Custom</PresentationFormat>
  <Paragraphs>133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Parallel programming using Message Passing interface (mpi)</vt:lpstr>
      <vt:lpstr>Parallel Programming Models</vt:lpstr>
      <vt:lpstr>Parallel Programming Models</vt:lpstr>
      <vt:lpstr>Shared vs Distributed Memory </vt:lpstr>
      <vt:lpstr>Parallel Programming Models</vt:lpstr>
      <vt:lpstr>What is Mpi?</vt:lpstr>
      <vt:lpstr>The 6 Basic C MPI Calls</vt:lpstr>
      <vt:lpstr>Data types</vt:lpstr>
      <vt:lpstr>Communication Routines</vt:lpstr>
      <vt:lpstr>MPI “Hello, World”</vt:lpstr>
      <vt:lpstr> </vt:lpstr>
      <vt:lpstr> </vt:lpstr>
      <vt:lpstr>Python  version</vt:lpstr>
      <vt:lpstr>Merge sort using mpi</vt:lpstr>
      <vt:lpstr>Why mpi ?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interface(mpi)(Parallel programming)</dc:title>
  <dc:creator>nishaant</dc:creator>
  <cp:lastModifiedBy>-, Kartik</cp:lastModifiedBy>
  <cp:revision>25</cp:revision>
  <dcterms:created xsi:type="dcterms:W3CDTF">2016-11-07T07:22:00Z</dcterms:created>
  <dcterms:modified xsi:type="dcterms:W3CDTF">2018-05-18T06:57:26Z</dcterms:modified>
</cp:coreProperties>
</file>