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 id="263" r:id="rId8"/>
    <p:sldId id="265" r:id="rId9"/>
    <p:sldId id="281" r:id="rId10"/>
    <p:sldId id="296" r:id="rId11"/>
    <p:sldId id="264" r:id="rId12"/>
    <p:sldId id="266" r:id="rId13"/>
    <p:sldId id="282" r:id="rId14"/>
    <p:sldId id="283" r:id="rId15"/>
    <p:sldId id="284" r:id="rId16"/>
    <p:sldId id="285" r:id="rId17"/>
    <p:sldId id="292" r:id="rId18"/>
    <p:sldId id="291" r:id="rId19"/>
    <p:sldId id="286" r:id="rId20"/>
    <p:sldId id="290" r:id="rId21"/>
    <p:sldId id="289" r:id="rId22"/>
    <p:sldId id="288" r:id="rId23"/>
    <p:sldId id="287" r:id="rId24"/>
    <p:sldId id="293" r:id="rId25"/>
    <p:sldId id="294" r:id="rId26"/>
    <p:sldId id="29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837168B-F54B-47AE-8529-12442FA5B9F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6595-D610-4A27-9926-ACEF4C5FC2B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10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7168B-F54B-47AE-8529-12442FA5B9F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6595-D610-4A27-9926-ACEF4C5FC2B3}" type="slidenum">
              <a:rPr lang="en-IN" smtClean="0"/>
              <a:t>‹#›</a:t>
            </a:fld>
            <a:endParaRPr lang="en-IN"/>
          </a:p>
        </p:txBody>
      </p:sp>
    </p:spTree>
    <p:extLst>
      <p:ext uri="{BB962C8B-B14F-4D97-AF65-F5344CB8AC3E}">
        <p14:creationId xmlns:p14="http://schemas.microsoft.com/office/powerpoint/2010/main" val="247159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7168B-F54B-47AE-8529-12442FA5B9F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6595-D610-4A27-9926-ACEF4C5FC2B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75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7168B-F54B-47AE-8529-12442FA5B9F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6595-D610-4A27-9926-ACEF4C5FC2B3}" type="slidenum">
              <a:rPr lang="en-IN" smtClean="0"/>
              <a:t>‹#›</a:t>
            </a:fld>
            <a:endParaRPr lang="en-IN"/>
          </a:p>
        </p:txBody>
      </p:sp>
    </p:spTree>
    <p:extLst>
      <p:ext uri="{BB962C8B-B14F-4D97-AF65-F5344CB8AC3E}">
        <p14:creationId xmlns:p14="http://schemas.microsoft.com/office/powerpoint/2010/main" val="260284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7168B-F54B-47AE-8529-12442FA5B9F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6595-D610-4A27-9926-ACEF4C5FC2B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26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7168B-F54B-47AE-8529-12442FA5B9F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6595-D610-4A27-9926-ACEF4C5FC2B3}" type="slidenum">
              <a:rPr lang="en-IN" smtClean="0"/>
              <a:t>‹#›</a:t>
            </a:fld>
            <a:endParaRPr lang="en-IN"/>
          </a:p>
        </p:txBody>
      </p:sp>
    </p:spTree>
    <p:extLst>
      <p:ext uri="{BB962C8B-B14F-4D97-AF65-F5344CB8AC3E}">
        <p14:creationId xmlns:p14="http://schemas.microsoft.com/office/powerpoint/2010/main" val="410533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7168B-F54B-47AE-8529-12442FA5B9F8}" type="datetimeFigureOut">
              <a:rPr lang="en-IN" smtClean="0"/>
              <a:t>05-04-2021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46595-D610-4A27-9926-ACEF4C5FC2B3}" type="slidenum">
              <a:rPr lang="en-IN" smtClean="0"/>
              <a:t>‹#›</a:t>
            </a:fld>
            <a:endParaRPr lang="en-IN"/>
          </a:p>
        </p:txBody>
      </p:sp>
    </p:spTree>
    <p:extLst>
      <p:ext uri="{BB962C8B-B14F-4D97-AF65-F5344CB8AC3E}">
        <p14:creationId xmlns:p14="http://schemas.microsoft.com/office/powerpoint/2010/main" val="68720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7168B-F54B-47AE-8529-12442FA5B9F8}" type="datetimeFigureOut">
              <a:rPr lang="en-IN" smtClean="0"/>
              <a:t>05-04-2021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46595-D610-4A27-9926-ACEF4C5FC2B3}" type="slidenum">
              <a:rPr lang="en-IN" smtClean="0"/>
              <a:t>‹#›</a:t>
            </a:fld>
            <a:endParaRPr lang="en-IN"/>
          </a:p>
        </p:txBody>
      </p:sp>
    </p:spTree>
    <p:extLst>
      <p:ext uri="{BB962C8B-B14F-4D97-AF65-F5344CB8AC3E}">
        <p14:creationId xmlns:p14="http://schemas.microsoft.com/office/powerpoint/2010/main" val="70691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7168B-F54B-47AE-8529-12442FA5B9F8}" type="datetimeFigureOut">
              <a:rPr lang="en-IN" smtClean="0"/>
              <a:t>05-04-2021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46595-D610-4A27-9926-ACEF4C5FC2B3}" type="slidenum">
              <a:rPr lang="en-IN" smtClean="0"/>
              <a:t>‹#›</a:t>
            </a:fld>
            <a:endParaRPr lang="en-IN"/>
          </a:p>
        </p:txBody>
      </p:sp>
    </p:spTree>
    <p:extLst>
      <p:ext uri="{BB962C8B-B14F-4D97-AF65-F5344CB8AC3E}">
        <p14:creationId xmlns:p14="http://schemas.microsoft.com/office/powerpoint/2010/main" val="40791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37168B-F54B-47AE-8529-12442FA5B9F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6595-D610-4A27-9926-ACEF4C5FC2B3}" type="slidenum">
              <a:rPr lang="en-IN" smtClean="0"/>
              <a:t>‹#›</a:t>
            </a:fld>
            <a:endParaRPr lang="en-IN"/>
          </a:p>
        </p:txBody>
      </p:sp>
    </p:spTree>
    <p:extLst>
      <p:ext uri="{BB962C8B-B14F-4D97-AF65-F5344CB8AC3E}">
        <p14:creationId xmlns:p14="http://schemas.microsoft.com/office/powerpoint/2010/main" val="119789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7168B-F54B-47AE-8529-12442FA5B9F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6595-D610-4A27-9926-ACEF4C5FC2B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37168B-F54B-47AE-8529-12442FA5B9F8}" type="datetimeFigureOut">
              <a:rPr lang="en-IN" smtClean="0"/>
              <a:t>05-04-2021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646595-D610-4A27-9926-ACEF4C5FC2B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7805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F715-56A6-4F90-BC4A-908F553EADE8}"/>
              </a:ext>
            </a:extLst>
          </p:cNvPr>
          <p:cNvSpPr>
            <a:spLocks noGrp="1"/>
          </p:cNvSpPr>
          <p:nvPr>
            <p:ph type="ctrTitle"/>
          </p:nvPr>
        </p:nvSpPr>
        <p:spPr/>
        <p:txBody>
          <a:bodyPr>
            <a:normAutofit fontScale="90000"/>
          </a:bodyPr>
          <a:lstStyle/>
          <a:p>
            <a:r>
              <a:rPr lang="en-US" dirty="0"/>
              <a:t>DELHI REAL ESTATE PRICE PREDICTATION</a:t>
            </a:r>
            <a:br>
              <a:rPr lang="en-US" dirty="0"/>
            </a:br>
            <a:endParaRPr lang="en-IN" dirty="0"/>
          </a:p>
        </p:txBody>
      </p:sp>
      <p:sp>
        <p:nvSpPr>
          <p:cNvPr id="3" name="Subtitle 2">
            <a:extLst>
              <a:ext uri="{FF2B5EF4-FFF2-40B4-BE49-F238E27FC236}">
                <a16:creationId xmlns:a16="http://schemas.microsoft.com/office/drawing/2014/main" id="{533F4AC2-7B38-4F87-8DC8-6D50ED41DFEF}"/>
              </a:ext>
            </a:extLst>
          </p:cNvPr>
          <p:cNvSpPr>
            <a:spLocks noGrp="1"/>
          </p:cNvSpPr>
          <p:nvPr>
            <p:ph type="subTitle" idx="1"/>
          </p:nvPr>
        </p:nvSpPr>
        <p:spPr/>
        <p:txBody>
          <a:bodyPr/>
          <a:lstStyle/>
          <a:p>
            <a:r>
              <a:rPr lang="en-US" dirty="0"/>
              <a:t>BY : KARTIK GOEL</a:t>
            </a:r>
          </a:p>
          <a:p>
            <a:r>
              <a:rPr lang="en-US" dirty="0"/>
              <a:t>MCA 1</a:t>
            </a:r>
            <a:r>
              <a:rPr lang="en-US" baseline="30000" dirty="0"/>
              <a:t>ST</a:t>
            </a:r>
            <a:r>
              <a:rPr lang="en-US" dirty="0"/>
              <a:t> SHIFT</a:t>
            </a:r>
          </a:p>
          <a:p>
            <a:endParaRPr lang="en-IN" dirty="0"/>
          </a:p>
        </p:txBody>
      </p:sp>
    </p:spTree>
    <p:extLst>
      <p:ext uri="{BB962C8B-B14F-4D97-AF65-F5344CB8AC3E}">
        <p14:creationId xmlns:p14="http://schemas.microsoft.com/office/powerpoint/2010/main" val="9761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5FA3-B0BB-4BF5-8086-402A01DC839C}"/>
              </a:ext>
            </a:extLst>
          </p:cNvPr>
          <p:cNvSpPr>
            <a:spLocks noGrp="1"/>
          </p:cNvSpPr>
          <p:nvPr>
            <p:ph type="title"/>
          </p:nvPr>
        </p:nvSpPr>
        <p:spPr/>
        <p:txBody>
          <a:bodyPr/>
          <a:lstStyle/>
          <a:p>
            <a:r>
              <a:rPr lang="en-US" dirty="0"/>
              <a:t>ER DIAGRAM</a:t>
            </a:r>
            <a:endParaRPr lang="en-IN" dirty="0"/>
          </a:p>
        </p:txBody>
      </p:sp>
      <p:pic>
        <p:nvPicPr>
          <p:cNvPr id="7" name="Content Placeholder 6">
            <a:extLst>
              <a:ext uri="{FF2B5EF4-FFF2-40B4-BE49-F238E27FC236}">
                <a16:creationId xmlns:a16="http://schemas.microsoft.com/office/drawing/2014/main" id="{16436D26-6F82-4288-A2D5-2A698DA94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116" y="1759607"/>
            <a:ext cx="10730086" cy="5098393"/>
          </a:xfrm>
        </p:spPr>
      </p:pic>
    </p:spTree>
    <p:extLst>
      <p:ext uri="{BB962C8B-B14F-4D97-AF65-F5344CB8AC3E}">
        <p14:creationId xmlns:p14="http://schemas.microsoft.com/office/powerpoint/2010/main" val="419088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C8F6-2E60-4786-B1BF-677DCBDC0729}"/>
              </a:ext>
            </a:extLst>
          </p:cNvPr>
          <p:cNvSpPr>
            <a:spLocks noGrp="1"/>
          </p:cNvSpPr>
          <p:nvPr>
            <p:ph type="title"/>
          </p:nvPr>
        </p:nvSpPr>
        <p:spPr/>
        <p:txBody>
          <a:bodyPr/>
          <a:lstStyle/>
          <a:p>
            <a:r>
              <a:rPr lang="en-US" dirty="0"/>
              <a:t>FUTURE WORK</a:t>
            </a:r>
            <a:br>
              <a:rPr lang="en-US" dirty="0"/>
            </a:br>
            <a:endParaRPr lang="en-IN" dirty="0"/>
          </a:p>
        </p:txBody>
      </p:sp>
      <p:sp>
        <p:nvSpPr>
          <p:cNvPr id="3" name="Content Placeholder 2">
            <a:extLst>
              <a:ext uri="{FF2B5EF4-FFF2-40B4-BE49-F238E27FC236}">
                <a16:creationId xmlns:a16="http://schemas.microsoft.com/office/drawing/2014/main" id="{32C39AEA-EA30-4209-AF6D-D0BA6E3EB7B2}"/>
              </a:ext>
            </a:extLst>
          </p:cNvPr>
          <p:cNvSpPr>
            <a:spLocks noGrp="1"/>
          </p:cNvSpPr>
          <p:nvPr>
            <p:ph idx="1"/>
          </p:nvPr>
        </p:nvSpPr>
        <p:spPr/>
        <p:txBody>
          <a:bodyPr/>
          <a:lstStyle/>
          <a:p>
            <a:r>
              <a:rPr lang="en-US" dirty="0"/>
              <a:t>Currently there is more to add to the project since currently the backend is only designed I have to work on its front end so it could get an interface.</a:t>
            </a:r>
          </a:p>
          <a:p>
            <a:r>
              <a:rPr lang="en-US" dirty="0"/>
              <a:t>data from different states can be imported to increase versatility.</a:t>
            </a:r>
            <a:endParaRPr lang="en-IN" dirty="0"/>
          </a:p>
        </p:txBody>
      </p:sp>
    </p:spTree>
    <p:extLst>
      <p:ext uri="{BB962C8B-B14F-4D97-AF65-F5344CB8AC3E}">
        <p14:creationId xmlns:p14="http://schemas.microsoft.com/office/powerpoint/2010/main" val="382301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16A5-7770-4907-8965-902859CF973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2D8CC9E-3902-445C-A0B9-D58B886BF665}"/>
              </a:ext>
            </a:extLst>
          </p:cNvPr>
          <p:cNvSpPr>
            <a:spLocks noGrp="1"/>
          </p:cNvSpPr>
          <p:nvPr>
            <p:ph idx="1"/>
          </p:nvPr>
        </p:nvSpPr>
        <p:spPr/>
        <p:txBody>
          <a:bodyPr/>
          <a:lstStyle/>
          <a:p>
            <a:r>
              <a:rPr lang="en-US" dirty="0">
                <a:latin typeface="Roboto"/>
              </a:rPr>
              <a:t>In t</a:t>
            </a:r>
            <a:r>
              <a:rPr lang="en-US" b="0" i="0" dirty="0">
                <a:effectLst/>
                <a:latin typeface="Roboto"/>
              </a:rPr>
              <a:t>his data science/Machine learning project we </a:t>
            </a:r>
            <a:r>
              <a:rPr lang="en-US" b="0" i="0" dirty="0" err="1">
                <a:effectLst/>
                <a:latin typeface="Roboto"/>
              </a:rPr>
              <a:t>builded</a:t>
            </a:r>
            <a:r>
              <a:rPr lang="en-US" b="0" i="0" dirty="0">
                <a:effectLst/>
                <a:latin typeface="Roboto"/>
              </a:rPr>
              <a:t> a real estate price prediction website. We will first build a model using </a:t>
            </a:r>
            <a:r>
              <a:rPr lang="en-US" b="0" i="0" dirty="0" err="1">
                <a:effectLst/>
                <a:latin typeface="Roboto"/>
              </a:rPr>
              <a:t>sklearn</a:t>
            </a:r>
            <a:r>
              <a:rPr lang="en-US" b="0" i="0" dirty="0">
                <a:effectLst/>
                <a:latin typeface="Roboto"/>
              </a:rPr>
              <a:t> and linear regression using Delhi home prices dataset. Then we wrote a python flask server that uses the saved model to serve http requests. And then we build a website built in html, </a:t>
            </a:r>
            <a:r>
              <a:rPr lang="en-US" b="0" i="0" dirty="0" err="1">
                <a:effectLst/>
                <a:latin typeface="Roboto"/>
              </a:rPr>
              <a:t>css</a:t>
            </a:r>
            <a:r>
              <a:rPr lang="en-US" b="0" i="0" dirty="0">
                <a:effectLst/>
                <a:latin typeface="Roboto"/>
              </a:rPr>
              <a:t> and </a:t>
            </a:r>
            <a:r>
              <a:rPr lang="en-US" b="0" i="0" dirty="0" err="1">
                <a:effectLst/>
                <a:latin typeface="Roboto"/>
              </a:rPr>
              <a:t>javascript</a:t>
            </a:r>
            <a:r>
              <a:rPr lang="en-US" b="0" i="0" dirty="0">
                <a:effectLst/>
                <a:latin typeface="Roboto"/>
              </a:rPr>
              <a:t> that allows user to enter home square ft area, bedrooms </a:t>
            </a:r>
            <a:r>
              <a:rPr lang="en-US" b="0" i="0" dirty="0" err="1">
                <a:effectLst/>
                <a:latin typeface="Roboto"/>
              </a:rPr>
              <a:t>etc</a:t>
            </a:r>
            <a:r>
              <a:rPr lang="en-US" b="0" i="0" dirty="0">
                <a:effectLst/>
                <a:latin typeface="Roboto"/>
              </a:rPr>
              <a:t> and it will call python flask server to retrieve the predicted price.</a:t>
            </a:r>
            <a:endParaRPr lang="en-IN" dirty="0"/>
          </a:p>
        </p:txBody>
      </p:sp>
    </p:spTree>
    <p:extLst>
      <p:ext uri="{BB962C8B-B14F-4D97-AF65-F5344CB8AC3E}">
        <p14:creationId xmlns:p14="http://schemas.microsoft.com/office/powerpoint/2010/main" val="50915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5F423F-01D6-44A4-B202-466DBB27AFE9}"/>
              </a:ext>
            </a:extLst>
          </p:cNvPr>
          <p:cNvPicPr>
            <a:picLocks noChangeAspect="1"/>
          </p:cNvPicPr>
          <p:nvPr/>
        </p:nvPicPr>
        <p:blipFill>
          <a:blip r:embed="rId2"/>
          <a:stretch>
            <a:fillRect/>
          </a:stretch>
        </p:blipFill>
        <p:spPr>
          <a:xfrm>
            <a:off x="0" y="678730"/>
            <a:ext cx="12192000" cy="6179270"/>
          </a:xfrm>
          <a:prstGeom prst="rect">
            <a:avLst/>
          </a:prstGeom>
        </p:spPr>
      </p:pic>
      <p:sp>
        <p:nvSpPr>
          <p:cNvPr id="5" name="TextBox 4">
            <a:extLst>
              <a:ext uri="{FF2B5EF4-FFF2-40B4-BE49-F238E27FC236}">
                <a16:creationId xmlns:a16="http://schemas.microsoft.com/office/drawing/2014/main" id="{03DF3157-72A2-4191-9743-04E58E39BCD5}"/>
              </a:ext>
            </a:extLst>
          </p:cNvPr>
          <p:cNvSpPr txBox="1"/>
          <p:nvPr/>
        </p:nvSpPr>
        <p:spPr>
          <a:xfrm>
            <a:off x="810705" y="0"/>
            <a:ext cx="7663992" cy="830997"/>
          </a:xfrm>
          <a:prstGeom prst="rect">
            <a:avLst/>
          </a:prstGeom>
          <a:noFill/>
        </p:spPr>
        <p:txBody>
          <a:bodyPr wrap="square">
            <a:spAutoFit/>
          </a:bodyPr>
          <a:lstStyle/>
          <a:p>
            <a:r>
              <a:rPr lang="en-US" sz="4800" dirty="0"/>
              <a:t>APPENDIX</a:t>
            </a:r>
            <a:endParaRPr lang="en-IN" sz="4800" dirty="0"/>
          </a:p>
        </p:txBody>
      </p:sp>
    </p:spTree>
    <p:extLst>
      <p:ext uri="{BB962C8B-B14F-4D97-AF65-F5344CB8AC3E}">
        <p14:creationId xmlns:p14="http://schemas.microsoft.com/office/powerpoint/2010/main" val="378749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095BE-DD8C-4424-96F2-10BEE2EF250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15822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223B59-B279-4B3A-82FD-BF8885B59E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5083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C56CFD-75C3-45A7-B522-2E99FFBEC5F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56770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9CA7FA-7705-48FC-BF3D-E1CECEA2FCE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2278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9C954B-BF8D-42F4-A9BB-F16CC554BBE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48398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A58FAC-D449-4BE1-ADA4-CBA2B29C0EA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1257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E600-E88F-4CD8-9310-BCC0F65E69E6}"/>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813F10DD-AE3F-4F0D-BAC9-1DF121322A7E}"/>
              </a:ext>
            </a:extLst>
          </p:cNvPr>
          <p:cNvSpPr>
            <a:spLocks noGrp="1"/>
          </p:cNvSpPr>
          <p:nvPr>
            <p:ph idx="1"/>
          </p:nvPr>
        </p:nvSpPr>
        <p:spPr/>
        <p:txBody>
          <a:bodyPr/>
          <a:lstStyle/>
          <a:p>
            <a:r>
              <a:rPr lang="en-US" dirty="0"/>
              <a:t>In this project I will be deploying a machine learning model which will be able to predict the prices for real estate specifically in Delhi because I wasn’t able to find a project which was targeting mainly Delhi . </a:t>
            </a:r>
          </a:p>
          <a:p>
            <a:r>
              <a:rPr lang="en-US" dirty="0"/>
              <a:t>It will be deployed on a webpage so that users can interact with it and get to know the prices </a:t>
            </a:r>
          </a:p>
          <a:p>
            <a:r>
              <a:rPr lang="en-US" dirty="0"/>
              <a:t>The prices will be based on various factors like total area, no. of rooms , bathrooms etc.</a:t>
            </a:r>
            <a:endParaRPr lang="en-IN" dirty="0"/>
          </a:p>
        </p:txBody>
      </p:sp>
    </p:spTree>
    <p:extLst>
      <p:ext uri="{BB962C8B-B14F-4D97-AF65-F5344CB8AC3E}">
        <p14:creationId xmlns:p14="http://schemas.microsoft.com/office/powerpoint/2010/main" val="1588986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262793-5759-42B6-8F50-D7C262E3A84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79880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3A058C-6834-48B6-94EF-1C826B737EB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5336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939CD3-0C62-4137-A8EF-1709B27BDDA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39816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10318-4E8B-47D4-A856-732ED33D9F8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39237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5BA1B2-1C87-4D5B-8F59-3AEC7025402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32530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57574A-331F-4A3B-9D4E-E2197CB0D5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13090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0458BA-D164-47D1-ABAD-B85877F06A5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7711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8A2B-855B-455D-AC22-87D6D443409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FDCCDD2-EC9F-408A-A74E-2559D23AC0AF}"/>
              </a:ext>
            </a:extLst>
          </p:cNvPr>
          <p:cNvSpPr>
            <a:spLocks noGrp="1"/>
          </p:cNvSpPr>
          <p:nvPr>
            <p:ph idx="1"/>
          </p:nvPr>
        </p:nvSpPr>
        <p:spPr/>
        <p:txBody>
          <a:bodyPr>
            <a:normAutofit/>
          </a:bodyPr>
          <a:lstStyle/>
          <a:p>
            <a:r>
              <a:rPr lang="en-US" dirty="0"/>
              <a:t>Being extremely interested in everything having a relation with the Machine Learning, the independent project was a great occasion to give me the time to learn and confirm my interest for this field. The fact that we can make estimations, predictions and give the ability for machines to learn by themselves is both powerful and limitless in term of application possibilities. We can use Machine Learning in Finance, Medicine, almost everywhere. That’s why I decided to conduct my project around the Machine Learning.</a:t>
            </a:r>
            <a:endParaRPr lang="en-IN" dirty="0"/>
          </a:p>
        </p:txBody>
      </p:sp>
    </p:spTree>
    <p:extLst>
      <p:ext uri="{BB962C8B-B14F-4D97-AF65-F5344CB8AC3E}">
        <p14:creationId xmlns:p14="http://schemas.microsoft.com/office/powerpoint/2010/main" val="283623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888A-B67C-4507-BBA6-CE88DE42DEFC}"/>
              </a:ext>
            </a:extLst>
          </p:cNvPr>
          <p:cNvSpPr>
            <a:spLocks noGrp="1"/>
          </p:cNvSpPr>
          <p:nvPr>
            <p:ph type="title"/>
          </p:nvPr>
        </p:nvSpPr>
        <p:spPr/>
        <p:txBody>
          <a:bodyPr/>
          <a:lstStyle/>
          <a:p>
            <a:r>
              <a:rPr lang="en-US" dirty="0"/>
              <a:t>GOALS</a:t>
            </a:r>
            <a:endParaRPr lang="en-IN" dirty="0"/>
          </a:p>
        </p:txBody>
      </p:sp>
      <p:sp>
        <p:nvSpPr>
          <p:cNvPr id="3" name="Content Placeholder 2">
            <a:extLst>
              <a:ext uri="{FF2B5EF4-FFF2-40B4-BE49-F238E27FC236}">
                <a16:creationId xmlns:a16="http://schemas.microsoft.com/office/drawing/2014/main" id="{E80A9DD3-013E-4266-92AD-D90928040E8B}"/>
              </a:ext>
            </a:extLst>
          </p:cNvPr>
          <p:cNvSpPr>
            <a:spLocks noGrp="1"/>
          </p:cNvSpPr>
          <p:nvPr>
            <p:ph idx="1"/>
          </p:nvPr>
        </p:nvSpPr>
        <p:spPr/>
        <p:txBody>
          <a:bodyPr>
            <a:normAutofit/>
          </a:bodyPr>
          <a:lstStyle/>
          <a:p>
            <a:r>
              <a:rPr lang="en-US" dirty="0"/>
              <a:t>I chose to take Real Estate Prediction as approach. </a:t>
            </a:r>
          </a:p>
          <a:p>
            <a:r>
              <a:rPr lang="en-US" dirty="0"/>
              <a:t>The goal was to predict the price of a given apartment according to the market prices taking into account different “features” that will be developed in the following sections.</a:t>
            </a:r>
          </a:p>
          <a:p>
            <a:r>
              <a:rPr lang="en-US" dirty="0"/>
              <a:t>The crucial element in machine learning task for which a particular attention should be clearly taken is the data. Indeed the results will be highly influenced by the data based on where did we find them, how are they formatted, are they consistent, is there any outlier and so on. At this step, many questions should be answered in order to guarantee that the learning algorithm will be efficient and accurate.</a:t>
            </a:r>
            <a:endParaRPr lang="en-IN" dirty="0"/>
          </a:p>
        </p:txBody>
      </p:sp>
    </p:spTree>
    <p:extLst>
      <p:ext uri="{BB962C8B-B14F-4D97-AF65-F5344CB8AC3E}">
        <p14:creationId xmlns:p14="http://schemas.microsoft.com/office/powerpoint/2010/main" val="343952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21D7E-A426-4B4F-A24A-D7BECF5C2524}"/>
              </a:ext>
            </a:extLst>
          </p:cNvPr>
          <p:cNvSpPr>
            <a:spLocks noGrp="1"/>
          </p:cNvSpPr>
          <p:nvPr>
            <p:ph idx="1"/>
          </p:nvPr>
        </p:nvSpPr>
        <p:spPr/>
        <p:txBody>
          <a:bodyPr/>
          <a:lstStyle/>
          <a:p>
            <a:r>
              <a:rPr lang="en-US" dirty="0"/>
              <a:t>Many sub steps are taken to get, clean and transform the data. I am going to explain each one of them to show how they have been applied on my project why they are useful for the machine learning part.</a:t>
            </a:r>
          </a:p>
          <a:p>
            <a:r>
              <a:rPr lang="en-US" b="0" i="0" dirty="0">
                <a:effectLst/>
              </a:rPr>
              <a:t>The Data has been extracted from </a:t>
            </a:r>
            <a:r>
              <a:rPr lang="en-US" b="0" i="0" dirty="0" err="1">
                <a:effectLst/>
              </a:rPr>
              <a:t>MagicBricks</a:t>
            </a:r>
            <a:r>
              <a:rPr lang="en-US" b="0" i="0" dirty="0">
                <a:effectLst/>
              </a:rPr>
              <a:t> (a website, provides common platform to property buyer and seller ) as I wanted to specifically target Delhi .</a:t>
            </a:r>
          </a:p>
          <a:p>
            <a:endParaRPr lang="en-IN" dirty="0"/>
          </a:p>
        </p:txBody>
      </p:sp>
    </p:spTree>
    <p:extLst>
      <p:ext uri="{BB962C8B-B14F-4D97-AF65-F5344CB8AC3E}">
        <p14:creationId xmlns:p14="http://schemas.microsoft.com/office/powerpoint/2010/main" val="174654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A6F9-D1DF-430B-A64A-060B996476F1}"/>
              </a:ext>
            </a:extLst>
          </p:cNvPr>
          <p:cNvSpPr>
            <a:spLocks noGrp="1"/>
          </p:cNvSpPr>
          <p:nvPr>
            <p:ph type="title"/>
          </p:nvPr>
        </p:nvSpPr>
        <p:spPr/>
        <p:txBody>
          <a:bodyPr/>
          <a:lstStyle/>
          <a:p>
            <a:r>
              <a:rPr lang="en-US" dirty="0"/>
              <a:t>SOFTWARE SPECIFICATION /HARDWARE REQUIREMENTS</a:t>
            </a:r>
            <a:endParaRPr lang="en-IN" dirty="0"/>
          </a:p>
        </p:txBody>
      </p:sp>
      <p:sp>
        <p:nvSpPr>
          <p:cNvPr id="3" name="Content Placeholder 2">
            <a:extLst>
              <a:ext uri="{FF2B5EF4-FFF2-40B4-BE49-F238E27FC236}">
                <a16:creationId xmlns:a16="http://schemas.microsoft.com/office/drawing/2014/main" id="{D04FEE90-4C66-4D62-A332-3CA8C90D0A1B}"/>
              </a:ext>
            </a:extLst>
          </p:cNvPr>
          <p:cNvSpPr>
            <a:spLocks noGrp="1"/>
          </p:cNvSpPr>
          <p:nvPr>
            <p:ph idx="1"/>
          </p:nvPr>
        </p:nvSpPr>
        <p:spPr/>
        <p:txBody>
          <a:bodyPr/>
          <a:lstStyle/>
          <a:p>
            <a:r>
              <a:rPr lang="en-US" dirty="0"/>
              <a:t>The software that I will be using is </a:t>
            </a:r>
            <a:r>
              <a:rPr lang="en-US" dirty="0" err="1"/>
              <a:t>jupyter</a:t>
            </a:r>
            <a:r>
              <a:rPr lang="en-US" dirty="0"/>
              <a:t> notebook</a:t>
            </a:r>
            <a:r>
              <a:rPr lang="en-IN" dirty="0"/>
              <a:t> as I will be working majorly in python </a:t>
            </a:r>
          </a:p>
          <a:p>
            <a:r>
              <a:rPr lang="en-IN" dirty="0"/>
              <a:t>Then for the front end I will be using flask to deploy the machine learning model on the webpage ( front end ).</a:t>
            </a:r>
          </a:p>
          <a:p>
            <a:r>
              <a:rPr lang="en-IN" dirty="0"/>
              <a:t>Choice of operating system is windows 10</a:t>
            </a:r>
          </a:p>
          <a:p>
            <a:r>
              <a:rPr lang="en-IN" dirty="0"/>
              <a:t>In terms of hardware requirements a PC with a minimum of 8GB of ram and a quad core CPU ( an intel i5 7500 in my case ) should be sufficient to make it work.</a:t>
            </a:r>
            <a:endParaRPr lang="en-US" dirty="0"/>
          </a:p>
        </p:txBody>
      </p:sp>
    </p:spTree>
    <p:extLst>
      <p:ext uri="{BB962C8B-B14F-4D97-AF65-F5344CB8AC3E}">
        <p14:creationId xmlns:p14="http://schemas.microsoft.com/office/powerpoint/2010/main" val="360194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0C10-B602-4DC5-9BB7-C9A6470978C9}"/>
              </a:ext>
            </a:extLst>
          </p:cNvPr>
          <p:cNvSpPr>
            <a:spLocks noGrp="1"/>
          </p:cNvSpPr>
          <p:nvPr>
            <p:ph type="title"/>
          </p:nvPr>
        </p:nvSpPr>
        <p:spPr/>
        <p:txBody>
          <a:bodyPr>
            <a:normAutofit fontScale="90000"/>
          </a:bodyPr>
          <a:lstStyle/>
          <a:p>
            <a:r>
              <a:rPr lang="en-IN" b="0" i="0" dirty="0">
                <a:effectLst/>
                <a:latin typeface="Roboto"/>
              </a:rPr>
              <a:t> Technology and tools used in this project  :</a:t>
            </a:r>
            <a:br>
              <a:rPr lang="en-IN" b="0" i="0" dirty="0">
                <a:effectLst/>
                <a:latin typeface="Roboto"/>
              </a:rPr>
            </a:br>
            <a:endParaRPr lang="en-IN" dirty="0"/>
          </a:p>
        </p:txBody>
      </p:sp>
      <p:sp>
        <p:nvSpPr>
          <p:cNvPr id="3" name="Content Placeholder 2">
            <a:extLst>
              <a:ext uri="{FF2B5EF4-FFF2-40B4-BE49-F238E27FC236}">
                <a16:creationId xmlns:a16="http://schemas.microsoft.com/office/drawing/2014/main" id="{13778C54-C918-456A-A0BA-36564537324E}"/>
              </a:ext>
            </a:extLst>
          </p:cNvPr>
          <p:cNvSpPr>
            <a:spLocks noGrp="1"/>
          </p:cNvSpPr>
          <p:nvPr>
            <p:ph idx="1"/>
          </p:nvPr>
        </p:nvSpPr>
        <p:spPr/>
        <p:txBody>
          <a:bodyPr/>
          <a:lstStyle/>
          <a:p>
            <a:r>
              <a:rPr lang="en-IN" b="0" i="0" dirty="0">
                <a:effectLst/>
                <a:latin typeface="Roboto"/>
              </a:rPr>
              <a:t> Python </a:t>
            </a:r>
          </a:p>
          <a:p>
            <a:r>
              <a:rPr lang="en-IN" b="0" i="0" dirty="0">
                <a:effectLst/>
                <a:latin typeface="Roboto"/>
              </a:rPr>
              <a:t> </a:t>
            </a:r>
            <a:r>
              <a:rPr lang="en-IN" b="0" i="0" dirty="0" err="1">
                <a:effectLst/>
                <a:latin typeface="Roboto"/>
              </a:rPr>
              <a:t>Numpy</a:t>
            </a:r>
            <a:r>
              <a:rPr lang="en-IN" b="0" i="0" dirty="0">
                <a:effectLst/>
                <a:latin typeface="Roboto"/>
              </a:rPr>
              <a:t> and Pandas for data cleaning </a:t>
            </a:r>
          </a:p>
          <a:p>
            <a:r>
              <a:rPr lang="en-IN" b="0" i="0" dirty="0">
                <a:effectLst/>
                <a:latin typeface="Roboto"/>
              </a:rPr>
              <a:t> Matplotlib for data visualization </a:t>
            </a:r>
          </a:p>
          <a:p>
            <a:r>
              <a:rPr lang="en-IN" b="0" i="0" dirty="0">
                <a:effectLst/>
                <a:latin typeface="Roboto"/>
              </a:rPr>
              <a:t> </a:t>
            </a:r>
            <a:r>
              <a:rPr lang="en-IN" b="0" i="0" dirty="0" err="1">
                <a:effectLst/>
                <a:latin typeface="Roboto"/>
              </a:rPr>
              <a:t>Sklearn</a:t>
            </a:r>
            <a:r>
              <a:rPr lang="en-IN" b="0" i="0" dirty="0">
                <a:effectLst/>
                <a:latin typeface="Roboto"/>
              </a:rPr>
              <a:t> for model building </a:t>
            </a:r>
          </a:p>
          <a:p>
            <a:r>
              <a:rPr lang="en-IN" dirty="0">
                <a:latin typeface="Roboto"/>
              </a:rPr>
              <a:t> </a:t>
            </a:r>
            <a:r>
              <a:rPr lang="en-IN" dirty="0" err="1">
                <a:latin typeface="Roboto"/>
              </a:rPr>
              <a:t>J</a:t>
            </a:r>
            <a:r>
              <a:rPr lang="en-IN" b="0" i="0" dirty="0" err="1">
                <a:effectLst/>
                <a:latin typeface="Roboto"/>
              </a:rPr>
              <a:t>upyter</a:t>
            </a:r>
            <a:r>
              <a:rPr lang="en-IN" b="0" i="0" dirty="0">
                <a:effectLst/>
                <a:latin typeface="Roboto"/>
              </a:rPr>
              <a:t> notebook, visual studio code and </a:t>
            </a:r>
            <a:r>
              <a:rPr lang="en-IN" b="0" i="0" dirty="0" err="1">
                <a:effectLst/>
                <a:latin typeface="Roboto"/>
              </a:rPr>
              <a:t>pycharm</a:t>
            </a:r>
            <a:r>
              <a:rPr lang="en-IN" b="0" i="0" dirty="0">
                <a:effectLst/>
                <a:latin typeface="Roboto"/>
              </a:rPr>
              <a:t> as IDE </a:t>
            </a:r>
          </a:p>
          <a:p>
            <a:r>
              <a:rPr lang="en-IN" b="0" i="0" dirty="0">
                <a:effectLst/>
                <a:latin typeface="Roboto"/>
              </a:rPr>
              <a:t> Python flask for http server (IDE </a:t>
            </a:r>
            <a:r>
              <a:rPr lang="en-IN" b="0" i="0" dirty="0" err="1">
                <a:effectLst/>
                <a:latin typeface="Roboto"/>
              </a:rPr>
              <a:t>Pycharm</a:t>
            </a:r>
            <a:r>
              <a:rPr lang="en-IN" b="0" i="0" dirty="0">
                <a:effectLst/>
                <a:latin typeface="Roboto"/>
              </a:rPr>
              <a:t>)</a:t>
            </a:r>
          </a:p>
          <a:p>
            <a:r>
              <a:rPr lang="en-IN" b="0" i="0" dirty="0">
                <a:effectLst/>
                <a:latin typeface="Roboto"/>
              </a:rPr>
              <a:t> HTML/CSS/</a:t>
            </a:r>
            <a:r>
              <a:rPr lang="en-IN" b="0" i="0" dirty="0" err="1">
                <a:effectLst/>
                <a:latin typeface="Roboto"/>
              </a:rPr>
              <a:t>Javascript</a:t>
            </a:r>
            <a:r>
              <a:rPr lang="en-IN" b="0" i="0" dirty="0">
                <a:effectLst/>
                <a:latin typeface="Roboto"/>
              </a:rPr>
              <a:t> </a:t>
            </a:r>
            <a:r>
              <a:rPr lang="en-IN" b="0" i="0" dirty="0">
                <a:solidFill>
                  <a:srgbClr val="FFFFFF"/>
                </a:solidFill>
                <a:effectLst/>
                <a:latin typeface="Roboto"/>
              </a:rPr>
              <a:t>for UI</a:t>
            </a:r>
            <a:endParaRPr lang="en-IN" dirty="0"/>
          </a:p>
        </p:txBody>
      </p:sp>
    </p:spTree>
    <p:extLst>
      <p:ext uri="{BB962C8B-B14F-4D97-AF65-F5344CB8AC3E}">
        <p14:creationId xmlns:p14="http://schemas.microsoft.com/office/powerpoint/2010/main" val="338749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05D5-580D-4031-9119-2FB36B9817BD}"/>
              </a:ext>
            </a:extLst>
          </p:cNvPr>
          <p:cNvSpPr>
            <a:spLocks noGrp="1"/>
          </p:cNvSpPr>
          <p:nvPr>
            <p:ph type="title"/>
          </p:nvPr>
        </p:nvSpPr>
        <p:spPr/>
        <p:txBody>
          <a:bodyPr/>
          <a:lstStyle/>
          <a:p>
            <a:r>
              <a:rPr lang="en-US" dirty="0"/>
              <a:t>STRUCTURE CHART</a:t>
            </a:r>
            <a:endParaRPr lang="en-IN" dirty="0"/>
          </a:p>
        </p:txBody>
      </p:sp>
      <p:sp>
        <p:nvSpPr>
          <p:cNvPr id="3" name="Content Placeholder 2">
            <a:extLst>
              <a:ext uri="{FF2B5EF4-FFF2-40B4-BE49-F238E27FC236}">
                <a16:creationId xmlns:a16="http://schemas.microsoft.com/office/drawing/2014/main" id="{CDBD06B4-6615-4E20-A9AA-D966E3668FC6}"/>
              </a:ext>
            </a:extLst>
          </p:cNvPr>
          <p:cNvSpPr>
            <a:spLocks noGrp="1"/>
          </p:cNvSpPr>
          <p:nvPr>
            <p:ph idx="1"/>
          </p:nvPr>
        </p:nvSpPr>
        <p:spPr/>
        <p:txBody>
          <a:bodyPr/>
          <a:lstStyle/>
          <a:p>
            <a:pPr algn="l">
              <a:buFont typeface="+mj-lt"/>
              <a:buAutoNum type="arabicPeriod"/>
            </a:pPr>
            <a:r>
              <a:rPr lang="en-US" b="0" i="0" dirty="0">
                <a:solidFill>
                  <a:srgbClr val="292929"/>
                </a:solidFill>
                <a:effectLst/>
                <a:latin typeface="charter"/>
              </a:rPr>
              <a:t>Gathering data</a:t>
            </a:r>
          </a:p>
          <a:p>
            <a:pPr algn="l">
              <a:buFont typeface="+mj-lt"/>
              <a:buAutoNum type="arabicPeriod"/>
            </a:pPr>
            <a:r>
              <a:rPr lang="en-US" b="0" i="0" dirty="0">
                <a:solidFill>
                  <a:srgbClr val="292929"/>
                </a:solidFill>
                <a:effectLst/>
                <a:latin typeface="charter"/>
              </a:rPr>
              <a:t>Data pre-processing</a:t>
            </a:r>
          </a:p>
          <a:p>
            <a:pPr algn="l">
              <a:buFont typeface="+mj-lt"/>
              <a:buAutoNum type="arabicPeriod"/>
            </a:pPr>
            <a:r>
              <a:rPr lang="en-US" b="0" i="0" dirty="0">
                <a:solidFill>
                  <a:srgbClr val="292929"/>
                </a:solidFill>
                <a:effectLst/>
                <a:latin typeface="charter"/>
              </a:rPr>
              <a:t>Researching the model that will be best for the type of data</a:t>
            </a:r>
          </a:p>
          <a:p>
            <a:pPr algn="l">
              <a:buFont typeface="+mj-lt"/>
              <a:buAutoNum type="arabicPeriod"/>
            </a:pPr>
            <a:r>
              <a:rPr lang="en-US" b="0" i="0" dirty="0">
                <a:solidFill>
                  <a:srgbClr val="292929"/>
                </a:solidFill>
                <a:effectLst/>
                <a:latin typeface="charter"/>
              </a:rPr>
              <a:t>Training and testing the model</a:t>
            </a:r>
          </a:p>
          <a:p>
            <a:pPr algn="l">
              <a:buFont typeface="+mj-lt"/>
              <a:buAutoNum type="arabicPeriod"/>
            </a:pPr>
            <a:r>
              <a:rPr lang="en-US" b="0" i="0" dirty="0">
                <a:solidFill>
                  <a:srgbClr val="292929"/>
                </a:solidFill>
                <a:effectLst/>
                <a:latin typeface="charter"/>
              </a:rPr>
              <a:t>Evaluation</a:t>
            </a:r>
          </a:p>
          <a:p>
            <a:pPr algn="l">
              <a:buFont typeface="+mj-lt"/>
              <a:buAutoNum type="arabicPeriod"/>
            </a:pPr>
            <a:r>
              <a:rPr lang="en-US" dirty="0">
                <a:solidFill>
                  <a:srgbClr val="292929"/>
                </a:solidFill>
                <a:latin typeface="charter"/>
              </a:rPr>
              <a:t>Creating a flask server</a:t>
            </a:r>
          </a:p>
          <a:p>
            <a:pPr algn="l">
              <a:buFont typeface="+mj-lt"/>
              <a:buAutoNum type="arabicPeriod"/>
            </a:pPr>
            <a:r>
              <a:rPr lang="en-US" dirty="0">
                <a:solidFill>
                  <a:srgbClr val="292929"/>
                </a:solidFill>
                <a:latin typeface="charter"/>
              </a:rPr>
              <a:t>Creating and </a:t>
            </a:r>
            <a:r>
              <a:rPr lang="en-US">
                <a:solidFill>
                  <a:srgbClr val="292929"/>
                </a:solidFill>
                <a:latin typeface="charter"/>
              </a:rPr>
              <a:t>connection frontend</a:t>
            </a:r>
            <a:endParaRPr lang="en-IN" dirty="0"/>
          </a:p>
        </p:txBody>
      </p:sp>
    </p:spTree>
    <p:extLst>
      <p:ext uri="{BB962C8B-B14F-4D97-AF65-F5344CB8AC3E}">
        <p14:creationId xmlns:p14="http://schemas.microsoft.com/office/powerpoint/2010/main" val="131012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4C8A-2664-48EB-93AF-0F264885E526}"/>
              </a:ext>
            </a:extLst>
          </p:cNvPr>
          <p:cNvSpPr>
            <a:spLocks noGrp="1"/>
          </p:cNvSpPr>
          <p:nvPr>
            <p:ph type="title"/>
          </p:nvPr>
        </p:nvSpPr>
        <p:spPr/>
        <p:txBody>
          <a:bodyPr/>
          <a:lstStyle/>
          <a:p>
            <a:r>
              <a:rPr lang="en-US" b="0" i="0" dirty="0">
                <a:solidFill>
                  <a:srgbClr val="333333"/>
                </a:solidFill>
                <a:effectLst/>
              </a:rPr>
              <a:t>MACHINE LEARNING APPLICATION DATA FLOW DIAGRAM</a:t>
            </a:r>
            <a:endParaRPr lang="en-IN" dirty="0"/>
          </a:p>
        </p:txBody>
      </p:sp>
      <p:pic>
        <p:nvPicPr>
          <p:cNvPr id="17410" name="Picture 2">
            <a:extLst>
              <a:ext uri="{FF2B5EF4-FFF2-40B4-BE49-F238E27FC236}">
                <a16:creationId xmlns:a16="http://schemas.microsoft.com/office/drawing/2014/main" id="{F395F6F5-BFD1-44FD-A587-0F68E7D57D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40784" y="1802286"/>
            <a:ext cx="5957740" cy="447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84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172</TotalTime>
  <Words>700</Words>
  <Application>Microsoft Office PowerPoint</Application>
  <PresentationFormat>Widescreen</PresentationFormat>
  <Paragraphs>44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charter</vt:lpstr>
      <vt:lpstr>Roboto</vt:lpstr>
      <vt:lpstr>Tw Cen MT</vt:lpstr>
      <vt:lpstr>Tw Cen MT Condensed</vt:lpstr>
      <vt:lpstr>Wingdings 3</vt:lpstr>
      <vt:lpstr>Integral</vt:lpstr>
      <vt:lpstr>DELHI REAL ESTATE PRICE PREDICTATION </vt:lpstr>
      <vt:lpstr>SUMMARY</vt:lpstr>
      <vt:lpstr>INTRODUCTION</vt:lpstr>
      <vt:lpstr>GOALS</vt:lpstr>
      <vt:lpstr>PowerPoint Presentation</vt:lpstr>
      <vt:lpstr>SOFTWARE SPECIFICATION /HARDWARE REQUIREMENTS</vt:lpstr>
      <vt:lpstr> Technology and tools used in this project  : </vt:lpstr>
      <vt:lpstr>STRUCTURE CHART</vt:lpstr>
      <vt:lpstr>MACHINE LEARNING APPLICATION DATA FLOW DIAGRAM</vt:lpstr>
      <vt:lpstr>ER DIAGRAM</vt:lpstr>
      <vt:lpstr>FUTURE WORK </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PREDICTATION</dc:title>
  <dc:creator>kartik goel</dc:creator>
  <cp:lastModifiedBy>kartik goel</cp:lastModifiedBy>
  <cp:revision>24</cp:revision>
  <dcterms:created xsi:type="dcterms:W3CDTF">2021-03-03T19:51:01Z</dcterms:created>
  <dcterms:modified xsi:type="dcterms:W3CDTF">2021-04-05T17:02:15Z</dcterms:modified>
</cp:coreProperties>
</file>