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6C95"/>
    <a:srgbClr val="1EC108"/>
    <a:srgbClr val="DD59CF"/>
    <a:srgbClr val="0000FF"/>
    <a:srgbClr val="28ED00"/>
    <a:srgbClr val="00D1A9"/>
    <a:srgbClr val="7597D2"/>
    <a:srgbClr val="352C4F"/>
    <a:srgbClr val="323B5F"/>
    <a:srgbClr val="2F48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 autoAdjust="0"/>
    <p:restoredTop sz="93536"/>
  </p:normalViewPr>
  <p:slideViewPr>
    <p:cSldViewPr snapToGrid="0">
      <p:cViewPr varScale="1">
        <p:scale>
          <a:sx n="104" d="100"/>
          <a:sy n="104" d="100"/>
        </p:scale>
        <p:origin x="400" y="200"/>
      </p:cViewPr>
      <p:guideLst>
        <p:guide orient="horz" pos="364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B75E87-ABAA-4DD4-8E0F-7FA515F21647}" type="datetimeFigureOut">
              <a:rPr lang="en-US" smtClean="0"/>
              <a:t>6/4/25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33DA5-CA4B-481A-A909-757692AAF3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10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C33DA5-CA4B-481A-A909-757692AAF34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528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4138459-CD33-8FBB-2736-4F031A77D5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rcRect t="37851" r="9757" b="3547"/>
          <a:stretch/>
        </p:blipFill>
        <p:spPr>
          <a:xfrm>
            <a:off x="0" y="908524"/>
            <a:ext cx="12192000" cy="53585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EBC6D-8B7C-477E-AFE0-4AF07A0EE4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55086" y="6503555"/>
            <a:ext cx="636914" cy="365125"/>
          </a:xfrm>
        </p:spPr>
        <p:txBody>
          <a:bodyPr/>
          <a:lstStyle/>
          <a:p>
            <a:fld id="{C7D9C8F7-B9C9-4A6D-B783-DEA6E6070D5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760F93A-8465-45F9-A7FA-8BE37DFB600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574743"/>
            <a:ext cx="9144000" cy="1655762"/>
          </a:xfrm>
        </p:spPr>
        <p:txBody>
          <a:bodyPr anchor="ctr" anchorCtr="0"/>
          <a:lstStyle>
            <a:lvl1pPr marL="0" indent="0" algn="ctr">
              <a:buNone/>
              <a:defRPr sz="2400">
                <a:solidFill>
                  <a:srgbClr val="2578A3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Authors &amp; Affiliations Here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E0C020-D48C-448C-BF54-B9AE3E9FDAF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524000" y="1610436"/>
            <a:ext cx="9144000" cy="164145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4000"/>
            </a:lvl1pPr>
          </a:lstStyle>
          <a:p>
            <a:pPr lvl="0"/>
            <a:r>
              <a:rPr lang="en-US" dirty="0"/>
              <a:t>Presentation Title Here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E28F84-F5E3-6F44-82E9-C97939ABA84E}"/>
              </a:ext>
            </a:extLst>
          </p:cNvPr>
          <p:cNvSpPr/>
          <p:nvPr userDrawn="1"/>
        </p:nvSpPr>
        <p:spPr>
          <a:xfrm>
            <a:off x="3455894" y="6589956"/>
            <a:ext cx="7491505" cy="2680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915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5BE7-EF98-49BB-9569-6EF2F63E24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EA341-692E-4C32-A199-DDDC7B8AB5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57199" y="1196810"/>
            <a:ext cx="11380573" cy="5006281"/>
          </a:xfrm>
        </p:spPr>
        <p:txBody>
          <a:bodyPr wrap="square">
            <a:noAutofit/>
          </a:bodyPr>
          <a:lstStyle>
            <a:lvl1pPr>
              <a:defRPr sz="2400">
                <a:solidFill>
                  <a:srgbClr val="2F486E"/>
                </a:solidFill>
              </a:defRPr>
            </a:lvl1pPr>
            <a:lvl2pPr>
              <a:defRPr>
                <a:solidFill>
                  <a:srgbClr val="2F486E"/>
                </a:solidFill>
              </a:defRPr>
            </a:lvl2pPr>
            <a:lvl3pPr>
              <a:defRPr>
                <a:solidFill>
                  <a:srgbClr val="2F486E"/>
                </a:solidFill>
              </a:defRPr>
            </a:lvl3pPr>
            <a:lvl4pPr>
              <a:defRPr>
                <a:solidFill>
                  <a:srgbClr val="2F486E"/>
                </a:solidFill>
              </a:defRPr>
            </a:lvl4pPr>
            <a:lvl5pPr>
              <a:defRPr>
                <a:solidFill>
                  <a:srgbClr val="2F486E"/>
                </a:solidFill>
              </a:defRPr>
            </a:lvl5pPr>
          </a:lstStyle>
          <a:p>
            <a:pPr lvl="0"/>
            <a:r>
              <a:rPr lang="en-US" dirty="0"/>
              <a:t>Slide Content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68FBA-C55D-4716-BAC7-4CC5ED907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C8F7-B9C9-4A6D-B783-DEA6E6070D58}" type="slidenum">
              <a:rPr lang="en-US" smtClean="0"/>
              <a:t>‹#›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C5003C-7F8E-1248-8F1B-6024C3A9CF1B}"/>
              </a:ext>
            </a:extLst>
          </p:cNvPr>
          <p:cNvSpPr txBox="1"/>
          <p:nvPr userDrawn="1"/>
        </p:nvSpPr>
        <p:spPr>
          <a:xfrm>
            <a:off x="9291484" y="816077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 anchorCtr="0">
            <a:normAutofit fontScale="25000" lnSpcReduction="20000"/>
          </a:bodyPr>
          <a:lstStyle/>
          <a:p>
            <a:endParaRPr lang="en-US" sz="4000">
              <a:solidFill>
                <a:srgbClr val="323B5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11819F-F7B6-2672-1075-257E90157BCD}"/>
              </a:ext>
            </a:extLst>
          </p:cNvPr>
          <p:cNvSpPr txBox="1"/>
          <p:nvPr userDrawn="1"/>
        </p:nvSpPr>
        <p:spPr>
          <a:xfrm>
            <a:off x="6400800" y="6731306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 anchorCtr="0">
            <a:normAutofit fontScale="25000" lnSpcReduction="20000"/>
          </a:bodyPr>
          <a:lstStyle/>
          <a:p>
            <a:endParaRPr lang="en-US" sz="4000" dirty="0">
              <a:solidFill>
                <a:srgbClr val="323B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0574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CE1E-D922-8145-B0E9-8DE104C4A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1E6D1-81D7-0243-8F0E-1CF7473C647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D9C8F7-B9C9-4A6D-B783-DEA6E6070D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64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C36411-9A29-BD46-A353-9F6AA3FB173E}"/>
              </a:ext>
            </a:extLst>
          </p:cNvPr>
          <p:cNvCxnSpPr/>
          <p:nvPr userDrawn="1"/>
        </p:nvCxnSpPr>
        <p:spPr>
          <a:xfrm>
            <a:off x="0" y="6549389"/>
            <a:ext cx="12192000" cy="0"/>
          </a:xfrm>
          <a:prstGeom prst="lin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A26A84A-7092-4995-BA1D-04FE4635C8D2}"/>
              </a:ext>
            </a:extLst>
          </p:cNvPr>
          <p:cNvSpPr/>
          <p:nvPr userDrawn="1"/>
        </p:nvSpPr>
        <p:spPr>
          <a:xfrm>
            <a:off x="0" y="0"/>
            <a:ext cx="12192000" cy="886433"/>
          </a:xfrm>
          <a:custGeom>
            <a:avLst/>
            <a:gdLst>
              <a:gd name="connsiteX0" fmla="*/ 0 w 12192000"/>
              <a:gd name="connsiteY0" fmla="*/ 0 h 886433"/>
              <a:gd name="connsiteX1" fmla="*/ 8429896 w 12192000"/>
              <a:gd name="connsiteY1" fmla="*/ 0 h 886433"/>
              <a:gd name="connsiteX2" fmla="*/ 8429896 w 12192000"/>
              <a:gd name="connsiteY2" fmla="*/ 677 h 886433"/>
              <a:gd name="connsiteX3" fmla="*/ 8519685 w 12192000"/>
              <a:gd name="connsiteY3" fmla="*/ 677 h 886433"/>
              <a:gd name="connsiteX4" fmla="*/ 9122799 w 12192000"/>
              <a:gd name="connsiteY4" fmla="*/ 737559 h 886433"/>
              <a:gd name="connsiteX5" fmla="*/ 9222155 w 12192000"/>
              <a:gd name="connsiteY5" fmla="*/ 737559 h 886433"/>
              <a:gd name="connsiteX6" fmla="*/ 9222155 w 12192000"/>
              <a:gd name="connsiteY6" fmla="*/ 738281 h 886433"/>
              <a:gd name="connsiteX7" fmla="*/ 12191999 w 12192000"/>
              <a:gd name="connsiteY7" fmla="*/ 738281 h 886433"/>
              <a:gd name="connsiteX8" fmla="*/ 12191999 w 12192000"/>
              <a:gd name="connsiteY8" fmla="*/ 0 h 886433"/>
              <a:gd name="connsiteX9" fmla="*/ 12192000 w 12192000"/>
              <a:gd name="connsiteY9" fmla="*/ 0 h 886433"/>
              <a:gd name="connsiteX10" fmla="*/ 12192000 w 12192000"/>
              <a:gd name="connsiteY10" fmla="*/ 886433 h 886433"/>
              <a:gd name="connsiteX11" fmla="*/ 0 w 12192000"/>
              <a:gd name="connsiteY11" fmla="*/ 886433 h 886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2192000" h="886433">
                <a:moveTo>
                  <a:pt x="0" y="0"/>
                </a:moveTo>
                <a:lnTo>
                  <a:pt x="8429896" y="0"/>
                </a:lnTo>
                <a:lnTo>
                  <a:pt x="8429896" y="677"/>
                </a:lnTo>
                <a:lnTo>
                  <a:pt x="8519685" y="677"/>
                </a:lnTo>
                <a:cubicBezTo>
                  <a:pt x="8823011" y="3806"/>
                  <a:pt x="8918186" y="734566"/>
                  <a:pt x="9122799" y="737559"/>
                </a:cubicBezTo>
                <a:lnTo>
                  <a:pt x="9222155" y="737559"/>
                </a:lnTo>
                <a:lnTo>
                  <a:pt x="9222155" y="738281"/>
                </a:lnTo>
                <a:lnTo>
                  <a:pt x="12191999" y="738281"/>
                </a:lnTo>
                <a:lnTo>
                  <a:pt x="12191999" y="0"/>
                </a:lnTo>
                <a:lnTo>
                  <a:pt x="12192000" y="0"/>
                </a:lnTo>
                <a:lnTo>
                  <a:pt x="12192000" y="886433"/>
                </a:lnTo>
                <a:lnTo>
                  <a:pt x="0" y="886433"/>
                </a:lnTo>
                <a:close/>
              </a:path>
            </a:pathLst>
          </a:custGeom>
          <a:gradFill flip="none" rotWithShape="1">
            <a:gsLst>
              <a:gs pos="23000">
                <a:srgbClr val="33385C"/>
              </a:gs>
              <a:gs pos="0">
                <a:srgbClr val="352C4F"/>
              </a:gs>
              <a:gs pos="100000">
                <a:srgbClr val="2579A4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5689B-5B5D-43C0-AEC9-58418D0E3420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457200" y="1196811"/>
            <a:ext cx="11273246" cy="4695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Slide Content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1EC18-8DFB-42B4-A878-68559E320F4E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555086" y="6519634"/>
            <a:ext cx="6369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2F486E"/>
                </a:solidFill>
                <a:latin typeface="+mn-lt"/>
              </a:defRPr>
            </a:lvl1pPr>
          </a:lstStyle>
          <a:p>
            <a:fld id="{C7D9C8F7-B9C9-4A6D-B783-DEA6E6070D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809085-9F74-409E-B667-8D1E1AE13955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276533" y="0"/>
            <a:ext cx="8214324" cy="8864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Slide Title Here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DAFE9D9-1778-0A45-A682-C242E6EBE78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39756" y="6357194"/>
            <a:ext cx="1609724" cy="536575"/>
          </a:xfrm>
          <a:prstGeom prst="rect">
            <a:avLst/>
          </a:prstGeom>
        </p:spPr>
      </p:pic>
      <p:pic>
        <p:nvPicPr>
          <p:cNvPr id="14" name="Picture 13" descr="BUlogo2c">
            <a:extLst>
              <a:ext uri="{FF2B5EF4-FFF2-40B4-BE49-F238E27FC236}">
                <a16:creationId xmlns:a16="http://schemas.microsoft.com/office/drawing/2014/main" id="{DAAA7492-F140-B440-92EF-9BA614F6E7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0868084" y="129208"/>
            <a:ext cx="1249298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id="{88807284-45FA-113B-81D5-9766B983D27B}"/>
              </a:ext>
            </a:extLst>
          </p:cNvPr>
          <p:cNvSpPr txBox="1">
            <a:spLocks/>
          </p:cNvSpPr>
          <p:nvPr userDrawn="1"/>
        </p:nvSpPr>
        <p:spPr>
          <a:xfrm>
            <a:off x="3846481" y="6559022"/>
            <a:ext cx="6394799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00" b="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Dotum" panose="020B0600000101010101" pitchFamily="34" charset="-127"/>
                <a:cs typeface="Calibri" panose="020F0502020204030204" pitchFamily="34" charset="0"/>
              </a:rPr>
              <a:t>Next-Generation 3D Chip Integration </a:t>
            </a:r>
            <a:r>
              <a:rPr lang="en-US" sz="1300" i="1" dirty="0">
                <a:solidFill>
                  <a:schemeClr val="accent1">
                    <a:lumMod val="75000"/>
                  </a:schemeClr>
                </a:solidFill>
              </a:rPr>
              <a:t>│ Junghyun Cho, SUNY Binghamton University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300" i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477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0" r:id="rId2"/>
    <p:sldLayoutId id="2147483652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bg1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F486E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F486E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F486E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52C4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352C4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jpeg"/><Relationship Id="rId9" Type="http://schemas.openxmlformats.org/officeDocument/2006/relationships/image" Target="../media/image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90EAC-7CB6-AB1C-5774-6FD1C8598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7" y="29623"/>
            <a:ext cx="9637012" cy="886433"/>
          </a:xfrm>
        </p:spPr>
        <p:txBody>
          <a:bodyPr>
            <a:noAutofit/>
          </a:bodyPr>
          <a:lstStyle/>
          <a:p>
            <a:r>
              <a:rPr lang="en-US" sz="3000" dirty="0"/>
              <a:t>3D Interconnections from Solder Balls to Hybrid Bonding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78DCF-2DEA-49A7-41D7-0C62A950B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D9C8F7-B9C9-4A6D-B783-DEA6E6070D58}" type="slidenum">
              <a:rPr lang="en-US" smtClean="0"/>
              <a:t>1</a:t>
            </a:fld>
            <a:endParaRPr lang="en-US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F4B99702-6C4D-088D-2BA5-82F02E33530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76" t="43131" r="35736" b="43132"/>
          <a:stretch/>
        </p:blipFill>
        <p:spPr>
          <a:xfrm>
            <a:off x="9756444" y="69307"/>
            <a:ext cx="1090579" cy="668845"/>
          </a:xfrm>
          <a:prstGeom prst="rect">
            <a:avLst/>
          </a:prstGeom>
        </p:spPr>
      </p:pic>
      <p:pic>
        <p:nvPicPr>
          <p:cNvPr id="57" name="Picture 10" descr="sematech_color_notag_rgb">
            <a:extLst>
              <a:ext uri="{FF2B5EF4-FFF2-40B4-BE49-F238E27FC236}">
                <a16:creationId xmlns:a16="http://schemas.microsoft.com/office/drawing/2014/main" id="{0DB6D1E6-2948-1BD0-0106-BF9E94F3B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7712" y="6296278"/>
            <a:ext cx="10191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9E17859-0A01-A733-20AF-BB27A1297E52}"/>
              </a:ext>
            </a:extLst>
          </p:cNvPr>
          <p:cNvSpPr txBox="1"/>
          <p:nvPr/>
        </p:nvSpPr>
        <p:spPr>
          <a:xfrm>
            <a:off x="12463245" y="6480636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 anchor="ctr" anchorCtr="0">
            <a:normAutofit fontScale="25000" lnSpcReduction="20000"/>
          </a:bodyPr>
          <a:lstStyle/>
          <a:p>
            <a:endParaRPr lang="en-US" sz="4000">
              <a:solidFill>
                <a:srgbClr val="323B5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D65092-ACC3-FD28-DD3B-A6969C72B22A}"/>
              </a:ext>
            </a:extLst>
          </p:cNvPr>
          <p:cNvSpPr txBox="1"/>
          <p:nvPr/>
        </p:nvSpPr>
        <p:spPr>
          <a:xfrm>
            <a:off x="3151531" y="3428099"/>
            <a:ext cx="2612430" cy="590886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/>
          <a:p>
            <a:pPr algn="ctr"/>
            <a:r>
              <a:rPr lang="en-US" b="1" dirty="0">
                <a:solidFill>
                  <a:srgbClr val="286C95"/>
                </a:solidFill>
              </a:rPr>
              <a:t>Transient Liquid Phase (TLP) Bonding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E35629A-E98F-C9A9-2D4B-72BD07E3B8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051744"/>
              </p:ext>
            </p:extLst>
          </p:nvPr>
        </p:nvGraphicFramePr>
        <p:xfrm>
          <a:off x="95681" y="1293769"/>
          <a:ext cx="12009837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8573">
                  <a:extLst>
                    <a:ext uri="{9D8B030D-6E8A-4147-A177-3AD203B41FA5}">
                      <a16:colId xmlns:a16="http://schemas.microsoft.com/office/drawing/2014/main" val="85923226"/>
                    </a:ext>
                  </a:extLst>
                </a:gridCol>
                <a:gridCol w="2445139">
                  <a:extLst>
                    <a:ext uri="{9D8B030D-6E8A-4147-A177-3AD203B41FA5}">
                      <a16:colId xmlns:a16="http://schemas.microsoft.com/office/drawing/2014/main" val="564013047"/>
                    </a:ext>
                  </a:extLst>
                </a:gridCol>
                <a:gridCol w="2636250">
                  <a:extLst>
                    <a:ext uri="{9D8B030D-6E8A-4147-A177-3AD203B41FA5}">
                      <a16:colId xmlns:a16="http://schemas.microsoft.com/office/drawing/2014/main" val="2555860891"/>
                    </a:ext>
                  </a:extLst>
                </a:gridCol>
                <a:gridCol w="2891481">
                  <a:extLst>
                    <a:ext uri="{9D8B030D-6E8A-4147-A177-3AD203B41FA5}">
                      <a16:colId xmlns:a16="http://schemas.microsoft.com/office/drawing/2014/main" val="2606514845"/>
                    </a:ext>
                  </a:extLst>
                </a:gridCol>
                <a:gridCol w="2368394">
                  <a:extLst>
                    <a:ext uri="{9D8B030D-6E8A-4147-A177-3AD203B41FA5}">
                      <a16:colId xmlns:a16="http://schemas.microsoft.com/office/drawing/2014/main" val="30144262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&gt; 100 </a:t>
                      </a:r>
                      <a:r>
                        <a:rPr lang="en-US" dirty="0">
                          <a:latin typeface="Symbol" pitchFamily="2" charset="2"/>
                        </a:rPr>
                        <a:t>m</a:t>
                      </a:r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 – 20 </a:t>
                      </a:r>
                      <a:r>
                        <a:rPr lang="en-US" dirty="0">
                          <a:latin typeface="Symbol" pitchFamily="2" charset="2"/>
                        </a:rPr>
                        <a:t>m</a:t>
                      </a:r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 – 10 </a:t>
                      </a:r>
                      <a:r>
                        <a:rPr lang="en-US" dirty="0">
                          <a:latin typeface="Symbol" pitchFamily="2" charset="2"/>
                        </a:rPr>
                        <a:t>m</a:t>
                      </a:r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&lt; 10 </a:t>
                      </a:r>
                      <a:r>
                        <a:rPr lang="en-US" dirty="0">
                          <a:solidFill>
                            <a:srgbClr val="FFFF00"/>
                          </a:solidFill>
                          <a:latin typeface="Symbol" pitchFamily="2" charset="2"/>
                        </a:rPr>
                        <a:t>m</a:t>
                      </a: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 &lt; 1 </a:t>
                      </a:r>
                      <a:r>
                        <a:rPr lang="en-US" dirty="0">
                          <a:solidFill>
                            <a:srgbClr val="FFFF00"/>
                          </a:solidFill>
                          <a:latin typeface="Symbol" pitchFamily="2" charset="2"/>
                        </a:rPr>
                        <a:t>m</a:t>
                      </a:r>
                      <a:r>
                        <a:rPr lang="en-US" dirty="0">
                          <a:solidFill>
                            <a:srgbClr val="FFFF00"/>
                          </a:solidFill>
                        </a:rPr>
                        <a:t>m (for AI chips)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8504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b="0" dirty="0"/>
                        <a:t>Flip chip: </a:t>
                      </a:r>
                      <a:r>
                        <a:rPr lang="en-US" dirty="0"/>
                        <a:t>solder Bumps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dirty="0" err="1"/>
                        <a:t>Microbumps</a:t>
                      </a:r>
                      <a:endParaRPr lang="en-US" dirty="0"/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b="1" dirty="0"/>
                        <a:t>Cu pillars with solders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b="1" dirty="0"/>
                        <a:t>Transient Liquid Phase</a:t>
                      </a:r>
                      <a:r>
                        <a:rPr lang="en-US" baseline="30000" dirty="0"/>
                        <a:t>1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b="1" dirty="0"/>
                        <a:t>Cu-Cu bonding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baseline="0" dirty="0">
                          <a:latin typeface="+mn-lt"/>
                        </a:rPr>
                        <a:t>Solderless Cu-pillar</a:t>
                      </a:r>
                      <a:r>
                        <a:rPr lang="en-US" baseline="30000" dirty="0"/>
                        <a:t>1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b="1" dirty="0"/>
                        <a:t>Hybrid bonding (Cu/SiO</a:t>
                      </a:r>
                      <a:r>
                        <a:rPr lang="en-US" b="1" baseline="-25000" dirty="0"/>
                        <a:t>2</a:t>
                      </a:r>
                      <a:r>
                        <a:rPr lang="en-US" b="1" dirty="0"/>
                        <a:t>)</a:t>
                      </a:r>
                      <a:r>
                        <a:rPr lang="en-US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2238" marR="0" lvl="0" indent="-122238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dirty="0"/>
                        <a:t>Hybrid bonding (Cu/SiO</a:t>
                      </a:r>
                      <a:r>
                        <a:rPr lang="en-US" b="1" baseline="-25000" dirty="0"/>
                        <a:t>2</a:t>
                      </a:r>
                      <a:r>
                        <a:rPr lang="en-US" b="1" dirty="0"/>
                        <a:t>) and beyond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333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Solder Reflow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Solder Reflow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  <a:tabLst/>
                      </a:pPr>
                      <a:r>
                        <a:rPr lang="en-US" baseline="30000" dirty="0"/>
                        <a:t>1</a:t>
                      </a:r>
                      <a:r>
                        <a:rPr lang="en-US" dirty="0"/>
                        <a:t>Low-pressure, annealing</a:t>
                      </a:r>
                    </a:p>
                    <a:p>
                      <a:pPr marL="0" indent="0">
                        <a:buFont typeface="+mj-lt"/>
                        <a:buNone/>
                        <a:tabLst/>
                      </a:pPr>
                      <a:r>
                        <a:rPr lang="en-US" baseline="30000" dirty="0"/>
                        <a:t>2</a:t>
                      </a:r>
                      <a:r>
                        <a:rPr lang="en-US" dirty="0"/>
                        <a:t>Thermo-compression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  <a:tabLst/>
                      </a:pPr>
                      <a:r>
                        <a:rPr lang="en-US" baseline="30000" dirty="0"/>
                        <a:t>1</a:t>
                      </a:r>
                      <a:r>
                        <a:rPr lang="en-US" baseline="0" dirty="0"/>
                        <a:t>Thermo-c</a:t>
                      </a:r>
                      <a:r>
                        <a:rPr lang="en-US" dirty="0"/>
                        <a:t>ompression</a:t>
                      </a:r>
                    </a:p>
                    <a:p>
                      <a:pPr marL="0" indent="0">
                        <a:buFont typeface="+mj-lt"/>
                        <a:buNone/>
                        <a:tabLst/>
                      </a:pPr>
                      <a:r>
                        <a:rPr lang="en-US" baseline="30000" dirty="0"/>
                        <a:t>2</a:t>
                      </a:r>
                      <a:r>
                        <a:rPr lang="en-US" baseline="0" dirty="0"/>
                        <a:t>T</a:t>
                      </a:r>
                      <a:r>
                        <a:rPr lang="en-US" dirty="0"/>
                        <a:t>wo-step: comp. &amp; anneal.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aseline="0" dirty="0"/>
                        <a:t>T</a:t>
                      </a:r>
                      <a:r>
                        <a:rPr lang="en-US" dirty="0"/>
                        <a:t>wo-step: compression &amp; annealing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122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Underfill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Underfill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Underfill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Underfill/</a:t>
                      </a:r>
                      <a:r>
                        <a:rPr lang="en-US" b="1" dirty="0"/>
                        <a:t>No underfill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 underfill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7199051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459D5E5E-DD20-F7BA-0190-888D8ECD8336}"/>
              </a:ext>
            </a:extLst>
          </p:cNvPr>
          <p:cNvSpPr txBox="1"/>
          <p:nvPr/>
        </p:nvSpPr>
        <p:spPr>
          <a:xfrm>
            <a:off x="276533" y="954420"/>
            <a:ext cx="4915953" cy="266029"/>
          </a:xfrm>
          <a:prstGeom prst="rect">
            <a:avLst/>
          </a:prstGeom>
        </p:spPr>
        <p:txBody>
          <a:bodyPr vert="horz" wrap="none" lIns="91440" tIns="45720" rIns="91440" bIns="45720" rtlCol="0" anchor="ctr" anchorCtr="0">
            <a:noAutofit/>
          </a:bodyPr>
          <a:lstStyle/>
          <a:p>
            <a:r>
              <a:rPr lang="en-US" sz="2000" b="1" dirty="0">
                <a:solidFill>
                  <a:srgbClr val="323B5F"/>
                </a:solidFill>
              </a:rPr>
              <a:t>Interconnect pitch spacing</a:t>
            </a:r>
            <a:r>
              <a:rPr lang="en-US" sz="2000" dirty="0">
                <a:solidFill>
                  <a:srgbClr val="323B5F"/>
                </a:solidFill>
              </a:rPr>
              <a:t> (pad-pad, via-via)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D6A3E0D-BB5A-A88E-A6AC-4FB59D878C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81" y="3812197"/>
            <a:ext cx="2913516" cy="2523918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A004CDE-D0DA-DDBD-9D3C-5A8A05999FE7}"/>
              </a:ext>
            </a:extLst>
          </p:cNvPr>
          <p:cNvSpPr txBox="1"/>
          <p:nvPr/>
        </p:nvSpPr>
        <p:spPr>
          <a:xfrm>
            <a:off x="307184" y="3445557"/>
            <a:ext cx="2401557" cy="457201"/>
          </a:xfrm>
          <a:prstGeom prst="rect">
            <a:avLst/>
          </a:prstGeom>
        </p:spPr>
        <p:txBody>
          <a:bodyPr vert="horz" wrap="none" lIns="91440" tIns="45720" rIns="91440" bIns="45720" rtlCol="0" anchor="ctr" anchorCtr="0">
            <a:normAutofit/>
          </a:bodyPr>
          <a:lstStyle/>
          <a:p>
            <a:pPr algn="ctr"/>
            <a:r>
              <a:rPr lang="en-US" b="1" dirty="0">
                <a:solidFill>
                  <a:srgbClr val="286C95"/>
                </a:solidFill>
              </a:rPr>
              <a:t>Cu Pillar/Solder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AC4899A1-D2DA-FB8F-760A-0C932A1E9B13}"/>
              </a:ext>
            </a:extLst>
          </p:cNvPr>
          <p:cNvSpPr txBox="1">
            <a:spLocks/>
          </p:cNvSpPr>
          <p:nvPr/>
        </p:nvSpPr>
        <p:spPr>
          <a:xfrm>
            <a:off x="1383702" y="3848326"/>
            <a:ext cx="1604927" cy="2789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defTabSz="685800" fontAlgn="auto">
              <a:spcAft>
                <a:spcPts val="0"/>
              </a:spcAft>
            </a:pPr>
            <a:r>
              <a:rPr lang="en-US" sz="1400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Reflowed at 260 °C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4F62C5-9C34-78B5-4B43-B2A73BE09E93}"/>
              </a:ext>
            </a:extLst>
          </p:cNvPr>
          <p:cNvSpPr txBox="1"/>
          <p:nvPr/>
        </p:nvSpPr>
        <p:spPr>
          <a:xfrm>
            <a:off x="6012317" y="3355509"/>
            <a:ext cx="2796971" cy="675626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rmAutofit fontScale="92500"/>
          </a:bodyPr>
          <a:lstStyle/>
          <a:p>
            <a:pPr algn="ctr"/>
            <a:r>
              <a:rPr lang="en-US" b="1" dirty="0">
                <a:solidFill>
                  <a:srgbClr val="286C95"/>
                </a:solidFill>
              </a:rPr>
              <a:t>Cu-Cu Thermo-compression Bonding (W2W)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DE1847A-C279-76C3-A057-8540DA0E73C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819" r="3939"/>
          <a:stretch>
            <a:fillRect/>
          </a:stretch>
        </p:blipFill>
        <p:spPr>
          <a:xfrm>
            <a:off x="3021145" y="3979815"/>
            <a:ext cx="2927124" cy="2459477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FB8182C0-87D8-67F2-02E6-48BCA5C6FD55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616" r="3555"/>
          <a:stretch>
            <a:fillRect/>
          </a:stretch>
        </p:blipFill>
        <p:spPr>
          <a:xfrm>
            <a:off x="6050061" y="3953454"/>
            <a:ext cx="2685476" cy="255889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1840E0D-7234-92C5-C4AB-76B0D8B92E8D}"/>
              </a:ext>
            </a:extLst>
          </p:cNvPr>
          <p:cNvSpPr txBox="1"/>
          <p:nvPr/>
        </p:nvSpPr>
        <p:spPr>
          <a:xfrm>
            <a:off x="7392799" y="954420"/>
            <a:ext cx="1805366" cy="369332"/>
          </a:xfrm>
          <a:prstGeom prst="rect">
            <a:avLst/>
          </a:prstGeom>
        </p:spPr>
        <p:txBody>
          <a:bodyPr vert="horz" wrap="none" lIns="91440" tIns="45720" rIns="91440" bIns="45720" rtlCol="0" anchor="ctr" anchorCtr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Fine-pitch scaling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12E68B-33BD-8A8C-0F64-52F70436A42C}"/>
              </a:ext>
            </a:extLst>
          </p:cNvPr>
          <p:cNvSpPr txBox="1"/>
          <p:nvPr/>
        </p:nvSpPr>
        <p:spPr>
          <a:xfrm>
            <a:off x="9730980" y="950580"/>
            <a:ext cx="2232086" cy="369332"/>
          </a:xfrm>
          <a:prstGeom prst="rect">
            <a:avLst/>
          </a:prstGeom>
        </p:spPr>
        <p:txBody>
          <a:bodyPr vert="horz" wrap="none" lIns="91440" tIns="45720" rIns="91440" bIns="45720" rtlCol="0" anchor="ctr" anchorCtr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Ultrafine-pitch scaling</a:t>
            </a:r>
          </a:p>
        </p:txBody>
      </p:sp>
      <p:pic>
        <p:nvPicPr>
          <p:cNvPr id="3" name="Picture 2" descr="BUlogo2c">
            <a:extLst>
              <a:ext uri="{FF2B5EF4-FFF2-40B4-BE49-F238E27FC236}">
                <a16:creationId xmlns:a16="http://schemas.microsoft.com/office/drawing/2014/main" id="{AB10A11A-AD4A-CE37-3889-FB51186E1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0868084" y="129208"/>
            <a:ext cx="1249298" cy="53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7480C0-E508-6E0F-7BB4-42D5EE12601B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8171"/>
          <a:stretch>
            <a:fillRect/>
          </a:stretch>
        </p:blipFill>
        <p:spPr>
          <a:xfrm>
            <a:off x="8723112" y="3921922"/>
            <a:ext cx="3405518" cy="22622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A657FC-2BC6-68DE-A9C3-F2401E1F74C5}"/>
              </a:ext>
            </a:extLst>
          </p:cNvPr>
          <p:cNvSpPr txBox="1"/>
          <p:nvPr/>
        </p:nvSpPr>
        <p:spPr>
          <a:xfrm>
            <a:off x="9260647" y="3574263"/>
            <a:ext cx="2232086" cy="369332"/>
          </a:xfrm>
          <a:prstGeom prst="rect">
            <a:avLst/>
          </a:prstGeom>
          <a:noFill/>
        </p:spPr>
        <p:txBody>
          <a:bodyPr wrap="square" lIns="0" tIns="45720" rIns="0" rtlCol="0">
            <a:spAutoFit/>
          </a:bodyPr>
          <a:lstStyle/>
          <a:p>
            <a:pPr algn="r"/>
            <a:r>
              <a:rPr lang="en-US" b="1" dirty="0">
                <a:solidFill>
                  <a:srgbClr val="286C95"/>
                </a:solidFill>
              </a:rPr>
              <a:t>Hybrid Bonding (D2D)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E68C66-9ADF-43F1-0043-47133A8B59D7}"/>
              </a:ext>
            </a:extLst>
          </p:cNvPr>
          <p:cNvSpPr txBox="1"/>
          <p:nvPr/>
        </p:nvSpPr>
        <p:spPr>
          <a:xfrm>
            <a:off x="9415808" y="6158418"/>
            <a:ext cx="2167557" cy="338554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spAutoFit/>
          </a:bodyPr>
          <a:lstStyle/>
          <a:p>
            <a:r>
              <a:rPr lang="en-US" sz="1600" dirty="0"/>
              <a:t>(IBM test chips)</a:t>
            </a:r>
          </a:p>
        </p:txBody>
      </p:sp>
    </p:spTree>
    <p:extLst>
      <p:ext uri="{BB962C8B-B14F-4D97-AF65-F5344CB8AC3E}">
        <p14:creationId xmlns:p14="http://schemas.microsoft.com/office/powerpoint/2010/main" val="1356372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 anchorCtr="0">
        <a:normAutofit/>
      </a:bodyPr>
      <a:lstStyle>
        <a:defPPr>
          <a:defRPr sz="4000" dirty="0" smtClean="0">
            <a:solidFill>
              <a:srgbClr val="323B5F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83461</TotalTime>
  <Words>139</Words>
  <Application>Microsoft Macintosh PowerPoint</Application>
  <PresentationFormat>Widescreen</PresentationFormat>
  <Paragraphs>37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Symbol</vt:lpstr>
      <vt:lpstr>Office Theme</vt:lpstr>
      <vt:lpstr>3D Interconnections from Solder Balls to Hybrid Bonding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Chris Bower</dc:creator>
  <cp:keywords/>
  <dc:description/>
  <cp:lastModifiedBy>Junghyun Cho</cp:lastModifiedBy>
  <cp:revision>738</cp:revision>
  <cp:lastPrinted>2024-03-21T22:03:43Z</cp:lastPrinted>
  <dcterms:created xsi:type="dcterms:W3CDTF">2018-01-19T17:44:35Z</dcterms:created>
  <dcterms:modified xsi:type="dcterms:W3CDTF">2025-06-04T12:29:02Z</dcterms:modified>
  <cp:category/>
</cp:coreProperties>
</file>