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4167C-8ED1-47C7-9883-7BDD1B9DE86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E2C387-321D-4F94-B347-FAED6D3C3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3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1DB680-A1A5-42D0-8AFF-18FC3BFA78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132-0B80-3B86-7FA1-AAB20B79F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74BC0-8725-F494-39BE-68D55072D7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98E7-F4CE-12C9-A45C-CE8D5BED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019EB-0F9E-D41E-7873-65E351BC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8BB03-EDF9-4019-B8C2-685A2831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8BA95-CB07-433C-8CEA-05154DE7F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6395C-547B-9A60-C632-C2E4E5CB4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5D923-BB81-6F87-A40B-B028FB4C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2F75-91FC-8C6C-E0FE-D4059254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093A-DAC0-C1B4-ED7D-9307C94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939CC-FB2B-3C0F-FFB9-C4911DFA7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D240F-2D18-4E68-4708-FFCDDBF2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BDBCB-59DC-E883-02B4-02248B62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3CE6-687A-A72B-E99A-2E779BF3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D7446-984A-0A14-E836-767A88D7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6C599-72B2-AE67-E3DB-9DBCBD52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FE8E-F727-5493-B632-5FA93562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03E77-3550-F04D-3249-8F909DAE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8EBD-BB64-EC3C-9928-101564F7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7D57D-FBC4-1A55-327E-287C9D21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2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7229-57B3-C7AB-93B4-61E6277F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5537-357F-A5F3-B41F-7B8AF23F4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EED6-F2BE-05BF-3884-177305AF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EC1E-C680-12A1-0A0D-EBB6661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33D9-1491-C0C5-AC3E-6E5C6841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4D8B-4CF6-8DF1-C071-54E2E035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BB0E-10D9-BC87-194C-25BD0EE06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B3435-DCC7-E539-EDDF-A75BFAEA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F02B-DB41-4739-EA64-18E67686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0CD0E-D82D-78AC-5E12-EC8F43B2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95FE-B634-2EDC-A7AA-BE5783B3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5080-5BD5-245A-34C8-9A9EFCDC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E1702-5092-CDC1-D531-B6AD3D618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9024B-2887-72D1-0184-ACF3EF14F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D176C-5CF9-5536-58B3-7E409E919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90287-52A2-53C7-1A6F-7530DB7B8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48B96-6F95-3697-A7E3-396B361B8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42D7-6FF9-2EEB-1E58-6F7F87DE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D7885-5AF3-2B1F-0F4B-630EA1948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31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5CA2-C485-B627-98DC-58088C4A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EAB02-245F-8D1B-74A9-D7836038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B14470-3D9E-D38C-D5A8-514C53A0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6DFDB3-309F-78D7-535F-8BBB331F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39F90-24F1-B2DB-E1FD-BD7E8DC2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3A4F1-1B28-C4B6-2FE0-2F23CBBC1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F6FCF-B9DE-15A2-01FD-22588DA5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5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C7BD-4363-D582-EFC8-1C310F3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6B43B-6E36-BF0D-C6C8-FB4FEB814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60D00-18A8-4185-0E5E-13243F5C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1F8D-CFD5-EA88-3E9C-4BF56FDB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051BA-C5F5-84C4-C1E3-DF1258FD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78446-1FA2-8983-8779-54660E773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7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D217-F1A3-2258-91CA-9B131D5E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DC589-918D-08D9-2948-FB0B3347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9A820-E217-DCA5-DED4-93DC51203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EBD6E-D899-E2DA-EE80-2D5AC4B4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31031-FE5D-87FB-00EB-14B07F116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FB79D-19BC-E086-F933-0D4103B3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7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7999B-06F4-D1B3-5FBD-A1ECABDF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C3479-0D5C-005D-A19C-50A3E98A5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E73C-5593-067B-1B02-97F6ED90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5F3C-D804-46D8-A92E-88D941249B9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5D0E-D868-8445-DE75-F4B42B704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3608E-ACB0-DD5C-6EB7-CD377EB99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539C-B150-47E0-9DA0-D22E77AD8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9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C35A-B410-68B1-45CF-C4972C691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0727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  <a:latin typeface="+mn-lt"/>
              </a:rPr>
              <a:t>Overview of S3IP Expertise Area in Microsystems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5AB2E-DA82-824E-5F8A-24C3AFAEA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0986"/>
            <a:ext cx="9144000" cy="2376814"/>
          </a:xfrm>
        </p:spPr>
        <p:txBody>
          <a:bodyPr/>
          <a:lstStyle/>
          <a:p>
            <a:r>
              <a:rPr lang="en-US" b="1" dirty="0"/>
              <a:t>Kanad Ghose</a:t>
            </a:r>
            <a:br>
              <a:rPr lang="en-US" b="1" dirty="0"/>
            </a:br>
            <a:r>
              <a:rPr lang="en-US" b="1" dirty="0"/>
              <a:t>ghose@binghamton.edu</a:t>
            </a:r>
          </a:p>
          <a:p>
            <a:r>
              <a:rPr lang="en-US" dirty="0"/>
              <a:t>Site Director, Center for Energy-Smart Electronic Systems</a:t>
            </a:r>
          </a:p>
        </p:txBody>
      </p:sp>
    </p:spTree>
    <p:extLst>
      <p:ext uri="{BB962C8B-B14F-4D97-AF65-F5344CB8AC3E}">
        <p14:creationId xmlns:p14="http://schemas.microsoft.com/office/powerpoint/2010/main" val="401865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802001" y="2741845"/>
            <a:ext cx="0" cy="3143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630553" y="914172"/>
            <a:ext cx="6731" cy="1795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1101972" y="2002503"/>
            <a:ext cx="9903789" cy="0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04" y="-10179"/>
            <a:ext cx="5844805" cy="761723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B050"/>
                </a:solidFill>
                <a:latin typeface="+mn-lt"/>
              </a:rPr>
              <a:t>S3IP Organization Chart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602774" y="5885436"/>
            <a:ext cx="8772369" cy="34401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317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anchor="ctr"/>
          <a:lstStyle/>
          <a:p>
            <a:pPr algn="ctr" defTabSz="914377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000000"/>
                </a:solidFill>
                <a:cs typeface="Arial" pitchFamily="34" charset="0"/>
              </a:rPr>
              <a:t>Analytical and Diagnostics Laboratory </a:t>
            </a:r>
            <a:r>
              <a:rPr lang="en-US" sz="1200" b="1" dirty="0">
                <a:solidFill>
                  <a:srgbClr val="009900"/>
                </a:solidFill>
                <a:cs typeface="Arial" pitchFamily="34" charset="0"/>
              </a:rPr>
              <a:t>Director </a:t>
            </a:r>
            <a:r>
              <a:rPr lang="en-US" sz="1200" b="1" dirty="0">
                <a:solidFill>
                  <a:srgbClr val="009900"/>
                </a:solidFill>
                <a:latin typeface="+mn-lt"/>
              </a:rPr>
              <a:t>Jennifer </a:t>
            </a:r>
            <a:r>
              <a:rPr lang="en-US" sz="1200" b="1" dirty="0" err="1">
                <a:solidFill>
                  <a:srgbClr val="009900"/>
                </a:solidFill>
                <a:latin typeface="+mn-lt"/>
              </a:rPr>
              <a:t>Sammakia</a:t>
            </a:r>
            <a:r>
              <a:rPr lang="en-US" sz="2000" b="1" dirty="0">
                <a:solidFill>
                  <a:srgbClr val="009900"/>
                </a:solidFill>
                <a:cs typeface="Arial" pitchFamily="34" charset="0"/>
              </a:rPr>
              <a:t>       </a:t>
            </a:r>
            <a:endParaRPr lang="en-US" sz="2000" b="1" dirty="0">
              <a:solidFill>
                <a:srgbClr val="0099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814199" y="95496"/>
            <a:ext cx="1579563" cy="818675"/>
            <a:chOff x="4559808" y="87951"/>
            <a:chExt cx="1184672" cy="614006"/>
          </a:xfrm>
        </p:grpSpPr>
        <p:sp>
          <p:nvSpPr>
            <p:cNvPr id="21" name="Rectangle 20"/>
            <p:cNvSpPr/>
            <p:nvPr/>
          </p:nvSpPr>
          <p:spPr bwMode="auto">
            <a:xfrm>
              <a:off x="4559808" y="87951"/>
              <a:ext cx="1184672" cy="61400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/>
            <a:lstStyle/>
            <a:p>
              <a:pPr algn="ctr" defTabSz="914377">
                <a:spcBef>
                  <a:spcPct val="50000"/>
                </a:spcBef>
                <a:defRPr/>
              </a:pPr>
              <a:endParaRPr lang="en-US" sz="3200" b="1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56322" name="Picture 2" descr="http://www.canton.edu/research_foundation/images/SUNYRF_LOGO.png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30" y="112092"/>
              <a:ext cx="1047647" cy="555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</p:pic>
      </p:grpSp>
      <p:sp>
        <p:nvSpPr>
          <p:cNvPr id="3105" name="TextBox 35"/>
          <p:cNvSpPr txBox="1">
            <a:spLocks noChangeArrowheads="1"/>
          </p:cNvSpPr>
          <p:nvPr/>
        </p:nvSpPr>
        <p:spPr bwMode="auto">
          <a:xfrm>
            <a:off x="1480110" y="1098487"/>
            <a:ext cx="4407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200" b="1" dirty="0">
                <a:latin typeface="+mn-lt"/>
              </a:rPr>
              <a:t>Dr. Bahgat Sammakia, Director and VP for Research</a:t>
            </a:r>
          </a:p>
          <a:p>
            <a:pPr algn="r" eaLnBrk="1" hangingPunct="1"/>
            <a:r>
              <a:rPr lang="en-US" sz="1200" b="1" dirty="0">
                <a:latin typeface="+mn-lt"/>
              </a:rPr>
              <a:t>Benson Chan, Associate Director</a:t>
            </a:r>
          </a:p>
        </p:txBody>
      </p:sp>
      <p:sp>
        <p:nvSpPr>
          <p:cNvPr id="3111" name="TextBox 42"/>
          <p:cNvSpPr txBox="1">
            <a:spLocks noChangeArrowheads="1"/>
          </p:cNvSpPr>
          <p:nvPr/>
        </p:nvSpPr>
        <p:spPr bwMode="auto">
          <a:xfrm>
            <a:off x="8977221" y="1104838"/>
            <a:ext cx="13065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Binghamton University Faculty &amp; Students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V="1">
            <a:off x="8985531" y="1027831"/>
            <a:ext cx="0" cy="1013363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29015" y="1524619"/>
            <a:ext cx="1010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COE</a:t>
            </a:r>
          </a:p>
        </p:txBody>
      </p:sp>
      <p:pic>
        <p:nvPicPr>
          <p:cNvPr id="72" name="Picture 4" descr="C:\Users\sczarnec\AppData\Local\Microsoft\Windows\INetCache\Content.Outlook\2B40A2OT\Screen Shot 2015-10-27 at 8.03.30 A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16230" r="12536" b="25874"/>
          <a:stretch/>
        </p:blipFill>
        <p:spPr bwMode="auto">
          <a:xfrm>
            <a:off x="3888096" y="1597164"/>
            <a:ext cx="1406673" cy="37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Slide Number Placeholder 3"/>
          <p:cNvSpPr txBox="1">
            <a:spLocks/>
          </p:cNvSpPr>
          <p:nvPr/>
        </p:nvSpPr>
        <p:spPr>
          <a:xfrm>
            <a:off x="11855597" y="6260250"/>
            <a:ext cx="3364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ED95A976-D300-4A41-BA3F-4B26CE051988}" type="slidenum">
              <a:rPr lang="en-US"/>
              <a:t>2</a:t>
            </a:fld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1125335" y="2019566"/>
            <a:ext cx="0" cy="9747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V="1">
            <a:off x="3012076" y="2000775"/>
            <a:ext cx="0" cy="9747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V="1">
            <a:off x="4927420" y="2001696"/>
            <a:ext cx="0" cy="9747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6995500" y="2002311"/>
            <a:ext cx="0" cy="9747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8983287" y="2036795"/>
            <a:ext cx="0" cy="974765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10987564" y="2002503"/>
            <a:ext cx="1" cy="991829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8259" y="2743847"/>
            <a:ext cx="9874357" cy="188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66453" y="2744705"/>
            <a:ext cx="9856163" cy="305048"/>
            <a:chOff x="574840" y="2058529"/>
            <a:chExt cx="7392122" cy="228786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574840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372469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1869998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278954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4972915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7966962" y="2058529"/>
              <a:ext cx="0" cy="2287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63915" y="2971877"/>
            <a:ext cx="11501031" cy="2785384"/>
            <a:chOff x="197936" y="2228907"/>
            <a:chExt cx="8625773" cy="2089038"/>
          </a:xfrm>
        </p:grpSpPr>
        <p:sp>
          <p:nvSpPr>
            <p:cNvPr id="42" name="Text Box 5"/>
            <p:cNvSpPr txBox="1">
              <a:spLocks noChangeArrowheads="1"/>
            </p:cNvSpPr>
            <p:nvPr/>
          </p:nvSpPr>
          <p:spPr bwMode="auto">
            <a:xfrm>
              <a:off x="7318070" y="2228907"/>
              <a:ext cx="1505639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</a:rPr>
                <a:t>NECCES</a:t>
              </a:r>
              <a:endParaRPr lang="en-US" sz="3200" b="1" dirty="0">
                <a:solidFill>
                  <a:srgbClr val="000000"/>
                </a:solidFill>
                <a:cs typeface="Arial" pitchFamily="34" charset="0"/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r>
                <a:rPr lang="en-US" sz="1400" b="1" dirty="0"/>
                <a:t>Advanced Batteries</a:t>
              </a:r>
            </a:p>
          </p:txBody>
        </p:sp>
        <p:pic>
          <p:nvPicPr>
            <p:cNvPr id="45" name="Picture 2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76430" y="2929254"/>
              <a:ext cx="569214" cy="7886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" name="Picture 2" descr="http://3dprint.com/wp-content/uploads/2014/10/doe-logo.pn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0150" y="3786909"/>
              <a:ext cx="1046076" cy="262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7706082" y="4083550"/>
              <a:ext cx="75775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DoE EFRC</a:t>
              </a:r>
            </a:p>
          </p:txBody>
        </p:sp>
        <p:sp>
          <p:nvSpPr>
            <p:cNvPr id="66" name="Text Box 5"/>
            <p:cNvSpPr txBox="1">
              <a:spLocks noChangeArrowheads="1"/>
            </p:cNvSpPr>
            <p:nvPr/>
          </p:nvSpPr>
          <p:spPr bwMode="auto">
            <a:xfrm>
              <a:off x="5936823" y="2232332"/>
              <a:ext cx="1062790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  <a:cs typeface="Arial" pitchFamily="34" charset="0"/>
                </a:rPr>
                <a:t>CASP</a:t>
              </a:r>
            </a:p>
            <a:p>
              <a:pPr algn="ctr" defTabSz="914377">
                <a:spcBef>
                  <a:spcPct val="50000"/>
                </a:spcBef>
                <a:defRPr/>
              </a:pPr>
              <a:r>
                <a:rPr lang="en-US" sz="1400" b="1" dirty="0">
                  <a:solidFill>
                    <a:srgbClr val="000000"/>
                  </a:solidFill>
                </a:rPr>
                <a:t>Advanced Solar Energy</a:t>
              </a:r>
              <a:endParaRPr lang="en-US" sz="1600" b="1" dirty="0">
                <a:solidFill>
                  <a:srgbClr val="990000"/>
                </a:solidFill>
              </a:endParaRPr>
            </a:p>
          </p:txBody>
        </p:sp>
        <p:pic>
          <p:nvPicPr>
            <p:cNvPr id="68" name="圖片 9" descr="D:\CASP\Fexible CZTS Solar Cell\Fig\Fig 5.JPG"/>
            <p:cNvPicPr/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084868" y="3150310"/>
              <a:ext cx="763427" cy="430732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76" name="Picture 5" descr="NSF_logo.jp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7674" y="3613988"/>
              <a:ext cx="483064" cy="443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5905922" y="4083550"/>
              <a:ext cx="1124593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NSF Early Career</a:t>
              </a:r>
            </a:p>
          </p:txBody>
        </p:sp>
        <p:sp>
          <p:nvSpPr>
            <p:cNvPr id="55" name="Text Box 5"/>
            <p:cNvSpPr txBox="1">
              <a:spLocks noChangeArrowheads="1"/>
            </p:cNvSpPr>
            <p:nvPr/>
          </p:nvSpPr>
          <p:spPr bwMode="auto">
            <a:xfrm>
              <a:off x="197936" y="2232332"/>
              <a:ext cx="1062790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  <a:cs typeface="Arial" pitchFamily="34" charset="0"/>
                </a:rPr>
                <a:t>IEEC</a:t>
              </a:r>
            </a:p>
          </p:txBody>
        </p:sp>
        <p:pic>
          <p:nvPicPr>
            <p:cNvPr id="56" name="Picture 20" descr="IEEC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811" y="3100433"/>
              <a:ext cx="715103" cy="682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350456" y="4083550"/>
              <a:ext cx="757750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NYS CAT</a:t>
              </a:r>
            </a:p>
          </p:txBody>
        </p:sp>
        <p:pic>
          <p:nvPicPr>
            <p:cNvPr id="75" name="Picture 4" descr="C:\Users\sczarnec\AppData\Local\Microsoft\Windows\INetCache\Content.Outlook\2B40A2OT\Screen Shot 2015-10-27 at 8.03.30 AM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1" t="16230" r="12536" b="25874"/>
            <a:stretch/>
          </p:blipFill>
          <p:spPr bwMode="auto">
            <a:xfrm>
              <a:off x="282686" y="3801661"/>
              <a:ext cx="883681" cy="237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268460" y="2609284"/>
              <a:ext cx="957785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Electronics Packaging</a:t>
              </a:r>
            </a:p>
          </p:txBody>
        </p:sp>
        <p:sp>
          <p:nvSpPr>
            <p:cNvPr id="39" name="Text Box 5"/>
            <p:cNvSpPr txBox="1">
              <a:spLocks noChangeArrowheads="1"/>
            </p:cNvSpPr>
            <p:nvPr/>
          </p:nvSpPr>
          <p:spPr bwMode="auto">
            <a:xfrm>
              <a:off x="3013871" y="2232332"/>
              <a:ext cx="1132567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</a:rPr>
                <a:t>CAMM</a:t>
              </a:r>
              <a:endParaRPr lang="en-US" sz="3200" b="1" dirty="0">
                <a:solidFill>
                  <a:srgbClr val="000000"/>
                </a:solidFill>
                <a:cs typeface="Arial" pitchFamily="34" charset="0"/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endParaRPr lang="en-US" sz="1600" b="1" dirty="0">
                <a:solidFill>
                  <a:srgbClr val="990000"/>
                </a:solidFill>
              </a:endParaRPr>
            </a:p>
          </p:txBody>
        </p:sp>
        <p:pic>
          <p:nvPicPr>
            <p:cNvPr id="40" name="Picture 7" descr="062508_flex08_jwc.jpg"/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2413" y="2899530"/>
              <a:ext cx="732234" cy="6839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2777622" y="4083550"/>
              <a:ext cx="1605065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DoD Manufacturing USA</a:t>
              </a:r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1810" y="3591068"/>
              <a:ext cx="884682" cy="239936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045188" y="2545118"/>
              <a:ext cx="957785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Flexible Electronics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6208" y="4087112"/>
              <a:ext cx="86245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NSF I/UCRC</a:t>
              </a:r>
            </a:p>
          </p:txBody>
        </p:sp>
        <p:sp>
          <p:nvSpPr>
            <p:cNvPr id="61" name="Text Box 5"/>
            <p:cNvSpPr txBox="1">
              <a:spLocks noChangeArrowheads="1"/>
            </p:cNvSpPr>
            <p:nvPr/>
          </p:nvSpPr>
          <p:spPr bwMode="auto">
            <a:xfrm>
              <a:off x="4475537" y="2232332"/>
              <a:ext cx="1114175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  <a:cs typeface="Arial" pitchFamily="34" charset="0"/>
                </a:rPr>
                <a:t>ES2</a:t>
              </a:r>
              <a:endParaRPr lang="en-US" sz="3200" b="1" u="sng" dirty="0">
                <a:solidFill>
                  <a:srgbClr val="000000"/>
                </a:solidFill>
                <a:cs typeface="Arial" pitchFamily="34" charset="0"/>
              </a:endParaRPr>
            </a:p>
          </p:txBody>
        </p:sp>
        <p:pic>
          <p:nvPicPr>
            <p:cNvPr id="62" name="Picture 5" descr="NSF_logo.jpg"/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6211" y="3592833"/>
              <a:ext cx="483064" cy="443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" name="Picture 2"/>
            <p:cNvPicPr>
              <a:picLocks noChangeAspect="1" noChangeArrowheads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5410" y="3096056"/>
              <a:ext cx="822103" cy="44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4512670" y="2560086"/>
              <a:ext cx="95778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Energy-Smart Electronic Systems</a:t>
              </a:r>
            </a:p>
          </p:txBody>
        </p:sp>
        <p:sp>
          <p:nvSpPr>
            <p:cNvPr id="80" name="Text Box 5"/>
            <p:cNvSpPr txBox="1">
              <a:spLocks noChangeArrowheads="1"/>
            </p:cNvSpPr>
            <p:nvPr/>
          </p:nvSpPr>
          <p:spPr bwMode="auto">
            <a:xfrm>
              <a:off x="1600544" y="2232332"/>
              <a:ext cx="1062790" cy="184992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3175">
              <a:noFill/>
              <a:miter lim="800000"/>
              <a:headEnd/>
              <a:tailEnd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r>
                <a:rPr lang="en-US" sz="3200" b="1" dirty="0">
                  <a:solidFill>
                    <a:srgbClr val="000000"/>
                  </a:solidFill>
                  <a:cs typeface="Arial" pitchFamily="34" charset="0"/>
                </a:rPr>
                <a:t>CHIRP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626523" y="2585002"/>
              <a:ext cx="1056173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Heterogeneous Integration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18708" y="4083550"/>
              <a:ext cx="1026462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SRC</a:t>
              </a:r>
            </a:p>
          </p:txBody>
        </p:sp>
        <p:pic>
          <p:nvPicPr>
            <p:cNvPr id="89" name="Picture 2" descr="Image result for semiconductor research corporation logo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997" y="3768667"/>
              <a:ext cx="673431" cy="26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2" name="Group 111"/>
            <p:cNvGrpSpPr/>
            <p:nvPr/>
          </p:nvGrpSpPr>
          <p:grpSpPr>
            <a:xfrm>
              <a:off x="1699780" y="3093565"/>
              <a:ext cx="839864" cy="550824"/>
              <a:chOff x="2650733" y="1296339"/>
              <a:chExt cx="5772505" cy="3686627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2650733" y="4119937"/>
                <a:ext cx="5772505" cy="86302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2784295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4196899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4903201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7" name="Oval 116"/>
              <p:cNvSpPr/>
              <p:nvPr/>
            </p:nvSpPr>
            <p:spPr>
              <a:xfrm>
                <a:off x="5609503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8" name="Oval 117"/>
              <p:cNvSpPr/>
              <p:nvPr/>
            </p:nvSpPr>
            <p:spPr>
              <a:xfrm>
                <a:off x="6315805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3490597" y="3534306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650733" y="3041151"/>
                <a:ext cx="5772505" cy="49315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>
                <a:off x="2753281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>
                <a:off x="4966845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>
                <a:off x="4413454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4" name="Oval 123"/>
              <p:cNvSpPr>
                <a:spLocks noChangeAspect="1"/>
              </p:cNvSpPr>
              <p:nvPr/>
            </p:nvSpPr>
            <p:spPr>
              <a:xfrm>
                <a:off x="3306672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5" name="Oval 124"/>
              <p:cNvSpPr>
                <a:spLocks noChangeAspect="1"/>
              </p:cNvSpPr>
              <p:nvPr/>
            </p:nvSpPr>
            <p:spPr>
              <a:xfrm>
                <a:off x="3860063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6" name="Oval 125"/>
              <p:cNvSpPr>
                <a:spLocks noChangeAspect="1"/>
              </p:cNvSpPr>
              <p:nvPr/>
            </p:nvSpPr>
            <p:spPr>
              <a:xfrm>
                <a:off x="5520236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" name="Oval 126"/>
              <p:cNvSpPr>
                <a:spLocks noChangeAspect="1"/>
              </p:cNvSpPr>
              <p:nvPr/>
            </p:nvSpPr>
            <p:spPr>
              <a:xfrm>
                <a:off x="6073627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2650733" y="2186838"/>
                <a:ext cx="4946726" cy="47007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0" name="Oval 129"/>
              <p:cNvSpPr>
                <a:spLocks noChangeAspect="1"/>
              </p:cNvSpPr>
              <p:nvPr/>
            </p:nvSpPr>
            <p:spPr>
              <a:xfrm>
                <a:off x="2674226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7022107" y="3534305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2" name="Oval 131"/>
              <p:cNvSpPr/>
              <p:nvPr/>
            </p:nvSpPr>
            <p:spPr>
              <a:xfrm>
                <a:off x="7728412" y="3534310"/>
                <a:ext cx="575352" cy="585627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3" name="Oval 132"/>
              <p:cNvSpPr>
                <a:spLocks noChangeAspect="1"/>
              </p:cNvSpPr>
              <p:nvPr/>
            </p:nvSpPr>
            <p:spPr>
              <a:xfrm>
                <a:off x="6627018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4" name="Oval 133"/>
              <p:cNvSpPr>
                <a:spLocks noChangeAspect="1"/>
              </p:cNvSpPr>
              <p:nvPr/>
            </p:nvSpPr>
            <p:spPr>
              <a:xfrm>
                <a:off x="7180406" y="2683919"/>
                <a:ext cx="350964" cy="35723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5" name="Oval 134"/>
              <p:cNvSpPr>
                <a:spLocks noChangeAspect="1"/>
              </p:cNvSpPr>
              <p:nvPr/>
            </p:nvSpPr>
            <p:spPr>
              <a:xfrm>
                <a:off x="2883959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6" name="Oval 135"/>
              <p:cNvSpPr>
                <a:spLocks noChangeAspect="1"/>
              </p:cNvSpPr>
              <p:nvPr/>
            </p:nvSpPr>
            <p:spPr>
              <a:xfrm>
                <a:off x="3093692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7" name="Oval 136"/>
              <p:cNvSpPr>
                <a:spLocks noChangeAspect="1"/>
              </p:cNvSpPr>
              <p:nvPr/>
            </p:nvSpPr>
            <p:spPr>
              <a:xfrm>
                <a:off x="3303425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>
                <a:off x="3513158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9" name="Oval 138"/>
              <p:cNvSpPr>
                <a:spLocks noChangeAspect="1"/>
              </p:cNvSpPr>
              <p:nvPr/>
            </p:nvSpPr>
            <p:spPr>
              <a:xfrm>
                <a:off x="3722891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>
                <a:off x="3932624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4142357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>
                <a:off x="4352090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3" name="Oval 142"/>
              <p:cNvSpPr>
                <a:spLocks noChangeAspect="1"/>
              </p:cNvSpPr>
              <p:nvPr/>
            </p:nvSpPr>
            <p:spPr>
              <a:xfrm>
                <a:off x="4561823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4" name="Oval 143"/>
              <p:cNvSpPr>
                <a:spLocks noChangeAspect="1"/>
              </p:cNvSpPr>
              <p:nvPr/>
            </p:nvSpPr>
            <p:spPr>
              <a:xfrm>
                <a:off x="4771556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>
                <a:spLocks noChangeAspect="1"/>
              </p:cNvSpPr>
              <p:nvPr/>
            </p:nvSpPr>
            <p:spPr>
              <a:xfrm>
                <a:off x="4981289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>
                <a:spLocks noChangeAspect="1"/>
              </p:cNvSpPr>
              <p:nvPr/>
            </p:nvSpPr>
            <p:spPr>
              <a:xfrm>
                <a:off x="5191022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>
                <a:spLocks noChangeAspect="1"/>
              </p:cNvSpPr>
              <p:nvPr/>
            </p:nvSpPr>
            <p:spPr>
              <a:xfrm>
                <a:off x="5610488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Oval 147"/>
              <p:cNvSpPr>
                <a:spLocks noChangeAspect="1"/>
              </p:cNvSpPr>
              <p:nvPr/>
            </p:nvSpPr>
            <p:spPr>
              <a:xfrm>
                <a:off x="5820221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Oval 148"/>
              <p:cNvSpPr>
                <a:spLocks noChangeAspect="1"/>
              </p:cNvSpPr>
              <p:nvPr/>
            </p:nvSpPr>
            <p:spPr>
              <a:xfrm>
                <a:off x="6029954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Oval 149"/>
              <p:cNvSpPr>
                <a:spLocks noChangeAspect="1"/>
              </p:cNvSpPr>
              <p:nvPr/>
            </p:nvSpPr>
            <p:spPr>
              <a:xfrm>
                <a:off x="6239687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Oval 150"/>
              <p:cNvSpPr>
                <a:spLocks noChangeAspect="1"/>
              </p:cNvSpPr>
              <p:nvPr/>
            </p:nvSpPr>
            <p:spPr>
              <a:xfrm>
                <a:off x="6449420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6659153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3" name="Oval 152"/>
              <p:cNvSpPr>
                <a:spLocks noChangeAspect="1"/>
              </p:cNvSpPr>
              <p:nvPr/>
            </p:nvSpPr>
            <p:spPr>
              <a:xfrm>
                <a:off x="6868886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4" name="Oval 153"/>
              <p:cNvSpPr>
                <a:spLocks noChangeAspect="1"/>
              </p:cNvSpPr>
              <p:nvPr/>
            </p:nvSpPr>
            <p:spPr>
              <a:xfrm>
                <a:off x="7078619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5" name="Oval 154"/>
              <p:cNvSpPr>
                <a:spLocks noChangeAspect="1"/>
              </p:cNvSpPr>
              <p:nvPr/>
            </p:nvSpPr>
            <p:spPr>
              <a:xfrm>
                <a:off x="7288352" y="2010594"/>
                <a:ext cx="140385" cy="142893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5610488" y="1828800"/>
                <a:ext cx="1818249" cy="181794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2650733" y="1296339"/>
                <a:ext cx="2827820" cy="71425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58" name="Group 157"/>
              <p:cNvGrpSpPr/>
              <p:nvPr/>
            </p:nvGrpSpPr>
            <p:grpSpPr>
              <a:xfrm>
                <a:off x="5616711" y="1296339"/>
                <a:ext cx="1818249" cy="479549"/>
                <a:chOff x="5595195" y="1285581"/>
                <a:chExt cx="1818249" cy="479549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5595195" y="1693684"/>
                  <a:ext cx="1818249" cy="7144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595195" y="1285581"/>
                  <a:ext cx="1818249" cy="7144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5595195" y="1421615"/>
                  <a:ext cx="1818249" cy="7144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5595195" y="1557649"/>
                  <a:ext cx="1818249" cy="71446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</p:grpSp>
      <p:sp>
        <p:nvSpPr>
          <p:cNvPr id="90" name="TextBox 38"/>
          <p:cNvSpPr txBox="1">
            <a:spLocks noChangeArrowheads="1"/>
          </p:cNvSpPr>
          <p:nvPr/>
        </p:nvSpPr>
        <p:spPr bwMode="auto">
          <a:xfrm>
            <a:off x="9963061" y="2129865"/>
            <a:ext cx="191246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Stan Whittingham Director</a:t>
            </a:r>
          </a:p>
        </p:txBody>
      </p:sp>
      <p:sp>
        <p:nvSpPr>
          <p:cNvPr id="3109" name="TextBox 40"/>
          <p:cNvSpPr txBox="1">
            <a:spLocks noChangeArrowheads="1"/>
          </p:cNvSpPr>
          <p:nvPr/>
        </p:nvSpPr>
        <p:spPr bwMode="auto">
          <a:xfrm>
            <a:off x="7755856" y="2132690"/>
            <a:ext cx="1862137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Tara </a:t>
            </a:r>
            <a:r>
              <a:rPr lang="en-US" sz="1200" b="1" dirty="0" err="1">
                <a:solidFill>
                  <a:srgbClr val="008000"/>
                </a:solidFill>
                <a:latin typeface="+mn-lt"/>
              </a:rPr>
              <a:t>Dhakal</a:t>
            </a:r>
            <a:endParaRPr lang="en-US" sz="1200" b="1" dirty="0">
              <a:solidFill>
                <a:srgbClr val="008000"/>
              </a:solidFill>
              <a:latin typeface="+mn-lt"/>
            </a:endParaRPr>
          </a:p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Director</a:t>
            </a:r>
          </a:p>
        </p:txBody>
      </p:sp>
      <p:sp>
        <p:nvSpPr>
          <p:cNvPr id="3108" name="TextBox 39"/>
          <p:cNvSpPr txBox="1">
            <a:spLocks noChangeArrowheads="1"/>
          </p:cNvSpPr>
          <p:nvPr/>
        </p:nvSpPr>
        <p:spPr bwMode="auto">
          <a:xfrm>
            <a:off x="4187134" y="2125689"/>
            <a:ext cx="13843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Mark Poliks Director</a:t>
            </a:r>
          </a:p>
        </p:txBody>
      </p:sp>
      <p:sp>
        <p:nvSpPr>
          <p:cNvPr id="3107" name="TextBox 38"/>
          <p:cNvSpPr txBox="1">
            <a:spLocks noChangeArrowheads="1"/>
          </p:cNvSpPr>
          <p:nvPr/>
        </p:nvSpPr>
        <p:spPr bwMode="auto">
          <a:xfrm>
            <a:off x="409823" y="2111986"/>
            <a:ext cx="138430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SB Park Director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21915" y="2122939"/>
            <a:ext cx="203432" cy="5762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1" name="TextBox 38"/>
          <p:cNvSpPr txBox="1">
            <a:spLocks noChangeArrowheads="1"/>
          </p:cNvSpPr>
          <p:nvPr/>
        </p:nvSpPr>
        <p:spPr bwMode="auto">
          <a:xfrm>
            <a:off x="1604051" y="2077722"/>
            <a:ext cx="278106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Bahgat Sammakia; Prof. Kanad Ghose; Prof. Ganesh Subbarayan (Purdue), Co-directors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42315" y="2161877"/>
            <a:ext cx="533400" cy="4562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106" name="TextBox 37"/>
          <p:cNvSpPr txBox="1">
            <a:spLocks noChangeArrowheads="1"/>
          </p:cNvSpPr>
          <p:nvPr/>
        </p:nvSpPr>
        <p:spPr bwMode="auto">
          <a:xfrm>
            <a:off x="6037217" y="2133825"/>
            <a:ext cx="166462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200" b="1" dirty="0">
                <a:solidFill>
                  <a:srgbClr val="008000"/>
                </a:solidFill>
                <a:latin typeface="+mn-lt"/>
              </a:rPr>
              <a:t>Prof. Kanad Ghose Director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66746" y="1041015"/>
            <a:ext cx="1474471" cy="868179"/>
            <a:chOff x="4488626" y="780761"/>
            <a:chExt cx="1105853" cy="651134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4488626" y="780761"/>
              <a:ext cx="1105853" cy="651134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AEAEA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>
              <a:noAutofit/>
            </a:bodyPr>
            <a:lstStyle/>
            <a:p>
              <a:pPr algn="ctr" defTabSz="914377">
                <a:spcBef>
                  <a:spcPct val="50000"/>
                </a:spcBef>
                <a:defRPr/>
              </a:pPr>
              <a:endParaRPr lang="en-US" sz="1400" b="1" dirty="0">
                <a:solidFill>
                  <a:srgbClr val="990000"/>
                </a:solidFill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endParaRPr lang="en-US" sz="1400" b="1" dirty="0">
                <a:solidFill>
                  <a:srgbClr val="990000"/>
                </a:solidFill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endParaRPr lang="en-US" sz="1400" b="1" dirty="0">
                <a:solidFill>
                  <a:srgbClr val="990000"/>
                </a:solidFill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endParaRPr lang="en-US" sz="1400" b="1" dirty="0">
                <a:solidFill>
                  <a:srgbClr val="990000"/>
                </a:solidFill>
              </a:endParaRPr>
            </a:p>
            <a:p>
              <a:pPr algn="ctr" defTabSz="914377">
                <a:spcBef>
                  <a:spcPct val="50000"/>
                </a:spcBef>
                <a:defRPr/>
              </a:pPr>
              <a:endParaRPr lang="en-US" sz="1400" b="1" dirty="0">
                <a:solidFill>
                  <a:srgbClr val="99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6971" y="867612"/>
              <a:ext cx="829163" cy="506711"/>
            </a:xfrm>
            <a:prstGeom prst="rect">
              <a:avLst/>
            </a:prstGeom>
          </p:spPr>
        </p:pic>
      </p:grpSp>
      <p:pic>
        <p:nvPicPr>
          <p:cNvPr id="167" name="Picture 4" descr="C:\Users\sczarnec\AppData\Local\Microsoft\Windows\INetCache\Content.Outlook\2B40A2OT\Screen Shot 2015-10-27 at 8.03.30 AM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1" t="16230" r="12536" b="25874"/>
          <a:stretch/>
        </p:blipFill>
        <p:spPr bwMode="auto">
          <a:xfrm>
            <a:off x="4150416" y="5097525"/>
            <a:ext cx="1178241" cy="31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TextBox 167"/>
          <p:cNvSpPr txBox="1"/>
          <p:nvPr/>
        </p:nvSpPr>
        <p:spPr>
          <a:xfrm>
            <a:off x="4176294" y="5614657"/>
            <a:ext cx="1010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NYS CAT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1284769" y="2296666"/>
            <a:ext cx="970716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67" b="1" dirty="0"/>
              <a:t>2019 Chemistry</a:t>
            </a:r>
          </a:p>
        </p:txBody>
      </p:sp>
      <p:sp>
        <p:nvSpPr>
          <p:cNvPr id="171" name="Oval 170"/>
          <p:cNvSpPr>
            <a:spLocks noChangeAspect="1"/>
          </p:cNvSpPr>
          <p:nvPr/>
        </p:nvSpPr>
        <p:spPr>
          <a:xfrm>
            <a:off x="11268235" y="2577052"/>
            <a:ext cx="993420" cy="97536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69" name="Picture 2" descr="Image result for nobel prize medal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1407" y="2701623"/>
            <a:ext cx="722459" cy="70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2" name="Picture 171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41391" y="256166"/>
            <a:ext cx="2083791" cy="69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D651-7019-7024-E951-BB377D59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301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+mn-lt"/>
              </a:rPr>
              <a:t>Electronics Packaging and Related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C7C96-6955-7644-A935-5E36EF19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23"/>
            <a:ext cx="10515600" cy="51310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Diagnostics, Failure Analysis (ADL, IEEC)</a:t>
            </a:r>
          </a:p>
          <a:p>
            <a:pPr lvl="1"/>
            <a:r>
              <a:rPr lang="en-US" dirty="0"/>
              <a:t>150+ years of collective expertise of ex-IBM experts</a:t>
            </a:r>
          </a:p>
          <a:p>
            <a:pPr lvl="1"/>
            <a:r>
              <a:rPr lang="en-US" dirty="0"/>
              <a:t>Cross-sectioning and other imaging</a:t>
            </a:r>
          </a:p>
          <a:p>
            <a:pPr lvl="1"/>
            <a:r>
              <a:rPr lang="en-US" dirty="0"/>
              <a:t>Reliability assessments</a:t>
            </a:r>
          </a:p>
          <a:p>
            <a:r>
              <a:rPr lang="en-US" dirty="0"/>
              <a:t>Metrology and materials characterization of interconnections, interposers, solders, TIMs, printables (IEEC, CAMM, CHIRP, ADL)</a:t>
            </a:r>
          </a:p>
          <a:p>
            <a:r>
              <a:rPr lang="en-US" dirty="0"/>
              <a:t>Flexible Electronics (CAMM)</a:t>
            </a:r>
          </a:p>
          <a:p>
            <a:pPr lvl="1"/>
            <a:r>
              <a:rPr lang="en-US" dirty="0"/>
              <a:t>Printable electronics</a:t>
            </a:r>
          </a:p>
          <a:p>
            <a:pPr lvl="1"/>
            <a:r>
              <a:rPr lang="en-US" dirty="0"/>
              <a:t>Flexible substrates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Measurements in general at Advanced Diagnostics Lab (ADL)</a:t>
            </a:r>
          </a:p>
          <a:p>
            <a:r>
              <a:rPr lang="en-US" dirty="0"/>
              <a:t>Modelling at all scales (IEEC, ES2, CHIRP)</a:t>
            </a:r>
          </a:p>
          <a:p>
            <a:pPr lvl="1"/>
            <a:r>
              <a:rPr lang="en-US" dirty="0"/>
              <a:t>Mechanical (stresses, warpage, evaluation of mechanicals for packaging) (IEEC, ES2)</a:t>
            </a:r>
          </a:p>
          <a:p>
            <a:pPr lvl="1"/>
            <a:r>
              <a:rPr lang="en-US" dirty="0"/>
              <a:t>Fluid dynamics in general (IEEC, CHIRP, ES2)</a:t>
            </a:r>
          </a:p>
          <a:p>
            <a:pPr lvl="1"/>
            <a:r>
              <a:rPr lang="en-US" dirty="0"/>
              <a:t>Evaluation of thermal and mechanical properties (IEEC, ADL)</a:t>
            </a:r>
          </a:p>
          <a:p>
            <a:pPr lvl="1"/>
            <a:r>
              <a:rPr lang="en-US" dirty="0"/>
              <a:t>Digital twins for microelectronics manufacturing and packaging (ES2)</a:t>
            </a:r>
          </a:p>
          <a:p>
            <a:r>
              <a:rPr lang="en-US" dirty="0"/>
              <a:t>Advanced package cooling solutions (ES2, CHIRP):</a:t>
            </a:r>
          </a:p>
          <a:p>
            <a:pPr lvl="1"/>
            <a:r>
              <a:rPr lang="en-US" dirty="0"/>
              <a:t>Development of liquid cooling solutions and multi-scale evaluation using thermal test vehicles (TTVs)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9D8D-8B59-E36F-119E-1F3E5C1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04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+mn-lt"/>
              </a:rPr>
              <a:t>Other Microelectronics-Related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FEE1D-F2EE-C22E-8C62-7DEEFF1C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923"/>
            <a:ext cx="10515600" cy="5131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Active participants and Chapter Leads:</a:t>
            </a:r>
          </a:p>
          <a:p>
            <a:pPr lvl="1"/>
            <a:r>
              <a:rPr lang="en-US" dirty="0"/>
              <a:t>IEEE EPS Heterogeneous Integration Roadmap</a:t>
            </a:r>
          </a:p>
          <a:p>
            <a:pPr lvl="1"/>
            <a:r>
              <a:rPr lang="en-US" dirty="0"/>
              <a:t>SRC’s Microelectronics and Advanced Packaging Roadmap</a:t>
            </a:r>
          </a:p>
          <a:p>
            <a:pPr lvl="1"/>
            <a:r>
              <a:rPr lang="en-US" dirty="0" err="1"/>
              <a:t>iNEMI</a:t>
            </a:r>
            <a:r>
              <a:rPr lang="en-US" dirty="0"/>
              <a:t> roadmap</a:t>
            </a:r>
          </a:p>
          <a:p>
            <a:r>
              <a:rPr lang="en-US" dirty="0"/>
              <a:t>Co-founding member, executive board member and proposal co-authors for SRC’s Manufacturing USA Institute: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Co-lead of SUNY-wide STRIVE initiative on Microelectronics and Advanced Packaging</a:t>
            </a:r>
          </a:p>
          <a:p>
            <a:r>
              <a:rPr lang="en-US" dirty="0"/>
              <a:t>Co-organizer and alternate host for IEEE Packaging Conference</a:t>
            </a:r>
          </a:p>
          <a:p>
            <a:r>
              <a:rPr lang="en-US" dirty="0"/>
              <a:t>Responded to several other CHIPS Act call with other partners 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59614F9-8531-C5C5-0639-35A0CFD7D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074" y="3320570"/>
            <a:ext cx="4224440" cy="101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5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359</Words>
  <Application>Microsoft Office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Overview of S3IP Expertise Area in Microsystems</vt:lpstr>
      <vt:lpstr>S3IP Organization Chart</vt:lpstr>
      <vt:lpstr>Electronics Packaging and Related Activities</vt:lpstr>
      <vt:lpstr>Other Microelectronics-Related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Kanad Ghose</dc:creator>
  <cp:lastModifiedBy>Kanad Ghose</cp:lastModifiedBy>
  <cp:revision>7</cp:revision>
  <dcterms:created xsi:type="dcterms:W3CDTF">2025-04-28T15:05:40Z</dcterms:created>
  <dcterms:modified xsi:type="dcterms:W3CDTF">2025-04-28T15:37:00Z</dcterms:modified>
</cp:coreProperties>
</file>