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/>
    <p:restoredTop sz="94676"/>
  </p:normalViewPr>
  <p:slideViewPr>
    <p:cSldViewPr snapToGrid="0" snapToObjects="1">
      <p:cViewPr varScale="1">
        <p:scale>
          <a:sx n="126" d="100"/>
          <a:sy n="126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20800" y="114300"/>
            <a:ext cx="10363200" cy="2857500"/>
          </a:xfrm>
          <a:prstGeom prst="rect">
            <a:avLst/>
          </a:prstGeom>
        </p:spPr>
        <p:txBody>
          <a:bodyPr anchor="b"/>
          <a:lstStyle>
            <a:lvl1pPr>
              <a:defRPr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0" indent="4572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0" indent="9144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0" indent="13716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0" indent="18288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144000" y="6397824"/>
            <a:ext cx="2540000" cy="307777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9652000" y="6550224"/>
            <a:ext cx="2540000" cy="307777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295400"/>
          </a:xfrm>
          <a:prstGeom prst="rect">
            <a:avLst/>
          </a:prstGeom>
        </p:spPr>
        <p:txBody>
          <a:bodyPr anchor="b"/>
          <a:lstStyle>
            <a:lvl1pPr algn="l">
              <a:defRPr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1600" y="1411288"/>
            <a:ext cx="11988800" cy="5446713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9652000" y="6550224"/>
            <a:ext cx="2540000" cy="307777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295400"/>
          </a:xfrm>
          <a:prstGeom prst="rect">
            <a:avLst/>
          </a:prstGeom>
        </p:spPr>
        <p:txBody>
          <a:bodyPr anchor="b"/>
          <a:lstStyle>
            <a:lvl1pPr algn="l">
              <a:defRPr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101599" y="1411288"/>
            <a:ext cx="5883395" cy="54467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09600" y="-9526"/>
            <a:ext cx="10972800" cy="1508126"/>
          </a:xfrm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09600" y="1422400"/>
            <a:ext cx="10972800" cy="5257800"/>
          </a:xfrm>
          <a:prstGeom prst="rect">
            <a:avLst/>
          </a:prstGeom>
        </p:spPr>
        <p:txBody>
          <a:bodyPr/>
          <a:lstStyle>
            <a:lvl1pPr marL="320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1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2842" indent="-320842">
              <a:buClr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44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737600" y="6248400"/>
            <a:ext cx="2844800" cy="24622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514667" y="6438901"/>
            <a:ext cx="558800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7182" y="0"/>
            <a:ext cx="11966284" cy="120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48343" y="1477108"/>
            <a:ext cx="11575701" cy="538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11886" indent="-611886" defTabSz="667512">
              <a:defRPr sz="3212"/>
            </a:pPr>
            <a:r>
              <a:rPr sz="2920" u="none" dirty="0"/>
              <a:t>Paging </a:t>
            </a:r>
            <a:r>
              <a:rPr sz="2920" u="none" dirty="0" smtClean="0"/>
              <a:t>and</a:t>
            </a:r>
            <a:r>
              <a:rPr lang="en-US" sz="2920" u="none" dirty="0" smtClean="0"/>
              <a:t> </a:t>
            </a:r>
            <a:r>
              <a:rPr sz="2920" u="none" dirty="0" smtClean="0"/>
              <a:t>Page </a:t>
            </a:r>
            <a:r>
              <a:rPr sz="2920" u="none" dirty="0"/>
              <a:t>Replacement  Algorithms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21791">
              <a:spcBef>
                <a:spcPts val="500"/>
              </a:spcBef>
              <a:defRPr sz="2176"/>
            </a:pPr>
            <a:endParaRPr dirty="0"/>
          </a:p>
          <a:p>
            <a:pPr defTabSz="621791">
              <a:spcBef>
                <a:spcPts val="500"/>
              </a:spcBef>
              <a:defRPr sz="2176"/>
            </a:pPr>
            <a:r>
              <a:rPr dirty="0"/>
              <a:t>Section 3.4 Tanenbaum’s book</a:t>
            </a:r>
          </a:p>
          <a:p>
            <a:pPr defTabSz="621791">
              <a:spcBef>
                <a:spcPts val="500"/>
              </a:spcBef>
              <a:defRPr sz="2176"/>
            </a:pPr>
            <a:endParaRPr dirty="0"/>
          </a:p>
          <a:p>
            <a:pPr defTabSz="621791">
              <a:spcBef>
                <a:spcPts val="500"/>
              </a:spcBef>
              <a:defRPr sz="2176"/>
            </a:pPr>
            <a:r>
              <a:rPr dirty="0" smtClean="0"/>
              <a:t>Kartik </a:t>
            </a:r>
            <a:r>
              <a:rPr dirty="0"/>
              <a:t>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Least Recently Used (LRU)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49459" indent="-249459" defTabSz="886968">
              <a:lnSpc>
                <a:spcPct val="90000"/>
              </a:lnSpc>
              <a:spcBef>
                <a:spcPts val="500"/>
              </a:spcBef>
              <a:defRPr sz="3104"/>
            </a:pPr>
            <a:r>
              <a:rPr sz="2328"/>
              <a:t>Assume pages used recently will be used again soon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throw out page that has not been used for longest time in the past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600"/>
              </a:spcBef>
              <a:defRPr sz="2716"/>
            </a:pPr>
            <a:endParaRPr sz="1940"/>
          </a:p>
          <a:p>
            <a:pPr marL="207883" indent="-207883" defTabSz="886968">
              <a:lnSpc>
                <a:spcPct val="90000"/>
              </a:lnSpc>
              <a:spcBef>
                <a:spcPts val="500"/>
              </a:spcBef>
              <a:defRPr sz="3104"/>
            </a:pPr>
            <a:r>
              <a:rPr sz="1940"/>
              <a:t>Ideally: </a:t>
            </a:r>
            <a:r>
              <a:rPr sz="2328"/>
              <a:t>Must keep a linked list of pages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most recently used at front, least at rear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update this list </a:t>
            </a:r>
            <a:r>
              <a:rPr sz="1940" u="sng"/>
              <a:t>every memory reference</a:t>
            </a:r>
            <a:r>
              <a:rPr sz="1940"/>
              <a:t> !! Not practical.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600"/>
              </a:spcBef>
              <a:defRPr sz="2716"/>
            </a:pPr>
            <a:endParaRPr sz="1940"/>
          </a:p>
          <a:p>
            <a:pPr marL="249459" indent="-249459" defTabSz="886968">
              <a:lnSpc>
                <a:spcPct val="90000"/>
              </a:lnSpc>
              <a:spcBef>
                <a:spcPts val="500"/>
              </a:spcBef>
              <a:defRPr sz="3104"/>
            </a:pPr>
            <a:r>
              <a:rPr sz="2328">
                <a:solidFill>
                  <a:srgbClr val="0000FF"/>
                </a:solidFill>
              </a:rPr>
              <a:t>Aging</a:t>
            </a:r>
            <a:r>
              <a:rPr sz="2328"/>
              <a:t>: Alternatively keep counter in each page table entry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Counter tracks the number of references to a page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Choose page with lowest value counter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Periodically zero the counter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Note: This only approximates LRU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Implementation details in Tanenbaum Section 3.4.7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70000" lnSpcReduction="20000"/>
          </a:bodyPr>
          <a:lstStyle/>
          <a:p>
            <a:pPr>
              <a:defRPr sz="2400"/>
            </a:pPr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0" y="-1"/>
            <a:ext cx="9953625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(Recall) Page Table Entry (PTE)</a:t>
            </a:r>
          </a:p>
        </p:txBody>
      </p:sp>
      <p:pic>
        <p:nvPicPr>
          <p:cNvPr id="115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675" y="1017588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94852" y="3289746"/>
            <a:ext cx="11338559" cy="32634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Referenced bit: Whether the page was accessed since last time the bit was reset.</a:t>
            </a: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latin typeface="Times New Roman" charset="0"/>
                <a:ea typeface="Times New Roman" charset="0"/>
                <a:cs typeface="Times New Roman" charset="0"/>
              </a:rPr>
              <a:t>Modified </a:t>
            </a: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bit: Also called “Dirty” bit. Whether the page was written to, since the last time the bit was reset.</a:t>
            </a: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latin typeface="Times New Roman" charset="0"/>
                <a:ea typeface="Times New Roman" charset="0"/>
                <a:cs typeface="Times New Roman" charset="0"/>
              </a:rPr>
              <a:t>Present/Absent </a:t>
            </a: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3168"/>
            </a:lvl1pPr>
          </a:lstStyle>
          <a:p>
            <a:pPr>
              <a:defRPr sz="4356"/>
            </a:pPr>
            <a:r>
              <a:rPr/>
              <a:t>Not Recently Used Page Replacement Algorithm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54329" indent="-354329" defTabSz="850391">
              <a:lnSpc>
                <a:spcPct val="80000"/>
              </a:lnSpc>
              <a:spcBef>
                <a:spcPts val="400"/>
              </a:spcBef>
              <a:defRPr sz="2976"/>
            </a:pPr>
            <a:r>
              <a:rPr sz="1860"/>
              <a:t>NRU periodically scans all PTEs</a:t>
            </a:r>
          </a:p>
          <a:p>
            <a:pPr marL="566927" indent="-566927" defTabSz="850391">
              <a:lnSpc>
                <a:spcPct val="80000"/>
              </a:lnSpc>
              <a:spcBef>
                <a:spcPts val="400"/>
              </a:spcBef>
              <a:defRPr sz="2976"/>
            </a:pPr>
            <a:endParaRPr sz="1860"/>
          </a:p>
          <a:p>
            <a:pPr marL="354329" indent="-354329" defTabSz="850391">
              <a:lnSpc>
                <a:spcPct val="80000"/>
              </a:lnSpc>
              <a:spcBef>
                <a:spcPts val="400"/>
              </a:spcBef>
              <a:defRPr sz="2976"/>
            </a:pPr>
            <a:r>
              <a:rPr sz="1860"/>
              <a:t>After each scan, pages are classified as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not referenced, not modified  (0,0)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not referenced, modified (0,1)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referenced, not modified (1,0)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referenced, modified (1,1)</a:t>
            </a:r>
          </a:p>
          <a:p>
            <a:pPr marL="566927" indent="-566927" defTabSz="850391">
              <a:lnSpc>
                <a:spcPct val="80000"/>
              </a:lnSpc>
              <a:spcBef>
                <a:spcPts val="400"/>
              </a:spcBef>
              <a:defRPr sz="2976"/>
            </a:pPr>
            <a:endParaRPr sz="1860"/>
          </a:p>
          <a:p>
            <a:pPr marL="318897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When selecting a victim page 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remove page from the lowest numbered non-empty class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Also reset all referenced bits </a:t>
            </a:r>
          </a:p>
          <a:p>
            <a:pPr marL="1133855" lvl="2" indent="-283463" defTabSz="850391">
              <a:lnSpc>
                <a:spcPct val="80000"/>
              </a:lnSpc>
              <a:spcBef>
                <a:spcPts val="300"/>
              </a:spcBef>
              <a:defRPr sz="2232"/>
            </a:pPr>
            <a:r>
              <a:rPr sz="1488"/>
              <a:t>Implies that pages are moved from 3</a:t>
            </a:r>
            <a:r>
              <a:rPr sz="1488">
                <a:latin typeface="Wingdings"/>
                <a:ea typeface="Wingdings"/>
                <a:cs typeface="Wingdings"/>
                <a:sym typeface="Wingdings"/>
              </a:rPr>
              <a:t>➔</a:t>
            </a:r>
            <a:r>
              <a:rPr sz="1488"/>
              <a:t>1 and from 4</a:t>
            </a:r>
            <a:r>
              <a:rPr sz="1488">
                <a:latin typeface="Wingdings"/>
                <a:ea typeface="Wingdings"/>
                <a:cs typeface="Wingdings"/>
                <a:sym typeface="Wingdings"/>
              </a:rPr>
              <a:t>➔</a:t>
            </a:r>
            <a:r>
              <a:rPr sz="1488"/>
              <a:t>2</a:t>
            </a:r>
          </a:p>
          <a:p>
            <a:pPr marL="425195" indent="-425195" defTabSz="850391">
              <a:lnSpc>
                <a:spcPct val="80000"/>
              </a:lnSpc>
              <a:spcBef>
                <a:spcPts val="300"/>
              </a:spcBef>
              <a:defRPr sz="2232"/>
            </a:pPr>
            <a:endParaRPr sz="1488"/>
          </a:p>
          <a:p>
            <a:pPr marL="354329" indent="-354329" defTabSz="850391">
              <a:lnSpc>
                <a:spcPct val="80000"/>
              </a:lnSpc>
              <a:spcBef>
                <a:spcPts val="300"/>
              </a:spcBef>
              <a:defRPr sz="2232"/>
            </a:pPr>
            <a:r>
              <a:rPr sz="1860"/>
              <a:t>Before the next NRU scan, some pages may be referenced or modified again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Implies some pages may move back from 1–&gt;3, 1–&gt;4, 2–&gt;4, 3–&gt;4</a:t>
            </a:r>
          </a:p>
          <a:p>
            <a:pPr marL="496062" indent="-496062" defTabSz="850391">
              <a:lnSpc>
                <a:spcPct val="80000"/>
              </a:lnSpc>
              <a:spcBef>
                <a:spcPts val="400"/>
              </a:spcBef>
              <a:defRPr sz="2604"/>
            </a:pPr>
            <a:endParaRPr sz="1674"/>
          </a:p>
          <a:p>
            <a:pPr marL="318897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Advantage: Simple to implement</a:t>
            </a:r>
          </a:p>
          <a:p>
            <a:pPr marL="318897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Disadvantage: Doesn’t distinguish among pages within the same class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t>FIFO Page Replacement Algorithm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5468" indent="-315468" defTabSz="841247">
              <a:defRPr sz="2944"/>
            </a:pPr>
            <a:r>
              <a:t>Maintain a linked list of all pages</a:t>
            </a:r>
            <a:r>
              <a:rPr sz="3312"/>
              <a:t> </a:t>
            </a:r>
          </a:p>
          <a:p>
            <a:pPr marL="683513" lvl="1" indent="-262890" defTabSz="841247">
              <a:spcBef>
                <a:spcPts val="600"/>
              </a:spcBef>
              <a:defRPr sz="2576"/>
            </a:pPr>
            <a:r>
              <a:t>in order they came into memory</a:t>
            </a:r>
          </a:p>
          <a:p>
            <a:pPr marL="683513" lvl="1" indent="-262890" defTabSz="841247">
              <a:spcBef>
                <a:spcPts val="600"/>
              </a:spcBef>
              <a:defRPr sz="2576"/>
            </a:pPr>
            <a:endParaRPr/>
          </a:p>
          <a:p>
            <a:pPr marL="315468" indent="-315468" defTabSz="841247">
              <a:defRPr sz="2944"/>
            </a:pPr>
            <a:r>
              <a:t>Page at beginning of list replaced</a:t>
            </a:r>
            <a:endParaRPr sz="3312"/>
          </a:p>
          <a:p>
            <a:pPr marL="315468" indent="-315468" defTabSz="841247">
              <a:defRPr sz="2944"/>
            </a:pPr>
            <a:endParaRPr sz="3312"/>
          </a:p>
          <a:p>
            <a:pPr marL="315468" indent="-315468" defTabSz="841247">
              <a:defRPr sz="2944"/>
            </a:pPr>
            <a:r>
              <a:t>Disadvantage</a:t>
            </a:r>
            <a:endParaRPr sz="3312"/>
          </a:p>
          <a:p>
            <a:pPr marL="683513" lvl="1" indent="-262890" defTabSz="841247">
              <a:spcBef>
                <a:spcPts val="600"/>
              </a:spcBef>
              <a:defRPr sz="2576"/>
            </a:pPr>
            <a:r>
              <a:t>page in memory for the longest time may be often used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988" y="1423916"/>
            <a:ext cx="5556020" cy="217381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075765"/>
          </a:xfrm>
          <a:prstGeom prst="rect">
            <a:avLst/>
          </a:prstGeom>
        </p:spPr>
        <p:txBody>
          <a:bodyPr>
            <a:normAutofit/>
          </a:bodyPr>
          <a:lstStyle>
            <a:lvl1pPr defTabSz="877823">
              <a:defRPr sz="3455"/>
            </a:lvl1pPr>
          </a:lstStyle>
          <a:p>
            <a:pPr>
              <a:defRPr sz="4224"/>
            </a:pPr>
            <a:r>
              <a:rPr/>
              <a:t>Second Chance Page Replacement Algorithm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1600" y="3726242"/>
            <a:ext cx="11988800" cy="31317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8045" indent="-368045" defTabSz="630936">
              <a:lnSpc>
                <a:spcPct val="90000"/>
              </a:lnSpc>
              <a:spcBef>
                <a:spcPts val="400"/>
              </a:spcBef>
              <a:defRPr sz="2208"/>
            </a:pPr>
            <a:r>
              <a:rPr sz="2400" dirty="0"/>
              <a:t>Pages are sorted in FIFO order</a:t>
            </a:r>
          </a:p>
          <a:p>
            <a:pPr marL="368045" indent="-368045" defTabSz="630936">
              <a:lnSpc>
                <a:spcPct val="90000"/>
              </a:lnSpc>
              <a:spcBef>
                <a:spcPts val="400"/>
              </a:spcBef>
              <a:defRPr sz="2208"/>
            </a:pPr>
            <a:r>
              <a:rPr sz="2400" dirty="0"/>
              <a:t>Basic idea: Select the oldest page that has not been recently used.</a:t>
            </a:r>
          </a:p>
          <a:p>
            <a:pPr marL="420623" indent="-420623" defTabSz="630936">
              <a:lnSpc>
                <a:spcPct val="90000"/>
              </a:lnSpc>
              <a:spcBef>
                <a:spcPts val="500"/>
              </a:spcBef>
              <a:defRPr sz="2208"/>
            </a:pPr>
            <a:endParaRPr sz="300" dirty="0"/>
          </a:p>
          <a:p>
            <a:pPr marL="368045" indent="-368045" defTabSz="630936">
              <a:lnSpc>
                <a:spcPct val="90000"/>
              </a:lnSpc>
              <a:spcBef>
                <a:spcPts val="400"/>
              </a:spcBef>
              <a:defRPr sz="2208"/>
            </a:pPr>
            <a:r>
              <a:rPr sz="2400" dirty="0"/>
              <a:t>How it works: When selecting a victim page: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Look at the oldest page in the list. 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If R bit of the page is set, then set R=0 and move the page to the front of the FIFO list; go back to step 1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Select the oldest page with R=0 as the victim page. 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If no page with R=0 (unlikely), then select the oldest page (FIFO)</a:t>
            </a:r>
          </a:p>
        </p:txBody>
      </p:sp>
      <p:sp>
        <p:nvSpPr>
          <p:cNvPr id="129" name="Shape 129"/>
          <p:cNvSpPr/>
          <p:nvPr/>
        </p:nvSpPr>
        <p:spPr>
          <a:xfrm>
            <a:off x="2336800" y="2641601"/>
            <a:ext cx="30480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New FIFO list: if fault occurs at time 20, </a:t>
            </a:r>
            <a:r>
              <a:rPr sz="1600" u="sng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sz="1600">
                <a:latin typeface="Tahoma"/>
                <a:ea typeface="Tahoma"/>
                <a:cs typeface="Tahoma"/>
                <a:sym typeface="Tahoma"/>
              </a:rPr>
              <a:t> has R bit set</a:t>
            </a:r>
            <a:br>
              <a:rPr sz="1600">
                <a:latin typeface="Tahoma"/>
                <a:ea typeface="Tahoma"/>
                <a:cs typeface="Tahoma"/>
                <a:sym typeface="Tahoma"/>
              </a:rPr>
            </a:b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692400" y="1824038"/>
            <a:ext cx="2895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7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FIFO List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96819" y="152399"/>
            <a:ext cx="10571182" cy="880335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3920"/>
            </a:lvl1pPr>
          </a:lstStyle>
          <a:p>
            <a:pPr>
              <a:defRPr sz="4312"/>
            </a:pPr>
            <a:r>
              <a:rPr/>
              <a:t>The Clock Page Replacement Algorithm</a:t>
            </a:r>
          </a:p>
        </p:txBody>
      </p:sp>
      <p:pic>
        <p:nvPicPr>
          <p:cNvPr id="134" name="4-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1412875"/>
            <a:ext cx="7391400" cy="384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914749" y="5495926"/>
            <a:ext cx="5787068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Logically the same as Second Chance, except that it doesn’t keep moving pages around the linked list. Hence it is more memory-efficient.</a:t>
            </a:r>
          </a:p>
        </p:txBody>
      </p:sp>
      <p:sp>
        <p:nvSpPr>
          <p:cNvPr id="136" name="Shape 136"/>
          <p:cNvSpPr/>
          <p:nvPr/>
        </p:nvSpPr>
        <p:spPr>
          <a:xfrm>
            <a:off x="7892477" y="3691291"/>
            <a:ext cx="21778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; Put new page in its position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150607" y="-1"/>
            <a:ext cx="10517394" cy="11124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3072"/>
            </a:lvl1pPr>
          </a:lstStyle>
          <a:p>
            <a:pPr>
              <a:defRPr sz="4224"/>
            </a:pPr>
            <a:r>
              <a:rPr/>
              <a:t>The Working Set Page Replacement Algorithm (1)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sz="half" idx="1"/>
          </p:nvPr>
        </p:nvSpPr>
        <p:spPr>
          <a:xfrm>
            <a:off x="150607" y="4457700"/>
            <a:ext cx="10453893" cy="21830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>
                <a:solidFill>
                  <a:srgbClr val="0000FF"/>
                </a:solidFill>
              </a:rPr>
              <a:t>Working Set</a:t>
            </a:r>
            <a:r>
              <a:rPr sz="2016" dirty="0"/>
              <a:t>: The set of all pages that a process is currently using.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In theory, if the entire working set is in memory, then there’ll be no page faults.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In practice, predicting the exact working set is impossible.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Assume, the working set is the set of pages used by the K most recent memory references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F</a:t>
            </a:r>
            <a:r>
              <a:rPr sz="1932" dirty="0"/>
              <a:t>or typical processes </a:t>
            </a:r>
            <a:r>
              <a:rPr sz="2016" dirty="0"/>
              <a:t>w(K,t) — the size of the working set at time t — </a:t>
            </a:r>
            <a:r>
              <a:rPr sz="1932" dirty="0"/>
              <a:t>becomes constant over time</a:t>
            </a:r>
          </a:p>
        </p:txBody>
      </p:sp>
      <p:pic>
        <p:nvPicPr>
          <p:cNvPr id="141" name="4-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301" y="1116012"/>
            <a:ext cx="8004175" cy="3151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5181601" y="4038600"/>
            <a:ext cx="500063" cy="41549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K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29092" y="-1"/>
            <a:ext cx="10538909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3040"/>
            </a:lvl1pPr>
          </a:lstStyle>
          <a:p>
            <a:pPr>
              <a:defRPr sz="4180"/>
            </a:pPr>
            <a:r>
              <a:rPr/>
              <a:t>The Working Set Page Replacement Algorithm (2)</a:t>
            </a:r>
          </a:p>
        </p:txBody>
      </p:sp>
      <p:pic>
        <p:nvPicPr>
          <p:cNvPr id="146" name="4-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409" y="2664892"/>
            <a:ext cx="7242523" cy="413595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279699" y="1143001"/>
            <a:ext cx="10388301" cy="1516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7033" indent="-267033" defTabSz="813816">
              <a:spcBef>
                <a:spcPts val="500"/>
              </a:spcBef>
              <a:defRPr sz="2848"/>
            </a:pPr>
            <a:r>
              <a:rPr sz="2492"/>
              <a:t>Keep track of the working set of a process</a:t>
            </a:r>
          </a:p>
          <a:p>
            <a:pPr marL="267033" indent="-267033" defTabSz="813816">
              <a:spcBef>
                <a:spcPts val="500"/>
              </a:spcBef>
              <a:defRPr sz="2848"/>
            </a:pPr>
            <a:r>
              <a:rPr sz="2492" dirty="0"/>
              <a:t>When its time to evict a page, choose one which is not in the working set of the process.</a:t>
            </a:r>
          </a:p>
        </p:txBody>
      </p:sp>
      <p:sp>
        <p:nvSpPr>
          <p:cNvPr id="148" name="Shape 148"/>
          <p:cNvSpPr/>
          <p:nvPr/>
        </p:nvSpPr>
        <p:spPr>
          <a:xfrm>
            <a:off x="6384925" y="6272212"/>
            <a:ext cx="39132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/>
              <a:t>If no page with (R==0) and (age &gt; 𝛕)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/>
              <a:t>     evict the page with R==0 and smallest time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/>
              <a:t>Internal versus External Fragmentation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52031" indent="-252031" defTabSz="896111">
              <a:lnSpc>
                <a:spcPct val="80000"/>
              </a:lnSpc>
              <a:spcBef>
                <a:spcPts val="500"/>
              </a:spcBef>
              <a:defRPr sz="3136"/>
            </a:pPr>
            <a:r>
              <a:rPr sz="2352" dirty="0">
                <a:solidFill>
                  <a:srgbClr val="0000FF"/>
                </a:solidFill>
              </a:rPr>
              <a:t>Internal Fragmentation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Occurs when part of memory allocated to a process remains unused.</a:t>
            </a:r>
            <a:endParaRPr sz="980" dirty="0"/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E.g. a process may be allocated a 4KB page, but it uses only 1-byte in the page.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400"/>
              </a:spcBef>
              <a:defRPr sz="2744"/>
            </a:pPr>
            <a:endParaRPr sz="1960" dirty="0"/>
          </a:p>
          <a:p>
            <a:pPr marL="252031" indent="-252031" defTabSz="896111">
              <a:lnSpc>
                <a:spcPct val="80000"/>
              </a:lnSpc>
              <a:spcBef>
                <a:spcPts val="500"/>
              </a:spcBef>
              <a:defRPr sz="3136"/>
            </a:pPr>
            <a:r>
              <a:rPr sz="2352" dirty="0">
                <a:solidFill>
                  <a:srgbClr val="0000FF"/>
                </a:solidFill>
              </a:rPr>
              <a:t>External fragmentation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Occurs when none of the available free memory fragments is big enough to satisfy a new memory allocation request.</a:t>
            </a:r>
            <a:endParaRPr sz="882" dirty="0"/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E.g. a process may request 16KB contiguous physical memory allocation, but all available free memory is of size less than 16KB.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/>
            </a:pPr>
            <a:endParaRPr sz="1960" dirty="0"/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/>
            </a:pPr>
            <a:endParaRPr sz="1960" dirty="0"/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/>
            </a:pPr>
            <a:endParaRPr sz="1960" dirty="0"/>
          </a:p>
          <a:p>
            <a:pPr marL="252031" indent="-252031" defTabSz="896111">
              <a:lnSpc>
                <a:spcPct val="80000"/>
              </a:lnSpc>
              <a:spcBef>
                <a:spcPts val="500"/>
              </a:spcBef>
              <a:defRPr sz="3136"/>
            </a:pPr>
            <a:r>
              <a:rPr sz="2352" dirty="0"/>
              <a:t>Can a </a:t>
            </a:r>
            <a:r>
              <a:rPr sz="2352" dirty="0">
                <a:solidFill>
                  <a:srgbClr val="0000FF"/>
                </a:solidFill>
              </a:rPr>
              <a:t>virtual memory paging system</a:t>
            </a:r>
            <a:r>
              <a:rPr sz="2352" dirty="0"/>
              <a:t> have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Internal fragmentation? Yes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External fragmentation? No. Why?</a:t>
            </a:r>
          </a:p>
        </p:txBody>
      </p:sp>
      <p:sp>
        <p:nvSpPr>
          <p:cNvPr id="163" name="Shape 163"/>
          <p:cNvSpPr/>
          <p:nvPr/>
        </p:nvSpPr>
        <p:spPr>
          <a:xfrm>
            <a:off x="1368909" y="4289013"/>
            <a:ext cx="8229600" cy="6096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66" name="Group 166"/>
          <p:cNvGrpSpPr/>
          <p:nvPr/>
        </p:nvGrpSpPr>
        <p:grpSpPr>
          <a:xfrm>
            <a:off x="3807309" y="4276313"/>
            <a:ext cx="914400" cy="609600"/>
            <a:chOff x="0" y="0"/>
            <a:chExt cx="914400" cy="6096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20089" y="73969"/>
              <a:ext cx="67422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8KB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8156499" y="4276313"/>
            <a:ext cx="674222" cy="609600"/>
            <a:chOff x="-22433" y="0"/>
            <a:chExt cx="674221" cy="609600"/>
          </a:xfrm>
        </p:grpSpPr>
        <p:sp>
          <p:nvSpPr>
            <p:cNvPr id="167" name="Shape 167"/>
            <p:cNvSpPr/>
            <p:nvPr/>
          </p:nvSpPr>
          <p:spPr>
            <a:xfrm>
              <a:off x="47977" y="0"/>
              <a:ext cx="533401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-22433" y="73969"/>
              <a:ext cx="674221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4KB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2283309" y="4276313"/>
            <a:ext cx="914400" cy="609600"/>
            <a:chOff x="0" y="0"/>
            <a:chExt cx="914400" cy="6096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20089" y="73969"/>
              <a:ext cx="67422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8KB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5451399" y="4276313"/>
            <a:ext cx="674222" cy="609600"/>
            <a:chOff x="-22432" y="0"/>
            <a:chExt cx="674220" cy="609600"/>
          </a:xfrm>
        </p:grpSpPr>
        <p:sp>
          <p:nvSpPr>
            <p:cNvPr id="173" name="Shape 173"/>
            <p:cNvSpPr/>
            <p:nvPr/>
          </p:nvSpPr>
          <p:spPr>
            <a:xfrm>
              <a:off x="9877" y="0"/>
              <a:ext cx="609601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22432" y="73969"/>
              <a:ext cx="67422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4KB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5636109" y="3971513"/>
            <a:ext cx="609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306035" y="3777838"/>
            <a:ext cx="1324085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Allocated</a:t>
            </a:r>
          </a:p>
        </p:txBody>
      </p:sp>
      <p:sp>
        <p:nvSpPr>
          <p:cNvPr id="178" name="Shape 178"/>
          <p:cNvSpPr/>
          <p:nvPr/>
        </p:nvSpPr>
        <p:spPr>
          <a:xfrm>
            <a:off x="7922109" y="3971513"/>
            <a:ext cx="609600" cy="228600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668235" y="3777839"/>
            <a:ext cx="63895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Free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Periodic Eviction Policy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169" indent="-209169" defTabSz="557784">
              <a:spcBef>
                <a:spcPts val="400"/>
              </a:spcBef>
              <a:defRPr sz="1952"/>
            </a:pPr>
            <a:r>
              <a:rPr dirty="0"/>
              <a:t>Need for a background process, paging daemon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periodically checks memory pressure and evicts pages from memory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endParaRPr dirty="0"/>
          </a:p>
          <a:p>
            <a:pPr marL="183022" indent="-183022" defTabSz="557784">
              <a:spcBef>
                <a:spcPts val="400"/>
              </a:spcBef>
              <a:defRPr sz="1952"/>
            </a:pPr>
            <a:r>
              <a:rPr sz="1708" dirty="0"/>
              <a:t>When to evict?</a:t>
            </a:r>
          </a:p>
          <a:p>
            <a:pPr marL="461914" lvl="1" indent="-183022" defTabSz="557784">
              <a:spcBef>
                <a:spcPts val="400"/>
              </a:spcBef>
              <a:defRPr sz="1952"/>
            </a:pPr>
            <a:r>
              <a:rPr sz="1708" dirty="0"/>
              <a:t>Based on Low and High “watermarks”.</a:t>
            </a:r>
          </a:p>
          <a:p>
            <a:pPr marL="740806" lvl="2" indent="-183022" defTabSz="557784">
              <a:spcBef>
                <a:spcPts val="400"/>
              </a:spcBef>
              <a:defRPr sz="1952"/>
            </a:pPr>
            <a:r>
              <a:rPr sz="1708" dirty="0"/>
              <a:t>Two thresholds of memory usage</a:t>
            </a:r>
          </a:p>
          <a:p>
            <a:pPr marL="766953" lvl="2" indent="-209169" defTabSz="557784">
              <a:spcBef>
                <a:spcPts val="400"/>
              </a:spcBef>
              <a:defRPr sz="1952"/>
            </a:pPr>
            <a:endParaRPr sz="1708" dirty="0"/>
          </a:p>
          <a:p>
            <a:pPr marL="209169" indent="-209169" defTabSz="557784">
              <a:spcBef>
                <a:spcPts val="400"/>
              </a:spcBef>
              <a:defRPr sz="1952"/>
            </a:pPr>
            <a:r>
              <a:rPr dirty="0"/>
              <a:t>When memory usage is above “High” </a:t>
            </a:r>
            <a:r>
              <a:rPr dirty="0" smtClean="0"/>
              <a:t>watermark</a:t>
            </a:r>
            <a:r>
              <a:rPr lang="en-US" dirty="0" smtClean="0"/>
              <a:t>, say 90%, indicating</a:t>
            </a:r>
            <a:r>
              <a:rPr dirty="0" smtClean="0"/>
              <a:t> high </a:t>
            </a:r>
            <a:r>
              <a:rPr dirty="0"/>
              <a:t>memory </a:t>
            </a:r>
            <a:r>
              <a:rPr dirty="0" smtClean="0"/>
              <a:t>pressure</a:t>
            </a:r>
            <a:endParaRPr dirty="0"/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Start evicting pages till memory usage falls below “Low” </a:t>
            </a:r>
            <a:r>
              <a:rPr dirty="0" smtClean="0"/>
              <a:t>watermark</a:t>
            </a:r>
            <a:r>
              <a:rPr lang="en-US" dirty="0" smtClean="0"/>
              <a:t>, say 80%</a:t>
            </a:r>
            <a:endParaRPr dirty="0"/>
          </a:p>
          <a:p>
            <a:pPr marL="453199" lvl="1" indent="-174307" defTabSz="557784">
              <a:spcBef>
                <a:spcPts val="400"/>
              </a:spcBef>
              <a:defRPr sz="1708"/>
            </a:pPr>
            <a:endParaRPr dirty="0"/>
          </a:p>
          <a:p>
            <a:pPr marL="174307" indent="-174307" defTabSz="557784">
              <a:spcBef>
                <a:spcPts val="400"/>
              </a:spcBef>
              <a:defRPr sz="1708"/>
            </a:pPr>
            <a:r>
              <a:rPr dirty="0"/>
              <a:t>Why two thresholds?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To enable hysteresis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So that the system </a:t>
            </a:r>
            <a:r>
              <a:rPr lang="en-US" dirty="0" smtClean="0"/>
              <a:t>state </a:t>
            </a:r>
            <a:r>
              <a:rPr dirty="0" smtClean="0"/>
              <a:t>doesn’t </a:t>
            </a:r>
            <a:r>
              <a:rPr lang="en-US" dirty="0" smtClean="0"/>
              <a:t>fluctuate </a:t>
            </a:r>
            <a:r>
              <a:rPr dirty="0" smtClean="0"/>
              <a:t>rapidly </a:t>
            </a:r>
            <a:r>
              <a:rPr dirty="0"/>
              <a:t>around a single threshold.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76655">
              <a:defRPr sz="3256"/>
            </a:lvl1pPr>
          </a:lstStyle>
          <a:p>
            <a:r>
              <a:t>OS Involvement with Page Table Management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75487" indent="-475487" defTabSz="713231">
              <a:lnSpc>
                <a:spcPct val="90000"/>
              </a:lnSpc>
              <a:spcBef>
                <a:spcPts val="400"/>
              </a:spcBef>
              <a:buSzTx/>
              <a:buNone/>
              <a:defRPr sz="2496"/>
            </a:pPr>
            <a:r>
              <a:rPr sz="2800" dirty="0"/>
              <a:t>Four times when OS deals with page-tables</a:t>
            </a:r>
            <a:endParaRPr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/>
              <a:defRPr sz="2496"/>
            </a:pPr>
            <a:r>
              <a:rPr sz="2800" dirty="0"/>
              <a:t>Process creation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create page table</a:t>
            </a:r>
          </a:p>
          <a:p>
            <a:pPr marL="772667" lvl="1" indent="-416051" defTabSz="713231">
              <a:lnSpc>
                <a:spcPct val="90000"/>
              </a:lnSpc>
              <a:spcBef>
                <a:spcPts val="500"/>
              </a:spcBef>
              <a:buSzPct val="50000"/>
              <a:buFont typeface="Symbol"/>
              <a:buChar char="−"/>
              <a:defRPr sz="2184"/>
            </a:pPr>
            <a:endParaRPr sz="2000"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/>
              <a:defRPr sz="2496"/>
            </a:pPr>
            <a:r>
              <a:rPr sz="2800" dirty="0"/>
              <a:t>Upon context switch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Load MMU context for a new process (e.g. load CR3 register with base address of page table)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TLB may be flushed</a:t>
            </a:r>
          </a:p>
          <a:p>
            <a:pPr marL="475487" indent="-475487" defTabSz="713231">
              <a:lnSpc>
                <a:spcPct val="90000"/>
              </a:lnSpc>
              <a:spcBef>
                <a:spcPts val="500"/>
              </a:spcBef>
              <a:buSzPct val="75000"/>
              <a:buFontTx/>
              <a:buAutoNum type="arabicPeriod"/>
              <a:defRPr sz="2496"/>
            </a:pPr>
            <a:endParaRPr sz="2800"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 startAt="3"/>
              <a:defRPr sz="2496"/>
            </a:pPr>
            <a:r>
              <a:rPr sz="2800" dirty="0"/>
              <a:t>Page fault time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determine the virtual address causing fault (read CR2 register for faulting address)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swap target page out, bring needed page in</a:t>
            </a:r>
          </a:p>
          <a:p>
            <a:pPr marL="475487" indent="-475487" defTabSz="713231">
              <a:lnSpc>
                <a:spcPct val="90000"/>
              </a:lnSpc>
              <a:spcBef>
                <a:spcPts val="500"/>
              </a:spcBef>
              <a:buSzPct val="75000"/>
              <a:buFontTx/>
              <a:buAutoNum type="arabicPeriod" startAt="3"/>
              <a:defRPr sz="2496"/>
            </a:pPr>
            <a:endParaRPr sz="1000"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 startAt="4"/>
              <a:defRPr sz="2496"/>
            </a:pPr>
            <a:r>
              <a:rPr sz="2800" dirty="0"/>
              <a:t>Process termination time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release page table and other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Thrashing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r>
              <a:rPr sz="2016" dirty="0"/>
              <a:t>Despite good designs, system may still thrash when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some processes need more memory 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but </a:t>
            </a:r>
            <a:r>
              <a:rPr sz="1728" u="sng" dirty="0"/>
              <a:t>no</a:t>
            </a:r>
            <a:r>
              <a:rPr sz="1728" dirty="0"/>
              <a:t> processes need less</a:t>
            </a:r>
          </a:p>
          <a:p>
            <a:pPr marL="534924" lvl="1" indent="-205740" defTabSz="658368">
              <a:lnSpc>
                <a:spcPct val="90000"/>
              </a:lnSpc>
              <a:spcBef>
                <a:spcPts val="400"/>
              </a:spcBef>
              <a:defRPr sz="2016"/>
            </a:pPr>
            <a:endParaRPr sz="720" dirty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endParaRPr lang="en-US" sz="2016" dirty="0" smtClean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r>
              <a:rPr sz="2016" dirty="0" smtClean="0"/>
              <a:t>Thrashing</a:t>
            </a:r>
            <a:endParaRPr sz="2016" dirty="0"/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When the working set of all processes does not fit in the main memory.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Hence, paging daemon has to constantly page-out pages to disk and bring them back in almost immediately.</a:t>
            </a:r>
          </a:p>
          <a:p>
            <a:pPr marL="246888" indent="-246888" defTabSz="658368">
              <a:lnSpc>
                <a:spcPct val="90000"/>
              </a:lnSpc>
              <a:spcBef>
                <a:spcPts val="500"/>
              </a:spcBef>
              <a:defRPr sz="2304"/>
            </a:pPr>
            <a:endParaRPr sz="720" dirty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endParaRPr lang="en-US" sz="2016" dirty="0" smtClean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r>
              <a:rPr sz="2016" dirty="0" smtClean="0"/>
              <a:t>Solution </a:t>
            </a:r>
            <a:r>
              <a:rPr sz="2016" dirty="0"/>
              <a:t>: Reduce the degree of multi-programming </a:t>
            </a:r>
            <a:r>
              <a:rPr sz="2016"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sz="2016" dirty="0"/>
              <a:t>number of processes competing for memory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swap some less important processes to disk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And free up all the pages they hold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3686"/>
            </a:lvl1pPr>
          </a:lstStyle>
          <a:p>
            <a:r>
              <a:rPr dirty="0"/>
              <a:t>Shared Memory between multiple processes</a:t>
            </a:r>
          </a:p>
        </p:txBody>
      </p:sp>
      <p:sp>
        <p:nvSpPr>
          <p:cNvPr id="195" name="Shape 195"/>
          <p:cNvSpPr/>
          <p:nvPr/>
        </p:nvSpPr>
        <p:spPr>
          <a:xfrm>
            <a:off x="4953000" y="413512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505200" y="4135120"/>
            <a:ext cx="14478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400800" y="4135120"/>
            <a:ext cx="14478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048000" y="230632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057400" y="2306320"/>
            <a:ext cx="990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495800" y="2306320"/>
            <a:ext cx="609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315200" y="230632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400800" y="2306320"/>
            <a:ext cx="9144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763000" y="2306320"/>
            <a:ext cx="14478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858000" y="1772921"/>
            <a:ext cx="33448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Virtual Address space 2</a:t>
            </a:r>
          </a:p>
        </p:txBody>
      </p:sp>
      <p:sp>
        <p:nvSpPr>
          <p:cNvPr id="205" name="Shape 205"/>
          <p:cNvSpPr/>
          <p:nvPr/>
        </p:nvSpPr>
        <p:spPr>
          <a:xfrm>
            <a:off x="1981200" y="1772921"/>
            <a:ext cx="33448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Virtual Address space 1</a:t>
            </a:r>
          </a:p>
        </p:txBody>
      </p:sp>
      <p:sp>
        <p:nvSpPr>
          <p:cNvPr id="206" name="Shape 206"/>
          <p:cNvSpPr/>
          <p:nvPr/>
        </p:nvSpPr>
        <p:spPr>
          <a:xfrm>
            <a:off x="4276726" y="4744721"/>
            <a:ext cx="2437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Physical memory</a:t>
            </a:r>
          </a:p>
        </p:txBody>
      </p:sp>
      <p:sp>
        <p:nvSpPr>
          <p:cNvPr id="207" name="Shape 207"/>
          <p:cNvSpPr/>
          <p:nvPr/>
        </p:nvSpPr>
        <p:spPr>
          <a:xfrm>
            <a:off x="3047999" y="283972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08" name="Shape 208"/>
          <p:cNvSpPr/>
          <p:nvPr/>
        </p:nvSpPr>
        <p:spPr>
          <a:xfrm>
            <a:off x="4495799" y="283972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09" name="Shape 209"/>
          <p:cNvSpPr/>
          <p:nvPr/>
        </p:nvSpPr>
        <p:spPr>
          <a:xfrm flipH="1">
            <a:off x="4953001" y="2839720"/>
            <a:ext cx="2362201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10" name="Shape 210"/>
          <p:cNvSpPr/>
          <p:nvPr/>
        </p:nvSpPr>
        <p:spPr>
          <a:xfrm flipH="1">
            <a:off x="6400801" y="2839720"/>
            <a:ext cx="2362201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4" name="Rectangle 3"/>
          <p:cNvSpPr/>
          <p:nvPr/>
        </p:nvSpPr>
        <p:spPr>
          <a:xfrm>
            <a:off x="8888791" y="4744721"/>
            <a:ext cx="319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PTE = Page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Table Entry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9100" y="3352800"/>
            <a:ext cx="7928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PTE1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6038" y="3299154"/>
            <a:ext cx="7928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PTE2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1920" y="5740400"/>
            <a:ext cx="88110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PTEs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for virtual pages in different processes map to common physical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page frames in DRAM.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Comic Sans MS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0611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Copy-on-write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101600" y="1194100"/>
            <a:ext cx="11988800" cy="5663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549" indent="-285549" defTabSz="813816">
              <a:spcBef>
                <a:spcPts val="500"/>
              </a:spcBef>
              <a:buChar char="●"/>
              <a:defRPr sz="2848"/>
            </a:pPr>
            <a:r>
              <a:rPr dirty="0"/>
              <a:t>Right after </a:t>
            </a:r>
            <a:r>
              <a:rPr sz="2492" dirty="0"/>
              <a:t>fork() </a:t>
            </a:r>
          </a:p>
          <a:p>
            <a:pPr marL="588945" lvl="1" indent="-249855" defTabSz="813816">
              <a:spcBef>
                <a:spcPts val="500"/>
              </a:spcBef>
              <a:buChar char="●"/>
              <a:defRPr sz="2848"/>
            </a:pPr>
            <a:r>
              <a:rPr sz="2492" dirty="0"/>
              <a:t>Child process has identical memory content as parent.</a:t>
            </a:r>
          </a:p>
          <a:p>
            <a:pPr marL="544328" lvl="1" indent="-205238" defTabSz="813816">
              <a:spcBef>
                <a:spcPts val="400"/>
              </a:spcBef>
              <a:buChar char="○"/>
              <a:defRPr sz="2403"/>
            </a:pPr>
            <a:r>
              <a:rPr sz="2046" dirty="0"/>
              <a:t>But copying is inefficient, especially if the child calls exec</a:t>
            </a:r>
          </a:p>
          <a:p>
            <a:pPr marL="249855" indent="-249855" defTabSz="813816">
              <a:spcBef>
                <a:spcPts val="500"/>
              </a:spcBef>
              <a:buChar char="●"/>
              <a:defRPr sz="2848"/>
            </a:pPr>
            <a:endParaRPr lang="en-US" sz="2492" dirty="0" smtClean="0"/>
          </a:p>
          <a:p>
            <a:pPr marL="249855" indent="-249855" defTabSz="813816">
              <a:spcBef>
                <a:spcPts val="500"/>
              </a:spcBef>
              <a:buChar char="●"/>
              <a:defRPr sz="2848"/>
            </a:pPr>
            <a:r>
              <a:rPr sz="2492" dirty="0" smtClean="0"/>
              <a:t>Copy-on-write</a:t>
            </a:r>
            <a:endParaRPr sz="2492" dirty="0"/>
          </a:p>
          <a:p>
            <a:pPr marL="588945" lvl="1" indent="-249855" defTabSz="813816">
              <a:spcBef>
                <a:spcPts val="500"/>
              </a:spcBef>
              <a:buChar char="●"/>
              <a:defRPr sz="2848"/>
            </a:pPr>
            <a:r>
              <a:rPr sz="2492" dirty="0"/>
              <a:t>Delays copying memory till either child or parent  actually write to a page</a:t>
            </a:r>
            <a:r>
              <a:rPr sz="2492" dirty="0" smtClean="0"/>
              <a:t>.</a:t>
            </a:r>
            <a:endParaRPr lang="en-US" sz="2492" dirty="0" smtClean="0"/>
          </a:p>
          <a:p>
            <a:pPr marL="588945" lvl="1" indent="-249855" defTabSz="813816">
              <a:spcBef>
                <a:spcPts val="500"/>
              </a:spcBef>
              <a:buChar char="●"/>
              <a:defRPr sz="2848"/>
            </a:pPr>
            <a:endParaRPr sz="2492" dirty="0"/>
          </a:p>
          <a:p>
            <a:pPr marL="205238" indent="-205238" defTabSz="813816">
              <a:spcBef>
                <a:spcPts val="500"/>
              </a:spcBef>
              <a:buChar char="●"/>
              <a:defRPr sz="2848"/>
            </a:pPr>
            <a:r>
              <a:rPr sz="2046" dirty="0"/>
              <a:t>Pages are shared as “read-only” (RO) between the parent and child</a:t>
            </a:r>
          </a:p>
          <a:p>
            <a:pPr marL="883418" lvl="2" indent="-205238" defTabSz="813816">
              <a:spcBef>
                <a:spcPts val="400"/>
              </a:spcBef>
              <a:buChar char="●"/>
              <a:defRPr sz="2046"/>
            </a:pPr>
            <a:r>
              <a:rPr dirty="0"/>
              <a:t>Writes cause hardware to trap to OS</a:t>
            </a:r>
          </a:p>
          <a:p>
            <a:pPr marL="865571" lvl="2" indent="-187391" defTabSz="813816">
              <a:spcBef>
                <a:spcPts val="400"/>
              </a:spcBef>
              <a:buChar char="●"/>
              <a:defRPr sz="2046"/>
            </a:pPr>
            <a:r>
              <a:rPr sz="1869" dirty="0"/>
              <a:t>OS intercepts write faults, copies page, and marks them read/write (RW)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4166795" y="5422911"/>
            <a:ext cx="3505200" cy="461663"/>
            <a:chOff x="0" y="-40331"/>
            <a:chExt cx="3505200" cy="461663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35052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362317" y="-40331"/>
              <a:ext cx="2780567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/>
                <a:t>page frame number</a:t>
              </a:r>
            </a:p>
          </p:txBody>
        </p:sp>
      </p:grpSp>
      <p:sp>
        <p:nvSpPr>
          <p:cNvPr id="217" name="Shape 217"/>
          <p:cNvSpPr/>
          <p:nvPr/>
        </p:nvSpPr>
        <p:spPr>
          <a:xfrm>
            <a:off x="3350601" y="5463242"/>
            <a:ext cx="788156" cy="3683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8575" cap="flat">
            <a:solidFill>
              <a:srgbClr val="FF0000"/>
            </a:solidFill>
            <a:prstDash val="solid"/>
            <a:round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spcBef>
                <a:spcPts val="2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Read-only</a:t>
            </a:r>
          </a:p>
        </p:txBody>
      </p:sp>
      <p:sp>
        <p:nvSpPr>
          <p:cNvPr id="218" name="Shape 218"/>
          <p:cNvSpPr/>
          <p:nvPr/>
        </p:nvSpPr>
        <p:spPr>
          <a:xfrm>
            <a:off x="2683909" y="6006868"/>
            <a:ext cx="2097113" cy="501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spcBef>
                <a:spcPts val="1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/>
            </a:pPr>
            <a:r>
              <a:rPr dirty="0"/>
              <a:t>protection bits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3001789" y="5410211"/>
            <a:ext cx="348812" cy="461663"/>
            <a:chOff x="-22006" y="-40331"/>
            <a:chExt cx="348812" cy="461663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3048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-22006" y="-40331"/>
              <a:ext cx="34881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/>
                <a:t>M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2713822" y="5410211"/>
            <a:ext cx="315149" cy="461663"/>
            <a:chOff x="-5174" y="-40331"/>
            <a:chExt cx="315149" cy="461663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3048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-5174" y="-40331"/>
              <a:ext cx="3151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/>
                <a:t>R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2414195" y="5410211"/>
            <a:ext cx="304800" cy="461663"/>
            <a:chOff x="0" y="-40331"/>
            <a:chExt cx="304800" cy="461663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3048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3643" y="-40331"/>
              <a:ext cx="29751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 lang="en-US" dirty="0"/>
                <a:t>P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Memory-mapped Files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●"/>
            </a:pPr>
            <a:r>
              <a:rPr dirty="0"/>
              <a:t>Normally, files are accessed with system calls</a:t>
            </a:r>
          </a:p>
          <a:p>
            <a:pPr marL="651710" lvl="1" indent="-270710">
              <a:spcBef>
                <a:spcPts val="600"/>
              </a:spcBef>
              <a:buChar char="○"/>
              <a:defRPr sz="2700"/>
            </a:pPr>
            <a:r>
              <a:rPr dirty="0"/>
              <a:t>Open, read, write, close</a:t>
            </a:r>
          </a:p>
          <a:p>
            <a:pPr>
              <a:buChar char="●"/>
            </a:pPr>
            <a:r>
              <a:rPr/>
              <a:t>Memory </a:t>
            </a:r>
            <a:r>
              <a:rPr smtClean="0"/>
              <a:t>mapping</a:t>
            </a:r>
            <a:r>
              <a:rPr lang="en-US" smtClean="0"/>
              <a:t> (using mmap)</a:t>
            </a:r>
            <a:r>
              <a:rPr smtClean="0"/>
              <a:t> </a:t>
            </a:r>
            <a:r>
              <a:t>allows a program to access a file with load/store operations</a:t>
            </a:r>
          </a:p>
        </p:txBody>
      </p:sp>
      <p:sp>
        <p:nvSpPr>
          <p:cNvPr id="232" name="Shape 232"/>
          <p:cNvSpPr/>
          <p:nvPr/>
        </p:nvSpPr>
        <p:spPr>
          <a:xfrm>
            <a:off x="3429000" y="434340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A4EACA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438400" y="4343400"/>
            <a:ext cx="990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876800" y="4343400"/>
            <a:ext cx="609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516187" y="3886201"/>
            <a:ext cx="308834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/>
            </a:pPr>
            <a:r>
              <a:rPr/>
              <a:t>Virtual Address space</a:t>
            </a:r>
          </a:p>
        </p:txBody>
      </p:sp>
      <p:sp>
        <p:nvSpPr>
          <p:cNvPr id="236" name="Shape 236"/>
          <p:cNvSpPr/>
          <p:nvPr/>
        </p:nvSpPr>
        <p:spPr>
          <a:xfrm>
            <a:off x="3428999" y="487680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4876799" y="487680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grpSp>
        <p:nvGrpSpPr>
          <p:cNvPr id="240" name="Group 240"/>
          <p:cNvGrpSpPr/>
          <p:nvPr/>
        </p:nvGrpSpPr>
        <p:grpSpPr>
          <a:xfrm>
            <a:off x="5334001" y="6096000"/>
            <a:ext cx="1447801" cy="533400"/>
            <a:chOff x="0" y="0"/>
            <a:chExt cx="1447800" cy="533400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1447800" cy="533400"/>
            </a:xfrm>
            <a:prstGeom prst="rect">
              <a:avLst/>
            </a:prstGeom>
            <a:solidFill>
              <a:schemeClr val="accent1">
                <a:lumOff val="-894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08055" y="35869"/>
              <a:ext cx="103169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Foo.txt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dirty="0"/>
              <a:t>Page Fault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sz="2800" dirty="0"/>
              <a:t>Page Fault is a hardware exception </a:t>
            </a:r>
          </a:p>
          <a:p>
            <a:pPr>
              <a:spcBef>
                <a:spcPts val="500"/>
              </a:spcBef>
            </a:pPr>
            <a:endParaRPr lang="en-US" sz="2800" dirty="0"/>
          </a:p>
          <a:p>
            <a:pPr>
              <a:spcBef>
                <a:spcPts val="500"/>
              </a:spcBef>
            </a:pPr>
            <a:r>
              <a:rPr sz="2800" dirty="0" smtClean="0"/>
              <a:t>It </a:t>
            </a:r>
            <a:r>
              <a:rPr sz="2800" dirty="0"/>
              <a:t>occurs when a process accesses a virtual page</a:t>
            </a:r>
            <a:endParaRPr sz="2400" dirty="0"/>
          </a:p>
          <a:p>
            <a:pPr marL="838200" lvl="1" indent="-381000">
              <a:spcBef>
                <a:spcPts val="0"/>
              </a:spcBef>
              <a:buFontTx/>
              <a:buAutoNum type="arabicPeriod"/>
              <a:defRPr sz="2800"/>
            </a:pPr>
            <a:r>
              <a:rPr sz="2400" dirty="0"/>
              <a:t>that is currently not resident in physical memory OR</a:t>
            </a:r>
          </a:p>
          <a:p>
            <a:pPr marL="990600" lvl="1" indent="-533400">
              <a:spcBef>
                <a:spcPts val="0"/>
              </a:spcBef>
              <a:buFontTx/>
              <a:buAutoNum type="arabicPeriod"/>
              <a:defRPr sz="2800"/>
            </a:pPr>
            <a:endParaRPr sz="2400" dirty="0"/>
          </a:p>
          <a:p>
            <a:pPr marL="838200" lvl="1" indent="-381000">
              <a:spcBef>
                <a:spcPts val="400"/>
              </a:spcBef>
              <a:buFontTx/>
              <a:buAutoNum type="arabicPeriod" startAt="2"/>
              <a:defRPr sz="2800"/>
            </a:pPr>
            <a:r>
              <a:rPr sz="2400" dirty="0"/>
              <a:t>for which it doesn’t have the correct access permissions OR</a:t>
            </a:r>
          </a:p>
          <a:p>
            <a:pPr marL="990600" lvl="1" indent="-533400">
              <a:spcBef>
                <a:spcPts val="400"/>
              </a:spcBef>
              <a:buFontTx/>
              <a:buAutoNum type="arabicPeriod" startAt="3"/>
              <a:defRPr sz="2800"/>
            </a:pPr>
            <a:endParaRPr sz="2400" dirty="0"/>
          </a:p>
          <a:p>
            <a:pPr marL="838200" lvl="1" indent="-381000">
              <a:spcBef>
                <a:spcPts val="400"/>
              </a:spcBef>
              <a:buFontTx/>
              <a:buAutoNum type="arabicPeriod" startAt="4"/>
              <a:defRPr sz="2800"/>
            </a:pPr>
            <a:r>
              <a:rPr sz="2400" dirty="0"/>
              <a:t>which hasn’t yet been allocated by the operating system</a:t>
            </a:r>
          </a:p>
        </p:txBody>
      </p:sp>
      <p:graphicFrame>
        <p:nvGraphicFramePr>
          <p:cNvPr id="68" name="Table 68"/>
          <p:cNvGraphicFramePr/>
          <p:nvPr/>
        </p:nvGraphicFramePr>
        <p:xfrm>
          <a:off x="6754812" y="1286062"/>
          <a:ext cx="1585714" cy="507453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85714"/>
              </a:tblGrid>
              <a:tr h="48539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200" b="1" i="1">
                          <a:latin typeface="Times New Roman"/>
                          <a:ea typeface="Times New Roman"/>
                          <a:cs typeface="Times New Roman"/>
                        </a:rPr>
                        <a:t>Virtual Pages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9"/>
          <p:cNvGraphicFramePr/>
          <p:nvPr/>
        </p:nvGraphicFramePr>
        <p:xfrm>
          <a:off x="9015412" y="3584762"/>
          <a:ext cx="1573014" cy="27413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73014"/>
              </a:tblGrid>
              <a:tr h="286484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000" b="1" i="1">
                          <a:latin typeface="Times New Roman"/>
                          <a:ea typeface="Times New Roman"/>
                          <a:cs typeface="Times New Roman"/>
                        </a:rPr>
                        <a:t>Physical Page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 flipV="1">
            <a:off x="8307437" y="4882803"/>
            <a:ext cx="711994" cy="124847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1" name="Shape 71"/>
          <p:cNvSpPr/>
          <p:nvPr/>
        </p:nvSpPr>
        <p:spPr>
          <a:xfrm>
            <a:off x="8340278" y="5478716"/>
            <a:ext cx="658964" cy="658965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2" name="Shape 72"/>
          <p:cNvSpPr/>
          <p:nvPr/>
        </p:nvSpPr>
        <p:spPr>
          <a:xfrm>
            <a:off x="8333906" y="4359678"/>
            <a:ext cx="673650" cy="118531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3" name="Shape 73"/>
          <p:cNvSpPr/>
          <p:nvPr/>
        </p:nvSpPr>
        <p:spPr>
          <a:xfrm>
            <a:off x="8219607" y="3191277"/>
            <a:ext cx="829221" cy="82922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4" name="Shape 74"/>
          <p:cNvSpPr/>
          <p:nvPr/>
        </p:nvSpPr>
        <p:spPr>
          <a:xfrm>
            <a:off x="9511295" y="401793"/>
            <a:ext cx="2369246" cy="3306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0578" indent="-220578"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200" dirty="0"/>
              <a:t>Translation for mapped pages are handled by MMU</a:t>
            </a:r>
          </a:p>
          <a:p>
            <a:pPr marL="220578" indent="-220578"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dirty="0"/>
          </a:p>
          <a:p>
            <a:pPr marL="220578" indent="-220578"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200" dirty="0"/>
              <a:t>Accessing unmapped or protected pages causes page fault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87136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Page-fault handling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01600" y="871370"/>
            <a:ext cx="11988800" cy="5986632"/>
          </a:xfrm>
          <a:prstGeom prst="rect">
            <a:avLst/>
          </a:prstGeom>
        </p:spPr>
        <p:txBody>
          <a:bodyPr/>
          <a:lstStyle/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Process accesses unmapped/protected virtual address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MMU hardware raises trap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Because it cannot find a valid page-table entry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Process is paused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Program counter and Registers saved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OS runs page-fault handler (PFH)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examines the virtual address which caused the fault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Is this a write to an unallocated page? 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allocates a new physical page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Is this an already allocated page?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reads the page from the swap device (page-in)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updates the page-table entry.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Is this a disallowed access? E.g. writing to a read-only page?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terminates the process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Process resumes from where it left off (unless terminated by PFH).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Program counter and Registers </a:t>
            </a:r>
            <a:r>
              <a:rPr dirty="0" smtClean="0"/>
              <a:t>restored</a:t>
            </a:r>
            <a:endParaRPr dirty="0"/>
          </a:p>
          <a:p>
            <a:pPr marL="182165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OS may periodically page-out victim page to disk to create space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/>
              <a:t>Locking Pages in Memory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36601" indent="-236601" defTabSz="841247">
              <a:lnSpc>
                <a:spcPct val="80000"/>
              </a:lnSpc>
              <a:spcBef>
                <a:spcPts val="500"/>
              </a:spcBef>
              <a:defRPr sz="2944"/>
            </a:pPr>
            <a:r>
              <a:rPr sz="2208"/>
              <a:t>Virtual memory and I/O occasionally interact</a:t>
            </a:r>
          </a:p>
          <a:p>
            <a:pPr marL="315468" indent="-315468" defTabSz="841247">
              <a:lnSpc>
                <a:spcPct val="80000"/>
              </a:lnSpc>
              <a:defRPr sz="2944"/>
            </a:pPr>
            <a:endParaRPr sz="2208"/>
          </a:p>
          <a:p>
            <a:pPr marL="236601" indent="-236601" defTabSz="841247">
              <a:lnSpc>
                <a:spcPct val="80000"/>
              </a:lnSpc>
              <a:spcBef>
                <a:spcPts val="500"/>
              </a:spcBef>
              <a:defRPr sz="2944"/>
            </a:pPr>
            <a:r>
              <a:rPr sz="2208"/>
              <a:t>Problem</a:t>
            </a:r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Process P1 issues call for read from device into buffer</a:t>
            </a:r>
          </a:p>
          <a:p>
            <a:pPr marL="683513" lvl="1" indent="-262890" defTabSz="841247">
              <a:lnSpc>
                <a:spcPct val="80000"/>
              </a:lnSpc>
              <a:spcBef>
                <a:spcPts val="600"/>
              </a:spcBef>
              <a:defRPr sz="2576"/>
            </a:pPr>
            <a:endParaRPr sz="1840"/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While waiting for  I/O, another processes P2 starts up</a:t>
            </a:r>
          </a:p>
          <a:p>
            <a:pPr marL="683513" lvl="1" indent="-262890" defTabSz="841247">
              <a:lnSpc>
                <a:spcPct val="80000"/>
              </a:lnSpc>
              <a:spcBef>
                <a:spcPts val="600"/>
              </a:spcBef>
              <a:defRPr sz="2576"/>
            </a:pPr>
            <a:endParaRPr sz="1840"/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P2 has a page fault</a:t>
            </a:r>
          </a:p>
          <a:p>
            <a:pPr marL="683513" lvl="1" indent="-262890" defTabSz="841247">
              <a:lnSpc>
                <a:spcPct val="80000"/>
              </a:lnSpc>
              <a:spcBef>
                <a:spcPts val="600"/>
              </a:spcBef>
              <a:defRPr sz="2576"/>
            </a:pPr>
            <a:endParaRPr sz="1840"/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Buffer for the P1 may be chosen as victim to be paged out, resulting in a DMA error.</a:t>
            </a:r>
          </a:p>
          <a:p>
            <a:pPr marL="315468" indent="-315468" defTabSz="841247">
              <a:lnSpc>
                <a:spcPct val="80000"/>
              </a:lnSpc>
              <a:defRPr sz="2944"/>
            </a:pPr>
            <a:endParaRPr sz="2208"/>
          </a:p>
          <a:p>
            <a:pPr marL="236601" indent="-236601" defTabSz="841247">
              <a:lnSpc>
                <a:spcPct val="80000"/>
              </a:lnSpc>
              <a:spcBef>
                <a:spcPts val="500"/>
              </a:spcBef>
              <a:defRPr sz="2944"/>
            </a:pPr>
            <a:r>
              <a:rPr sz="2208"/>
              <a:t>Need to specify some pages as “locked” or “pinned” in memory</a:t>
            </a:r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These pages are exempted from being victim pages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400"/>
            </a:pPr>
            <a:r>
              <a:rPr/>
              <a:t>Page Replacement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Resident pages must be occasionally evicted from memory to make room for new pages</a:t>
            </a:r>
          </a:p>
          <a:p>
            <a:pPr marL="255133" indent="-255133">
              <a:lnSpc>
                <a:spcPct val="80000"/>
              </a:lnSpc>
              <a:spcBef>
                <a:spcPts val="6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310753" indent="-310753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Pages that have not been modified can be simply discarded i.e. overwritten with new content</a:t>
            </a:r>
          </a:p>
          <a:p>
            <a:pPr marL="310753" indent="-310753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Modified pages must be saved before reuse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unmodified pages are simply overwritten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55133" indent="-255133">
              <a:lnSpc>
                <a:spcPct val="80000"/>
              </a:lnSpc>
              <a:spcBef>
                <a:spcPts val="6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Ideally, we’d like to evict pages that are least needed.</a:t>
            </a:r>
          </a:p>
          <a:p>
            <a:pPr marL="310753" indent="-310753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</a:rPr>
              <a:t>Goal of page replacement algorithm</a:t>
            </a:r>
            <a:r>
              <a:t> </a:t>
            </a:r>
          </a:p>
          <a:p>
            <a:pPr marL="800100" lvl="1" indent="-342900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minimize the number of page faults</a:t>
            </a:r>
          </a:p>
          <a:p>
            <a:pPr marL="800100" lvl="1" indent="-342900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E.g. if we evict an often used page, we may need to bring back in soon resulting in more page faults.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dirty="0"/>
              <a:t>Page Replacement Algorithms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Optimal Page Replacement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400"/>
            </a:pPr>
            <a:endParaRPr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Not Recently Used (NRU)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Char char="q"/>
              <a:defRPr sz="28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FIFO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Char char="q"/>
              <a:defRPr sz="28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Second Chance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Char char="q"/>
              <a:defRPr sz="28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Clock</a:t>
            </a:r>
          </a:p>
        </p:txBody>
      </p:sp>
      <p:sp>
        <p:nvSpPr>
          <p:cNvPr id="90" name="Shape 90"/>
          <p:cNvSpPr/>
          <p:nvPr/>
        </p:nvSpPr>
        <p:spPr>
          <a:xfrm>
            <a:off x="6172201" y="1247775"/>
            <a:ext cx="4276725" cy="492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 smtClean="0">
                <a:latin typeface="Times New Roman" charset="0"/>
                <a:ea typeface="Times New Roman" charset="0"/>
                <a:cs typeface="Times New Roman" charset="0"/>
              </a:rPr>
              <a:t>Least Recently Used (LRU)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Not Frequently Used (NFU)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Aging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Working Set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WSClock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925464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400"/>
            </a:pPr>
            <a:r>
              <a:rPr dirty="0"/>
              <a:t>Optimal Page Replacement Algorithm (OPR)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101600" y="1021976"/>
            <a:ext cx="11988800" cy="5836025"/>
          </a:xfrm>
          <a:prstGeom prst="rect">
            <a:avLst/>
          </a:prstGeom>
        </p:spPr>
        <p:txBody>
          <a:bodyPr/>
          <a:lstStyle>
            <a:lvl1pPr marL="326571" indent="-326571">
              <a:lnSpc>
                <a:spcPct val="8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Replace the page that’s NOT needed for the longest time in the future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2487612" y="1955801"/>
          <a:ext cx="8143904" cy="71789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7988"/>
                <a:gridCol w="1017988"/>
                <a:gridCol w="1017988"/>
                <a:gridCol w="1017988"/>
                <a:gridCol w="1017988"/>
                <a:gridCol w="1017988"/>
                <a:gridCol w="1017988"/>
                <a:gridCol w="1017988"/>
              </a:tblGrid>
              <a:tr h="717897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97" name="Shape 97"/>
          <p:cNvSpPr/>
          <p:nvPr/>
        </p:nvSpPr>
        <p:spPr>
          <a:xfrm>
            <a:off x="1542176" y="1548131"/>
            <a:ext cx="26346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Page access timeline</a:t>
            </a:r>
          </a:p>
        </p:txBody>
      </p:sp>
      <p:graphicFrame>
        <p:nvGraphicFramePr>
          <p:cNvPr id="98" name="Table 98"/>
          <p:cNvGraphicFramePr/>
          <p:nvPr/>
        </p:nvGraphicFramePr>
        <p:xfrm>
          <a:off x="2487612" y="3316428"/>
          <a:ext cx="8145312" cy="2572448"/>
        </p:xfrm>
        <a:graphic>
          <a:graphicData uri="http://schemas.openxmlformats.org/drawingml/2006/table">
            <a:tbl>
              <a:tblPr bandRow="1">
                <a:tableStyleId>{EEE7283C-3CF3-47DC-8721-378D4A62B228}</a:tableStyleId>
              </a:tblPr>
              <a:tblGrid>
                <a:gridCol w="1018164"/>
                <a:gridCol w="1018164"/>
                <a:gridCol w="1018164"/>
                <a:gridCol w="1018164"/>
                <a:gridCol w="1018164"/>
                <a:gridCol w="1018164"/>
                <a:gridCol w="1018164"/>
                <a:gridCol w="1018164"/>
              </a:tblGrid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t0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t6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t7</a:t>
                      </a:r>
                    </a:p>
                  </a:txBody>
                  <a:tcPr marL="63500" marR="63500" marT="63500" marB="63500" horzOverflow="overflow"/>
                </a:tc>
              </a:tr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FF2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</a:tr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 b="0" i="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</a:tr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 b="0" i="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 b="0" i="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FF2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1457176" y="3331400"/>
            <a:ext cx="110222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/>
              <a:t>Eviction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/>
              <a:t>Decisions</a:t>
            </a:r>
          </a:p>
        </p:txBody>
      </p:sp>
      <p:sp>
        <p:nvSpPr>
          <p:cNvPr id="100" name="Shape 100"/>
          <p:cNvSpPr/>
          <p:nvPr/>
        </p:nvSpPr>
        <p:spPr>
          <a:xfrm>
            <a:off x="1516487" y="4088129"/>
            <a:ext cx="9836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Frame 0</a:t>
            </a:r>
          </a:p>
        </p:txBody>
      </p:sp>
      <p:sp>
        <p:nvSpPr>
          <p:cNvPr id="101" name="Shape 101"/>
          <p:cNvSpPr/>
          <p:nvPr/>
        </p:nvSpPr>
        <p:spPr>
          <a:xfrm>
            <a:off x="1516487" y="4750148"/>
            <a:ext cx="9836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Frame 1</a:t>
            </a:r>
          </a:p>
        </p:txBody>
      </p:sp>
      <p:sp>
        <p:nvSpPr>
          <p:cNvPr id="102" name="Shape 102"/>
          <p:cNvSpPr/>
          <p:nvPr/>
        </p:nvSpPr>
        <p:spPr>
          <a:xfrm>
            <a:off x="1516487" y="5412166"/>
            <a:ext cx="9836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Frame 2</a:t>
            </a:r>
          </a:p>
        </p:txBody>
      </p:sp>
      <p:sp>
        <p:nvSpPr>
          <p:cNvPr id="103" name="Shape 103"/>
          <p:cNvSpPr/>
          <p:nvPr/>
        </p:nvSpPr>
        <p:spPr>
          <a:xfrm>
            <a:off x="1542177" y="2818130"/>
            <a:ext cx="58406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Assume we have 3 frames in physical memory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04672">
              <a:defRPr sz="3520"/>
            </a:lvl1pPr>
          </a:lstStyle>
          <a:p>
            <a:pPr>
              <a:defRPr sz="3872"/>
            </a:pPr>
            <a:r>
              <a:rPr/>
              <a:t>Optimal Page Replacement Algorithm (OPR)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34245" indent="-334245" defTabSz="813816">
              <a:lnSpc>
                <a:spcPct val="80000"/>
              </a:lnSpc>
              <a:spcBef>
                <a:spcPts val="500"/>
              </a:spcBef>
              <a:defRPr sz="2046"/>
            </a:pPr>
            <a:r>
              <a:t>Why is it optimal?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Here, “Optimal” means that no other algorithm can give fewer page faults than OPR.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OPR is optimal but unrealizable </a:t>
            </a:r>
          </a:p>
          <a:p>
            <a:pPr marL="1068133" lvl="2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Because we cannot predict all future memory accesses 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But OPR can serve as a useful baseline to measure the effectiveness of other algorithms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endParaRPr/>
          </a:p>
          <a:p>
            <a:pPr marL="254317" indent="-254317" defTabSz="813816">
              <a:lnSpc>
                <a:spcPct val="80000"/>
              </a:lnSpc>
              <a:spcBef>
                <a:spcPts val="400"/>
              </a:spcBef>
              <a:defRPr sz="1869"/>
            </a:pPr>
            <a:r>
              <a:t>How do we know its optimal?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400"/>
              </a:spcBef>
              <a:defRPr sz="1869"/>
            </a:pPr>
            <a:r>
              <a:t>Try proof by contradiction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400"/>
              </a:spcBef>
              <a:defRPr sz="1869"/>
            </a:pPr>
            <a:r>
              <a:t>What if you can find another algorithm which does not pick the page needed farthest point in the future and can still yield fewer page faults than OPT?</a:t>
            </a:r>
          </a:p>
          <a:p>
            <a:pPr marL="305180" indent="-305180" defTabSz="813816">
              <a:lnSpc>
                <a:spcPct val="80000"/>
              </a:lnSpc>
              <a:spcBef>
                <a:spcPts val="600"/>
              </a:spcBef>
              <a:defRPr sz="1869"/>
            </a:pPr>
            <a:endParaRPr/>
          </a:p>
          <a:p>
            <a:pPr marL="334245" indent="-334245" defTabSz="813816">
              <a:lnSpc>
                <a:spcPct val="80000"/>
              </a:lnSpc>
              <a:spcBef>
                <a:spcPts val="400"/>
              </a:spcBef>
              <a:defRPr sz="2046"/>
            </a:pPr>
            <a:r>
              <a:t>Other algorithms try to approximate OPR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Estimate the pages not needed for a long time by recording the sequence of pages used in the past.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1786</Words>
  <Application>Microsoft Macintosh PowerPoint</Application>
  <PresentationFormat>Widescreen</PresentationFormat>
  <Paragraphs>321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Avenir Roman</vt:lpstr>
      <vt:lpstr>Comic Sans MS</vt:lpstr>
      <vt:lpstr>Helvetica</vt:lpstr>
      <vt:lpstr>Symbol</vt:lpstr>
      <vt:lpstr>Tahoma</vt:lpstr>
      <vt:lpstr>Times New Roman</vt:lpstr>
      <vt:lpstr>Wingdings</vt:lpstr>
      <vt:lpstr>Arial</vt:lpstr>
      <vt:lpstr>Default</vt:lpstr>
      <vt:lpstr>Paging and Page Replacement  Algorithms</vt:lpstr>
      <vt:lpstr>OS Involvement with Page Table Management</vt:lpstr>
      <vt:lpstr>Page Fault</vt:lpstr>
      <vt:lpstr>Page-fault handling</vt:lpstr>
      <vt:lpstr>Locking Pages in Memory</vt:lpstr>
      <vt:lpstr>Page Replacement</vt:lpstr>
      <vt:lpstr>Page Replacement Algorithms</vt:lpstr>
      <vt:lpstr>Optimal Page Replacement Algorithm (OPR)</vt:lpstr>
      <vt:lpstr>Optimal Page Replacement Algorithm (OPR)</vt:lpstr>
      <vt:lpstr>Least Recently Used (LRU)</vt:lpstr>
      <vt:lpstr>(Recall) Page Table Entry (PTE)</vt:lpstr>
      <vt:lpstr>Not Recently Used Page Replacement Algorithm</vt:lpstr>
      <vt:lpstr>FIFO Page Replacement Algorithm</vt:lpstr>
      <vt:lpstr>Second Chance Page Replacement Algorithm</vt:lpstr>
      <vt:lpstr>The Clock Page Replacement Algorithm</vt:lpstr>
      <vt:lpstr>The Working Set Page Replacement Algorithm (1)</vt:lpstr>
      <vt:lpstr>The Working Set Page Replacement Algorithm (2)</vt:lpstr>
      <vt:lpstr>Internal versus External Fragmentation</vt:lpstr>
      <vt:lpstr>Periodic Eviction Policy</vt:lpstr>
      <vt:lpstr>Thrashing</vt:lpstr>
      <vt:lpstr>Shared Memory between multiple processes</vt:lpstr>
      <vt:lpstr>Copy-on-write</vt:lpstr>
      <vt:lpstr>Memory-mapped Files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Paging and Page Replacement  Algorithms</dc:title>
  <cp:lastModifiedBy>Kartik Gopalan</cp:lastModifiedBy>
  <cp:revision>30</cp:revision>
  <dcterms:modified xsi:type="dcterms:W3CDTF">2017-11-08T19:14:56Z</dcterms:modified>
</cp:coreProperties>
</file>