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83" r:id="rId4"/>
    <p:sldId id="284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7239000" y="6525259"/>
            <a:ext cx="1905000" cy="3327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6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-22573" y="816421"/>
            <a:ext cx="9144001" cy="6041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76199" y="76200"/>
            <a:ext cx="9144002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Example: Producer-Consumer Problem</a:t>
            </a:r>
          </a:p>
        </p:txBody>
      </p:sp>
      <p:sp>
        <p:nvSpPr>
          <p:cNvPr id="410" name="Shape 410"/>
          <p:cNvSpPr>
            <a:spLocks noGrp="1"/>
          </p:cNvSpPr>
          <p:nvPr>
            <p:ph type="body" sz="half" idx="1"/>
          </p:nvPr>
        </p:nvSpPr>
        <p:spPr>
          <a:xfrm>
            <a:off x="152400" y="3692525"/>
            <a:ext cx="8991600" cy="2743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Producers and consumers run in concurrent processes. </a:t>
            </a:r>
            <a:endParaRPr sz="1330"/>
          </a:p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Producers produce data and consumers consume data.</a:t>
            </a:r>
            <a:endParaRPr sz="1330"/>
          </a:p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Producer informs consumers when data is available</a:t>
            </a:r>
          </a:p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Consumer informs producers when a buffer is empty.</a:t>
            </a:r>
          </a:p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Two types of synchronization needed</a:t>
            </a:r>
          </a:p>
          <a:p>
            <a:pPr marL="552450" lvl="1" indent="-190500" defTabSz="868680">
              <a:spcBef>
                <a:spcPts val="400"/>
              </a:spcBef>
              <a:defRPr sz="2660"/>
            </a:pPr>
            <a:r>
              <a:rPr sz="1900"/>
              <a:t>Locking the buffer to prevent concurrent modification</a:t>
            </a:r>
          </a:p>
          <a:p>
            <a:pPr marL="552450" lvl="1" indent="-190500" defTabSz="868680">
              <a:spcBef>
                <a:spcPts val="400"/>
              </a:spcBef>
              <a:defRPr sz="2660"/>
            </a:pPr>
            <a:r>
              <a:rPr sz="1900"/>
              <a:t>Informing the other side that data/buffer is available</a:t>
            </a:r>
          </a:p>
        </p:txBody>
      </p:sp>
      <p:sp>
        <p:nvSpPr>
          <p:cNvPr id="411" name="Shape 411"/>
          <p:cNvSpPr/>
          <p:nvPr/>
        </p:nvSpPr>
        <p:spPr>
          <a:xfrm>
            <a:off x="1149350" y="9906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1149350" y="16764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1149350" y="23622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940550" y="9906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940550" y="16764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940550" y="23622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2978150" y="1524000"/>
            <a:ext cx="1828800" cy="76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34353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8925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43497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48069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806950" y="1524000"/>
            <a:ext cx="1828800" cy="7620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52641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7213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61023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476875" y="2320925"/>
            <a:ext cx="57324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Full</a:t>
            </a:r>
          </a:p>
        </p:txBody>
      </p:sp>
      <p:sp>
        <p:nvSpPr>
          <p:cNvPr id="427" name="Shape 427"/>
          <p:cNvSpPr/>
          <p:nvPr/>
        </p:nvSpPr>
        <p:spPr>
          <a:xfrm>
            <a:off x="3282950" y="2286000"/>
            <a:ext cx="95037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Empty</a:t>
            </a:r>
          </a:p>
        </p:txBody>
      </p:sp>
      <p:sp>
        <p:nvSpPr>
          <p:cNvPr id="428" name="Shape 428"/>
          <p:cNvSpPr/>
          <p:nvPr/>
        </p:nvSpPr>
        <p:spPr>
          <a:xfrm>
            <a:off x="2216149" y="1371600"/>
            <a:ext cx="762002" cy="457200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2292350" y="1981200"/>
            <a:ext cx="685800" cy="0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 flipV="1">
            <a:off x="2292350" y="2133600"/>
            <a:ext cx="685800" cy="533400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 flipH="1">
            <a:off x="6635750" y="1295399"/>
            <a:ext cx="304801" cy="381002"/>
          </a:xfrm>
          <a:prstGeom prst="line">
            <a:avLst/>
          </a:prstGeom>
          <a:ln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 flipH="1">
            <a:off x="6635750" y="1905000"/>
            <a:ext cx="304800" cy="0"/>
          </a:xfrm>
          <a:prstGeom prst="line">
            <a:avLst/>
          </a:prstGeom>
          <a:ln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H="1" flipV="1">
            <a:off x="6635750" y="2057399"/>
            <a:ext cx="304801" cy="533402"/>
          </a:xfrm>
          <a:prstGeom prst="line">
            <a:avLst/>
          </a:prstGeom>
          <a:ln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1133475" y="3082925"/>
            <a:ext cx="143139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Producers</a:t>
            </a:r>
          </a:p>
        </p:txBody>
      </p:sp>
      <p:sp>
        <p:nvSpPr>
          <p:cNvPr id="435" name="Shape 435"/>
          <p:cNvSpPr/>
          <p:nvPr/>
        </p:nvSpPr>
        <p:spPr>
          <a:xfrm>
            <a:off x="6559550" y="3048000"/>
            <a:ext cx="1590933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Consumers</a:t>
            </a:r>
          </a:p>
        </p:txBody>
      </p:sp>
      <p:sp>
        <p:nvSpPr>
          <p:cNvPr id="436" name="Shape 436"/>
          <p:cNvSpPr/>
          <p:nvPr/>
        </p:nvSpPr>
        <p:spPr>
          <a:xfrm>
            <a:off x="3810000" y="1025525"/>
            <a:ext cx="220574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Common Buffer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75" y="576262"/>
            <a:ext cx="8963025" cy="564991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22324" y="-171450"/>
            <a:ext cx="8826401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>
              <a:defRPr sz="4400"/>
            </a:pPr>
            <a:r>
              <a:rPr sz="3200"/>
              <a:t>Using Semaphores for the P-C problem</a:t>
            </a:r>
          </a:p>
        </p:txBody>
      </p:sp>
      <p:sp>
        <p:nvSpPr>
          <p:cNvPr id="440" name="Shape 440"/>
          <p:cNvSpPr/>
          <p:nvPr/>
        </p:nvSpPr>
        <p:spPr>
          <a:xfrm>
            <a:off x="2895599" y="3597275"/>
            <a:ext cx="6083302" cy="985525"/>
          </a:xfrm>
          <a:prstGeom prst="rect">
            <a:avLst/>
          </a:prstGeom>
          <a:ln w="28575">
            <a:solidFill>
              <a:srgbClr val="CC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</a:rPr>
              <a:t>Note: Two types of semaphores used here. </a:t>
            </a:r>
          </a:p>
          <a:p>
            <a:pPr lvl="1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</a:rPr>
              <a:t>A binary semaphore to lock the queue (mutex) </a:t>
            </a:r>
          </a:p>
          <a:p>
            <a:pPr lvl="1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</a:rPr>
              <a:t>Regular sems to block on event (empty and full).</a:t>
            </a:r>
          </a:p>
        </p:txBody>
      </p:sp>
      <p:sp>
        <p:nvSpPr>
          <p:cNvPr id="441" name="Shape 441"/>
          <p:cNvSpPr/>
          <p:nvPr/>
        </p:nvSpPr>
        <p:spPr>
          <a:xfrm>
            <a:off x="1179512" y="5959475"/>
            <a:ext cx="7964488" cy="643704"/>
          </a:xfrm>
          <a:prstGeom prst="rect">
            <a:avLst/>
          </a:prstGeom>
          <a:ln w="28575">
            <a:solidFill>
              <a:srgbClr val="CC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solidFill>
                  <a:srgbClr val="0000FF"/>
                </a:solidFill>
              </a:rPr>
              <a:t>Up: Increments the value of semaphore, wakes up sleepers to compete on sem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solidFill>
                  <a:srgbClr val="0000FF"/>
                </a:solidFill>
              </a:rPr>
              <a:t>Down: Decrements semaphore, but blocks the caller if sem value is 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/>
          </p:cNvSpPr>
          <p:nvPr>
            <p:ph type="title"/>
          </p:nvPr>
        </p:nvSpPr>
        <p:spPr>
          <a:xfrm>
            <a:off x="29567" y="101600"/>
            <a:ext cx="9061996" cy="5721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77240">
              <a:defRPr sz="3400"/>
            </a:lvl1pPr>
          </a:lstStyle>
          <a:p>
            <a:pPr>
              <a:defRPr sz="3740"/>
            </a:pPr>
            <a:r>
              <a:rPr sz="3400"/>
              <a:t>P-C problem with monitors and condition variables</a:t>
            </a:r>
          </a:p>
        </p:txBody>
      </p:sp>
      <p:pic>
        <p:nvPicPr>
          <p:cNvPr id="460" name="image.png"/>
          <p:cNvPicPr>
            <a:picLocks noChangeAspect="1"/>
          </p:cNvPicPr>
          <p:nvPr/>
        </p:nvPicPr>
        <p:blipFill>
          <a:blip r:embed="rId2">
            <a:extLst/>
          </a:blip>
          <a:srcRect b="44395"/>
          <a:stretch>
            <a:fillRect/>
          </a:stretch>
        </p:blipFill>
        <p:spPr>
          <a:xfrm>
            <a:off x="5029200" y="1173162"/>
            <a:ext cx="4151313" cy="5303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.png"/>
          <p:cNvPicPr>
            <a:picLocks noChangeAspect="1"/>
          </p:cNvPicPr>
          <p:nvPr/>
        </p:nvPicPr>
        <p:blipFill>
          <a:blip r:embed="rId2">
            <a:extLst/>
          </a:blip>
          <a:srcRect t="56637"/>
          <a:stretch>
            <a:fillRect/>
          </a:stretch>
        </p:blipFill>
        <p:spPr>
          <a:xfrm>
            <a:off x="533400" y="1447800"/>
            <a:ext cx="4191000" cy="4176713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Shape 462"/>
          <p:cNvSpPr/>
          <p:nvPr/>
        </p:nvSpPr>
        <p:spPr>
          <a:xfrm>
            <a:off x="7620000" y="2667000"/>
            <a:ext cx="1066800" cy="3048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7543800" y="3505200"/>
            <a:ext cx="1371600" cy="2286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7924800" y="5257800"/>
            <a:ext cx="1219200" cy="3048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7543800" y="4495800"/>
            <a:ext cx="1295400" cy="3048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For </a:t>
            </a:r>
            <a:r>
              <a:rPr lang="en-US" sz="2400" dirty="0"/>
              <a:t>using semaphores</a:t>
            </a:r>
            <a:endParaRPr lang="en-US" sz="2400" dirty="0" smtClean="0"/>
          </a:p>
          <a:p>
            <a:pPr lvl="1"/>
            <a:r>
              <a:rPr lang="en-US" sz="2400" dirty="0" err="1" smtClean="0"/>
              <a:t>sema_init</a:t>
            </a:r>
            <a:r>
              <a:rPr lang="en-US" sz="2400" dirty="0" smtClean="0"/>
              <a:t>() </a:t>
            </a:r>
          </a:p>
          <a:p>
            <a:pPr lvl="2"/>
            <a:r>
              <a:rPr lang="en-US" sz="2400" dirty="0" smtClean="0"/>
              <a:t>or DEFINE_SEMAPHORE, which initializes semaphore to 1</a:t>
            </a:r>
          </a:p>
          <a:p>
            <a:pPr lvl="1"/>
            <a:r>
              <a:rPr lang="en-US" sz="2400" dirty="0" err="1" smtClean="0"/>
              <a:t>down_interruptible</a:t>
            </a:r>
            <a:r>
              <a:rPr lang="en-US" sz="2400" dirty="0"/>
              <a:t>() (preferred over down</a:t>
            </a:r>
            <a:r>
              <a:rPr lang="en-US" sz="2400" dirty="0" smtClean="0"/>
              <a:t>())</a:t>
            </a:r>
          </a:p>
          <a:p>
            <a:pPr lvl="1"/>
            <a:r>
              <a:rPr lang="en-US" sz="2400" dirty="0" smtClean="0"/>
              <a:t>up()</a:t>
            </a:r>
          </a:p>
          <a:p>
            <a:endParaRPr lang="en-US" sz="2400" dirty="0" smtClean="0"/>
          </a:p>
          <a:p>
            <a:r>
              <a:rPr lang="en-US" sz="2400" dirty="0"/>
              <a:t>For alternative implementations using </a:t>
            </a:r>
            <a:r>
              <a:rPr lang="en-US" sz="2400" dirty="0" err="1"/>
              <a:t>mutexes</a:t>
            </a:r>
            <a:r>
              <a:rPr lang="en-US" sz="2400" dirty="0"/>
              <a:t> and </a:t>
            </a:r>
            <a:r>
              <a:rPr lang="en-US" sz="2400" dirty="0" err="1"/>
              <a:t>waitqs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err="1" smtClean="0"/>
              <a:t>mutex_init</a:t>
            </a:r>
            <a:r>
              <a:rPr lang="en-US" sz="2400" dirty="0" smtClean="0"/>
              <a:t>() or DEFINE_MUTEX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err="1" smtClean="0"/>
              <a:t>mutex_lock</a:t>
            </a:r>
            <a:r>
              <a:rPr lang="en-US" sz="2400" dirty="0"/>
              <a:t>(), </a:t>
            </a:r>
            <a:endParaRPr lang="en-US" sz="2400" dirty="0" smtClean="0"/>
          </a:p>
          <a:p>
            <a:pPr lvl="1"/>
            <a:r>
              <a:rPr lang="en-US" sz="2400" dirty="0" err="1" smtClean="0"/>
              <a:t>mutex_unlock</a:t>
            </a:r>
            <a:r>
              <a:rPr lang="en-US" sz="2400" dirty="0"/>
              <a:t>(), </a:t>
            </a:r>
            <a:endParaRPr lang="en-US" sz="2400" dirty="0" smtClean="0"/>
          </a:p>
          <a:p>
            <a:pPr lvl="1"/>
            <a:r>
              <a:rPr lang="en-US" sz="2400" dirty="0" err="1" smtClean="0"/>
              <a:t>init_wait_queue_head</a:t>
            </a:r>
            <a:r>
              <a:rPr lang="en-US" sz="2400" dirty="0"/>
              <a:t>(), </a:t>
            </a:r>
            <a:endParaRPr lang="en-US" sz="2400" dirty="0" smtClean="0"/>
          </a:p>
          <a:p>
            <a:pPr lvl="1"/>
            <a:r>
              <a:rPr lang="en-US" sz="2400" dirty="0" err="1" smtClean="0"/>
              <a:t>wait_event_interruptible</a:t>
            </a:r>
            <a:r>
              <a:rPr lang="en-US" sz="2400" dirty="0"/>
              <a:t>() (preferred over </a:t>
            </a:r>
            <a:r>
              <a:rPr lang="en-US" sz="2400" dirty="0" err="1"/>
              <a:t>wait_event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wake_up_interruptible</a:t>
            </a:r>
            <a:r>
              <a:rPr lang="en-US" sz="2400" dirty="0"/>
              <a:t>() (or </a:t>
            </a:r>
            <a:r>
              <a:rPr lang="en-US" sz="2400" dirty="0" err="1"/>
              <a:t>wake_up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5921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190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Avenir Roman</vt:lpstr>
      <vt:lpstr>Comic Sans MS</vt:lpstr>
      <vt:lpstr>Helvetica</vt:lpstr>
      <vt:lpstr>Tahoma</vt:lpstr>
      <vt:lpstr>Times New Roman</vt:lpstr>
      <vt:lpstr>Default</vt:lpstr>
      <vt:lpstr>Example: Producer-Consumer Problem</vt:lpstr>
      <vt:lpstr>Using Semaphores for the P-C problem</vt:lpstr>
      <vt:lpstr>P-C problem with monitors and condition variables</vt:lpstr>
      <vt:lpstr>Kernel APIs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Producer-Consumer Problem</dc:title>
  <cp:lastModifiedBy>Kartik Gopalan</cp:lastModifiedBy>
  <cp:revision>5</cp:revision>
  <dcterms:modified xsi:type="dcterms:W3CDTF">2017-11-14T16:37:00Z</dcterms:modified>
</cp:coreProperties>
</file>