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4"/>
  </p:normalViewPr>
  <p:slideViewPr>
    <p:cSldViewPr snapToGrid="0" snapToObjects="1">
      <p:cViewPr varScale="1">
        <p:scale>
          <a:sx n="136" d="100"/>
          <a:sy n="136" d="100"/>
        </p:scale>
        <p:origin x="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14300" y="1539875"/>
            <a:ext cx="7772400" cy="20415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190500" y="3365500"/>
            <a:ext cx="6400800" cy="29718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4421" y="0"/>
            <a:ext cx="9035158" cy="715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" y="876300"/>
            <a:ext cx="8991600" cy="5490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61400" y="6527800"/>
            <a:ext cx="482600" cy="2870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 Systems</a:t>
            </a:r>
          </a:p>
        </p:txBody>
      </p:sp>
      <p:sp>
        <p:nvSpPr>
          <p:cNvPr id="33" name="Shape 33"/>
          <p:cNvSpPr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Kartik Gopalan</a:t>
            </a:r>
          </a:p>
          <a:p>
            <a:pPr>
              <a:defRPr sz="2200"/>
            </a:pPr>
            <a:endParaRPr/>
          </a:p>
          <a:p>
            <a:pPr>
              <a:defRPr sz="2200"/>
            </a:pPr>
            <a:r>
              <a:t>Chapter 4</a:t>
            </a:r>
          </a:p>
          <a:p>
            <a:pPr>
              <a:defRPr sz="2200"/>
            </a:pPr>
            <a:r>
              <a:t>From Tanenbaum’s Modern Operating System</a:t>
            </a:r>
          </a:p>
          <a:p>
            <a:pPr>
              <a:defRPr sz="2200"/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6-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16" y="785812"/>
            <a:ext cx="4164934" cy="5096247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r>
              <a:t>Organizing Files on Disk: File Allocation Table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358778" y="1001216"/>
            <a:ext cx="4658222" cy="5556003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900"/>
            </a:pPr>
            <a:r>
              <a:t>Linked list allocation using a file allocation table in RAM</a:t>
            </a:r>
          </a:p>
          <a:p>
            <a:pPr marL="320842" indent="-320842">
              <a:defRPr sz="2900"/>
            </a:pPr>
            <a:r>
              <a:t>Doesn’t need a separate “next” pointer within each block</a:t>
            </a:r>
          </a:p>
          <a:p>
            <a:pPr marL="320842" indent="-320842">
              <a:defRPr sz="2900"/>
            </a:pPr>
            <a:r>
              <a:t>But random seeks are still expensive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i-nodes (index nodes)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lnSpc>
                <a:spcPct val="90000"/>
              </a:lnSpc>
              <a:defRPr sz="2500"/>
            </a:pPr>
            <a:r>
              <a:t>Each file is described by an i-node</a:t>
            </a:r>
          </a:p>
          <a:p>
            <a:pPr marL="320842" indent="-320842">
              <a:lnSpc>
                <a:spcPct val="90000"/>
              </a:lnSpc>
              <a:defRPr sz="2500"/>
            </a:pPr>
            <a:r>
              <a:t>i-node stores the metadata for the file</a:t>
            </a:r>
          </a:p>
          <a:p>
            <a:pPr marL="320842" indent="-320842">
              <a:lnSpc>
                <a:spcPct val="90000"/>
              </a:lnSpc>
              <a:defRPr sz="2500"/>
            </a:pPr>
            <a:r>
              <a:t>Metadata = file info + location of data blocks</a:t>
            </a:r>
          </a:p>
          <a:p>
            <a:pPr marL="320842" indent="-320842">
              <a:lnSpc>
                <a:spcPct val="90000"/>
              </a:lnSpc>
              <a:defRPr sz="2500"/>
            </a:pPr>
            <a:r>
              <a:t>i-nodes are stored on the disk</a:t>
            </a:r>
          </a:p>
          <a:p>
            <a:pPr marL="320842" indent="-320842">
              <a:lnSpc>
                <a:spcPct val="90000"/>
              </a:lnSpc>
              <a:defRPr sz="2500"/>
            </a:pPr>
            <a:endParaRPr/>
          </a:p>
          <a:p>
            <a:pPr marL="320842" indent="-320842">
              <a:lnSpc>
                <a:spcPct val="90000"/>
              </a:lnSpc>
              <a:defRPr sz="2500"/>
            </a:pPr>
            <a:r>
              <a:t>An i-node is to a file what a page-table is to a virtual address space</a:t>
            </a:r>
          </a:p>
          <a:p>
            <a:pPr lvl="1">
              <a:lnSpc>
                <a:spcPct val="90000"/>
              </a:lnSpc>
              <a:defRPr sz="2500"/>
            </a:pPr>
            <a:endParaRPr/>
          </a:p>
          <a:p>
            <a:pPr lvl="1">
              <a:lnSpc>
                <a:spcPct val="90000"/>
              </a:lnSpc>
              <a:defRPr sz="2500"/>
            </a:pPr>
            <a:r>
              <a:t>Page table maps </a:t>
            </a:r>
          </a:p>
          <a:p>
            <a:pPr lvl="2">
              <a:lnSpc>
                <a:spcPct val="90000"/>
              </a:lnSpc>
              <a:defRPr sz="2500"/>
            </a:pPr>
            <a:r>
              <a:t>virtual page number in a virtual address space ——&gt; physical page frame number in DRAM</a:t>
            </a:r>
          </a:p>
          <a:p>
            <a:pPr lvl="1">
              <a:lnSpc>
                <a:spcPct val="90000"/>
              </a:lnSpc>
              <a:defRPr sz="2500"/>
            </a:pPr>
            <a:r>
              <a:t>i-node maps </a:t>
            </a:r>
          </a:p>
          <a:p>
            <a:pPr lvl="2">
              <a:lnSpc>
                <a:spcPct val="90000"/>
              </a:lnSpc>
              <a:defRPr sz="2500"/>
            </a:pPr>
            <a:r>
              <a:t>logical block number in a file ——&gt; physical block location on disk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.png"/>
          <p:cNvPicPr>
            <a:picLocks noChangeAspect="1"/>
          </p:cNvPicPr>
          <p:nvPr/>
        </p:nvPicPr>
        <p:blipFill>
          <a:blip r:embed="rId2">
            <a:extLst/>
          </a:blip>
          <a:srcRect l="1397" t="857" r="1321" b="318"/>
          <a:stretch>
            <a:fillRect/>
          </a:stretch>
        </p:blipFill>
        <p:spPr>
          <a:xfrm>
            <a:off x="61738" y="1017835"/>
            <a:ext cx="5243748" cy="4328038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Unix i-node (index node)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half" idx="1"/>
          </p:nvPr>
        </p:nvSpPr>
        <p:spPr>
          <a:xfrm>
            <a:off x="4972942" y="850900"/>
            <a:ext cx="3972522" cy="5678488"/>
          </a:xfrm>
          <a:prstGeom prst="rect">
            <a:avLst/>
          </a:prstGeom>
        </p:spPr>
        <p:txBody>
          <a:bodyPr/>
          <a:lstStyle/>
          <a:p>
            <a:pPr marL="320842" indent="-320842">
              <a:lnSpc>
                <a:spcPct val="90000"/>
              </a:lnSpc>
              <a:defRPr sz="2100"/>
            </a:pPr>
            <a:r>
              <a:t>Small files can be accessed quickly</a:t>
            </a:r>
          </a:p>
          <a:p>
            <a:pPr marL="320842" indent="-320842">
              <a:lnSpc>
                <a:spcPct val="90000"/>
              </a:lnSpc>
              <a:defRPr sz="2100"/>
            </a:pPr>
            <a:endParaRPr/>
          </a:p>
          <a:p>
            <a:pPr marL="320842" indent="-320842">
              <a:lnSpc>
                <a:spcPct val="90000"/>
              </a:lnSpc>
              <a:defRPr sz="2100"/>
            </a:pPr>
            <a:r>
              <a:t>If each block is 4KB</a:t>
            </a:r>
          </a:p>
          <a:p>
            <a:pPr lvl="1">
              <a:lnSpc>
                <a:spcPct val="90000"/>
              </a:lnSpc>
              <a:defRPr sz="2100"/>
            </a:pPr>
            <a:r>
              <a:t>First 48KB  of file reachable from 12 direct blocks</a:t>
            </a:r>
          </a:p>
          <a:p>
            <a:pPr lvl="1">
              <a:lnSpc>
                <a:spcPct val="90000"/>
              </a:lnSpc>
              <a:defRPr sz="2100"/>
            </a:pPr>
            <a:r>
              <a:t>Next 4MB available from single-indirect blocks</a:t>
            </a:r>
          </a:p>
          <a:p>
            <a:pPr lvl="1">
              <a:lnSpc>
                <a:spcPct val="90000"/>
              </a:lnSpc>
              <a:defRPr sz="2100"/>
            </a:pPr>
            <a:r>
              <a:t>Next 4GB available from double-indirect blocks</a:t>
            </a:r>
          </a:p>
          <a:p>
            <a:pPr lvl="1">
              <a:lnSpc>
                <a:spcPct val="90000"/>
              </a:lnSpc>
              <a:defRPr sz="2100"/>
            </a:pPr>
            <a:r>
              <a:t>Next 4TB available through the triple-indirect blocks</a:t>
            </a:r>
          </a:p>
          <a:p>
            <a:pPr lvl="1">
              <a:lnSpc>
                <a:spcPct val="90000"/>
              </a:lnSpc>
              <a:defRPr sz="2100"/>
            </a:pPr>
            <a:endParaRPr/>
          </a:p>
          <a:p>
            <a:pPr lvl="1">
              <a:lnSpc>
                <a:spcPct val="90000"/>
              </a:lnSpc>
              <a:defRPr sz="2100"/>
            </a:pPr>
            <a:endParaRPr/>
          </a:p>
          <a:p>
            <a:pPr marL="320842" indent="-320842">
              <a:lnSpc>
                <a:spcPct val="90000"/>
              </a:lnSpc>
              <a:defRPr sz="2100"/>
            </a:pPr>
            <a:r>
              <a:t>Any block can be found with at most 3 disk accesses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685800"/>
            <a:ext cx="8077200" cy="5030788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Another view of a UNIX i-node</a:t>
            </a:r>
          </a:p>
        </p:txBody>
      </p:sp>
      <p:sp>
        <p:nvSpPr>
          <p:cNvPr id="91" name="Shape 91"/>
          <p:cNvSpPr/>
          <p:nvPr/>
        </p:nvSpPr>
        <p:spPr>
          <a:xfrm>
            <a:off x="-20320" y="5110603"/>
            <a:ext cx="9184641" cy="1399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buSzPct val="100000"/>
              <a:buChar char="•"/>
              <a:defRPr sz="2300"/>
            </a:pPr>
            <a:r>
              <a:t>Ref: Tanenbaum’s OS book</a:t>
            </a:r>
          </a:p>
          <a:p>
            <a:pPr marL="240631" indent="-240631">
              <a:buSzPct val="100000"/>
              <a:buChar char="•"/>
              <a:defRPr sz="2300"/>
            </a:pPr>
            <a:r>
              <a:t>The whole data structure above is ONE i-node for ONE file</a:t>
            </a:r>
          </a:p>
          <a:p>
            <a:pPr marL="240631" indent="-240631">
              <a:buSzPct val="100000"/>
              <a:buChar char="•"/>
              <a:defRPr sz="2300"/>
            </a:pPr>
            <a:r>
              <a:t>i-node grows dynamically as the file grows</a:t>
            </a:r>
          </a:p>
          <a:p>
            <a:pPr marL="240631" indent="-240631">
              <a:buSzPct val="100000"/>
              <a:buChar char="•"/>
              <a:defRPr sz="2300"/>
            </a:pPr>
            <a:r>
              <a:t>Just like page-tables, i-node tracks a giant array broken up into many pieces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Performance impact of i-node placement</a:t>
            </a:r>
          </a:p>
        </p:txBody>
      </p:sp>
      <p:pic>
        <p:nvPicPr>
          <p:cNvPr id="94" name="6-2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516" y="881707"/>
            <a:ext cx="8577081" cy="4004618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76200" y="4968130"/>
            <a:ext cx="4441131" cy="1736578"/>
          </a:xfrm>
          <a:prstGeom prst="rect">
            <a:avLst/>
          </a:prstGeom>
        </p:spPr>
        <p:txBody>
          <a:bodyPr/>
          <a:lstStyle/>
          <a:p>
            <a:pPr marL="220578" indent="-220578">
              <a:defRPr sz="2200"/>
            </a:pPr>
            <a:r>
              <a:t>I-nodes placed at the start of the disk</a:t>
            </a:r>
          </a:p>
          <a:p>
            <a:pPr marL="220578" indent="-220578">
              <a:defRPr sz="2200"/>
            </a:pPr>
            <a:r>
              <a:t>Longer average seek times</a:t>
            </a:r>
          </a:p>
        </p:txBody>
      </p:sp>
      <p:sp>
        <p:nvSpPr>
          <p:cNvPr id="96" name="Shape 96"/>
          <p:cNvSpPr/>
          <p:nvPr/>
        </p:nvSpPr>
        <p:spPr>
          <a:xfrm>
            <a:off x="4711700" y="4968130"/>
            <a:ext cx="4243190" cy="1736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220578" indent="-220578">
              <a:spcBef>
                <a:spcPts val="700"/>
              </a:spcBef>
              <a:buSzPct val="100000"/>
              <a:buChar char="•"/>
              <a:defRPr sz="2200"/>
            </a:pPr>
            <a:r>
              <a:t>Each track on disk has its own blocks and i-nodes</a:t>
            </a:r>
          </a:p>
          <a:p>
            <a:pPr marL="220578" indent="-220578">
              <a:spcBef>
                <a:spcPts val="700"/>
              </a:spcBef>
              <a:buSzPct val="100000"/>
              <a:buChar char="•"/>
              <a:defRPr sz="2200"/>
            </a:pPr>
            <a:r>
              <a:t>Shorter average seek times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Managing Free Space on Disk</a:t>
            </a:r>
          </a:p>
        </p:txBody>
      </p:sp>
      <p:pic>
        <p:nvPicPr>
          <p:cNvPr id="99" name="Pic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09650"/>
            <a:ext cx="9144000" cy="4964113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3441700" y="5272087"/>
            <a:ext cx="1623467" cy="56143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2400"/>
            </a:lvl1pPr>
          </a:lstStyle>
          <a:p>
            <a:r>
              <a:t>Linked list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 System Cache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600"/>
            </a:pPr>
            <a:r>
              <a:t>Small area in main memory that stores frequently accessed data blocks in the file system.</a:t>
            </a:r>
          </a:p>
          <a:p>
            <a:pPr marL="320842" indent="-320842">
              <a:defRPr sz="2600"/>
            </a:pPr>
            <a:endParaRPr/>
          </a:p>
          <a:p>
            <a:pPr marL="320842" indent="-320842">
              <a:defRPr sz="2600"/>
            </a:pPr>
            <a:r>
              <a:t>Before accessing the disk, look in the FS cache.</a:t>
            </a:r>
          </a:p>
          <a:p>
            <a:pPr marL="320842" indent="-320842">
              <a:defRPr sz="2600"/>
            </a:pPr>
            <a:endParaRPr/>
          </a:p>
          <a:p>
            <a:pPr marL="320842" indent="-320842">
              <a:defRPr sz="2600"/>
            </a:pPr>
            <a:r>
              <a:t>If data block is in FS cache, no need to go to disk.</a:t>
            </a:r>
          </a:p>
          <a:p>
            <a:pPr marL="320842" indent="-320842">
              <a:defRPr sz="2600"/>
            </a:pPr>
            <a:endParaRPr/>
          </a:p>
          <a:p>
            <a:pPr marL="320842" indent="-320842">
              <a:defRPr sz="2600"/>
            </a:pPr>
            <a:r>
              <a:t>Periodically, purge the cache of infrequently used data blocks.</a:t>
            </a:r>
          </a:p>
          <a:p>
            <a:pPr marL="320842" indent="-320842">
              <a:defRPr sz="2600"/>
            </a:pPr>
            <a:endParaRPr/>
          </a:p>
          <a:p>
            <a:pPr marL="320842" indent="-320842">
              <a:defRPr sz="2600"/>
            </a:pPr>
            <a:r>
              <a:t>Claim: If the cache works well, then most I/O accesses to the physical disk will be writes. Why?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Structure for File-System Cache</a:t>
            </a:r>
          </a:p>
        </p:txBody>
      </p:sp>
      <p:pic>
        <p:nvPicPr>
          <p:cNvPr id="106" name="6-2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25" y="1108075"/>
            <a:ext cx="8726488" cy="301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>
            <a:spLocks noGrp="1"/>
          </p:cNvSpPr>
          <p:nvPr>
            <p:ph type="body" sz="half" idx="1"/>
          </p:nvPr>
        </p:nvSpPr>
        <p:spPr>
          <a:xfrm>
            <a:off x="76200" y="4174232"/>
            <a:ext cx="8991600" cy="2652217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300"/>
            </a:pPr>
            <a:r>
              <a:t>Cache Lookup: </a:t>
            </a:r>
          </a:p>
          <a:p>
            <a:pPr lvl="1">
              <a:defRPr sz="2300"/>
            </a:pPr>
            <a:r>
              <a:t>Pages in cache are looked up via a hash table for fast access.</a:t>
            </a:r>
          </a:p>
          <a:p>
            <a:pPr marL="320842" indent="-320842">
              <a:defRPr sz="2300"/>
            </a:pPr>
            <a:r>
              <a:t>Cache Eviction:</a:t>
            </a:r>
          </a:p>
          <a:p>
            <a:pPr lvl="1">
              <a:defRPr sz="2300"/>
            </a:pPr>
            <a:r>
              <a:t>Another doubly-linked list maintained to identify least-recently used (LRU) victim pages that are periodically purged.</a:t>
            </a:r>
          </a:p>
          <a:p>
            <a:pPr lvl="1">
              <a:defRPr sz="2300"/>
            </a:pPr>
            <a:r>
              <a:t>Is the victim page dirty? Then write to disk. Else discard.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54421" y="0"/>
            <a:ext cx="9035158" cy="81662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Virtual memory page cache and FS cache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Often they are managed in a unified manner</a:t>
            </a:r>
          </a:p>
          <a:p>
            <a:endParaRPr/>
          </a:p>
          <a:p>
            <a:r>
              <a:t>Meaning: one common page-cache is used for managing pages for both virtual memory and file system.</a:t>
            </a:r>
          </a:p>
          <a:p>
            <a:endParaRPr/>
          </a:p>
          <a:p>
            <a:r>
              <a:t>For example, Linux maintains one common set of data structures to keep track of active and inactive (LRU) pages.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Log-Structured File Systems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76200" y="876300"/>
            <a:ext cx="8991600" cy="5815708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800"/>
            </a:pPr>
            <a:r>
              <a:t>With CPUs faster, memory larger</a:t>
            </a:r>
          </a:p>
          <a:p>
            <a:pPr lvl="1">
              <a:defRPr sz="2800"/>
            </a:pPr>
            <a:r>
              <a:t>disk caches are also getting larger</a:t>
            </a:r>
          </a:p>
          <a:p>
            <a:pPr lvl="1">
              <a:defRPr sz="2800"/>
            </a:pPr>
            <a:r>
              <a:t>increasing number of read requests come from file system cache</a:t>
            </a:r>
          </a:p>
          <a:p>
            <a:pPr lvl="1">
              <a:defRPr sz="2800"/>
            </a:pPr>
            <a:r>
              <a:t>Thus, most disk accesses will be writes</a:t>
            </a:r>
          </a:p>
          <a:p>
            <a:pPr lvl="1">
              <a:defRPr sz="2800"/>
            </a:pPr>
            <a:endParaRPr/>
          </a:p>
          <a:p>
            <a:pPr marL="320842" indent="-320842">
              <a:defRPr sz="2800"/>
            </a:pPr>
            <a:r>
              <a:t>LFS treats the entire disk as a log</a:t>
            </a:r>
          </a:p>
          <a:p>
            <a:pPr lvl="1">
              <a:defRPr sz="2800"/>
            </a:pPr>
            <a:r>
              <a:t>all writes are initially buffered in memory</a:t>
            </a:r>
          </a:p>
          <a:p>
            <a:pPr lvl="1">
              <a:defRPr sz="2800"/>
            </a:pPr>
            <a:r>
              <a:t>periodically commit the writes to the end of the disk log</a:t>
            </a:r>
          </a:p>
          <a:p>
            <a:pPr lvl="1">
              <a:defRPr sz="2800"/>
            </a:pPr>
            <a:r>
              <a:t>When file is opened, locate i-node, then find blocks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79400" y="190500"/>
            <a:ext cx="8637588" cy="787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What is a File System?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76200" y="1003300"/>
            <a:ext cx="8991601" cy="5700564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100"/>
            </a:pPr>
            <a:r>
              <a:t>File system is the OS component that organizes data on the raw storage device.</a:t>
            </a:r>
          </a:p>
          <a:p>
            <a:pPr marL="320842" indent="-320842">
              <a:defRPr sz="1400"/>
            </a:pPr>
            <a:endParaRPr/>
          </a:p>
          <a:p>
            <a:pPr marL="320842" indent="-320842">
              <a:defRPr sz="2100"/>
            </a:pPr>
            <a:r>
              <a:t>Data, by itself, is just a meaningless sequence of bits and bytes.</a:t>
            </a:r>
          </a:p>
          <a:p>
            <a:pPr marL="320842" indent="-320842">
              <a:defRPr sz="1600"/>
            </a:pPr>
            <a:endParaRPr/>
          </a:p>
          <a:p>
            <a:pPr marL="320842" indent="-320842">
              <a:defRPr sz="2100"/>
            </a:pPr>
            <a:r>
              <a:t>Metadata is the information that describes the data.</a:t>
            </a:r>
          </a:p>
          <a:p>
            <a:pPr lvl="1">
              <a:defRPr sz="2100"/>
            </a:pPr>
            <a:r>
              <a:t>Also called attributes.</a:t>
            </a:r>
          </a:p>
          <a:p>
            <a:pPr lvl="1">
              <a:defRPr sz="2100"/>
            </a:pPr>
            <a:r>
              <a:t>Without meta-data, data itself will be incomprehensible.</a:t>
            </a:r>
          </a:p>
          <a:p>
            <a:pPr marL="320842" indent="-320842">
              <a:defRPr sz="2100"/>
            </a:pPr>
            <a:endParaRPr/>
          </a:p>
          <a:p>
            <a:pPr marL="320842" indent="-320842">
              <a:defRPr sz="2100"/>
            </a:pPr>
            <a:r>
              <a:t>A File System defines </a:t>
            </a:r>
          </a:p>
          <a:p>
            <a:pPr lvl="1">
              <a:defRPr sz="2100"/>
            </a:pPr>
            <a:r>
              <a:t>Format of the data objects.</a:t>
            </a:r>
          </a:p>
          <a:p>
            <a:pPr lvl="1">
              <a:defRPr sz="2100"/>
            </a:pPr>
            <a:r>
              <a:t>The format/meaning of meta-data associated with each data object. E.g. File name, permissions, and size of a file.</a:t>
            </a:r>
          </a:p>
          <a:p>
            <a:pPr lvl="1">
              <a:defRPr sz="2100"/>
            </a:pPr>
            <a:r>
              <a:t>Location of the individual data blocks of for each data object.</a:t>
            </a:r>
          </a:p>
          <a:p>
            <a:pPr lvl="1">
              <a:defRPr sz="2100"/>
            </a:pPr>
            <a:r>
              <a:t>A framework to manage free space on the raw storage.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Hierarchical Directory Systems</a:t>
            </a:r>
          </a:p>
        </p:txBody>
      </p:sp>
      <p:pic>
        <p:nvPicPr>
          <p:cNvPr id="116" name="6-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962" y="1308100"/>
            <a:ext cx="7167563" cy="3952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Path Names</a:t>
            </a:r>
          </a:p>
        </p:txBody>
      </p:sp>
      <p:pic>
        <p:nvPicPr>
          <p:cNvPr id="119" name="6-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149" y="870341"/>
            <a:ext cx="5860276" cy="5726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Implementing Directories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sz="half" idx="1"/>
          </p:nvPr>
        </p:nvSpPr>
        <p:spPr>
          <a:xfrm>
            <a:off x="76200" y="5149998"/>
            <a:ext cx="8991600" cy="159107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/>
            </a:pPr>
            <a:r>
              <a:t>(a) A simple directory  with fixed size entries. Disk addresses and attributes are stored in directory entry</a:t>
            </a:r>
          </a:p>
          <a:p>
            <a:pPr marL="0" indent="0">
              <a:buSzTx/>
              <a:buNone/>
              <a:defRPr sz="2800"/>
            </a:pPr>
            <a:r>
              <a:t>(b) Directory in which each entry just refers to an i-node</a:t>
            </a:r>
          </a:p>
        </p:txBody>
      </p:sp>
      <p:pic>
        <p:nvPicPr>
          <p:cNvPr id="123" name="6-1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050" y="1404937"/>
            <a:ext cx="7462838" cy="3171826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 flipV="1">
            <a:off x="6648449" y="1393824"/>
            <a:ext cx="574676" cy="3177"/>
          </a:xfrm>
          <a:prstGeom prst="line">
            <a:avLst/>
          </a:prstGeom>
          <a:ln w="2540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" name="Shape 125"/>
          <p:cNvSpPr/>
          <p:nvPr/>
        </p:nvSpPr>
        <p:spPr>
          <a:xfrm flipH="1">
            <a:off x="1168399" y="1803400"/>
            <a:ext cx="2" cy="1591072"/>
          </a:xfrm>
          <a:prstGeom prst="line">
            <a:avLst/>
          </a:prstGeom>
          <a:ln w="2540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6461125" y="936625"/>
            <a:ext cx="1018243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I-nodes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Path lookup in a typical Unix File System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27100" y="914400"/>
            <a:ext cx="7808218" cy="4840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4032" indent="-264032" algn="ctr" defTabSz="704087">
              <a:lnSpc>
                <a:spcPct val="90000"/>
              </a:lnSpc>
              <a:spcBef>
                <a:spcPts val="500"/>
              </a:spcBef>
              <a:buSzTx/>
              <a:buNone/>
              <a:defRPr sz="2849"/>
            </a:pPr>
            <a:r>
              <a:t>The steps in looking up </a:t>
            </a:r>
            <a:r>
              <a:rPr i="1"/>
              <a:t>/usr/ast/mbox</a:t>
            </a:r>
          </a:p>
        </p:txBody>
      </p:sp>
      <p:pic>
        <p:nvPicPr>
          <p:cNvPr id="13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384300"/>
            <a:ext cx="8001000" cy="477361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003885" y="6310312"/>
            <a:ext cx="751723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Next, lookup i-node 60 to locate the data blocks of the file /usr/ast/mbox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Shared Files — Hard Links</a:t>
            </a:r>
          </a:p>
        </p:txBody>
      </p:sp>
      <p:pic>
        <p:nvPicPr>
          <p:cNvPr id="134" name="6-1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75" y="1158875"/>
            <a:ext cx="4719638" cy="446881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736600" y="5892800"/>
            <a:ext cx="77724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ctr">
              <a:buSzTx/>
              <a:buNone/>
            </a:lvl1pPr>
          </a:lstStyle>
          <a:p>
            <a:r>
              <a:t>A file shared between two directories 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Shared Files – Hard Links</a:t>
            </a:r>
          </a:p>
        </p:txBody>
      </p:sp>
      <p:pic>
        <p:nvPicPr>
          <p:cNvPr id="138" name="6-1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1712" y="1095375"/>
            <a:ext cx="7123113" cy="366395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250725" y="4775200"/>
            <a:ext cx="2794745" cy="1600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500"/>
              </a:spcBef>
              <a:buSzTx/>
              <a:buNone/>
              <a:defRPr sz="1900"/>
            </a:lvl1pPr>
          </a:lstStyle>
          <a:p>
            <a:r>
              <a:t>Situation prior to linking</a:t>
            </a:r>
          </a:p>
        </p:txBody>
      </p:sp>
      <p:sp>
        <p:nvSpPr>
          <p:cNvPr id="140" name="Shape 140"/>
          <p:cNvSpPr/>
          <p:nvPr/>
        </p:nvSpPr>
        <p:spPr>
          <a:xfrm>
            <a:off x="6283225" y="4775200"/>
            <a:ext cx="2794745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500"/>
              </a:spcBef>
              <a:defRPr sz="1900"/>
            </a:pPr>
            <a:r>
              <a:t>After the original owner removes the file</a:t>
            </a:r>
          </a:p>
          <a:p>
            <a:pPr marL="342900" indent="-342900">
              <a:spcBef>
                <a:spcPts val="500"/>
              </a:spcBef>
              <a:defRPr sz="1900"/>
            </a:pPr>
            <a:r>
              <a:t>File still exists, but with count decremented</a:t>
            </a:r>
          </a:p>
        </p:txBody>
      </p:sp>
      <p:sp>
        <p:nvSpPr>
          <p:cNvPr id="141" name="Shape 141"/>
          <p:cNvSpPr/>
          <p:nvPr/>
        </p:nvSpPr>
        <p:spPr>
          <a:xfrm>
            <a:off x="3175148" y="4775200"/>
            <a:ext cx="3208438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500"/>
              </a:spcBef>
              <a:defRPr sz="1900"/>
            </a:lvl1pPr>
          </a:lstStyle>
          <a:p>
            <a:r>
              <a:t>After the hard link is created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>
            <a:normAutofit fontScale="90000"/>
          </a:bodyPr>
          <a:lstStyle/>
          <a:p>
            <a:r>
              <a:rPr dirty="0"/>
              <a:t>Quiz on Inodes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457200" y="1295399"/>
            <a:ext cx="8229600" cy="5257801"/>
          </a:xfrm>
          <a:prstGeom prst="rect">
            <a:avLst/>
          </a:prstGeom>
        </p:spPr>
        <p:txBody>
          <a:bodyPr lIns="45699" tIns="45699" rIns="45699" bIns="45699">
            <a:normAutofit lnSpcReduction="10000"/>
          </a:bodyPr>
          <a:lstStyle/>
          <a:p>
            <a:pPr marL="180473" indent="-180473">
              <a:lnSpc>
                <a:spcPct val="80000"/>
              </a:lnSpc>
              <a:spcBef>
                <a:spcPts val="400"/>
              </a:spcBef>
              <a:buClrTx/>
              <a:buFontTx/>
              <a:buChar char="•"/>
              <a:defRPr sz="2800"/>
            </a:pPr>
            <a:r>
              <a:rPr sz="1800" dirty="0"/>
              <a:t>All blocks in a disk are of size 4KB (4096 bytes</a:t>
            </a:r>
            <a:r>
              <a:rPr sz="1800" dirty="0" smtClean="0"/>
              <a:t>).</a:t>
            </a:r>
            <a:r>
              <a:rPr lang="en-US" sz="1800" dirty="0" smtClean="0"/>
              <a:t> </a:t>
            </a:r>
            <a:r>
              <a:rPr lang="en-US" sz="1800" smtClean="0"/>
              <a:t>A disk block </a:t>
            </a:r>
            <a:r>
              <a:rPr lang="en-US" sz="1800" dirty="0" smtClean="0"/>
              <a:t>can store either data or metadata (but not both).</a:t>
            </a:r>
          </a:p>
          <a:p>
            <a:pPr marL="180473" indent="-180473">
              <a:lnSpc>
                <a:spcPct val="80000"/>
              </a:lnSpc>
              <a:spcBef>
                <a:spcPts val="400"/>
              </a:spcBef>
              <a:buClrTx/>
              <a:buFontTx/>
              <a:buChar char="•"/>
              <a:defRPr sz="2800"/>
            </a:pPr>
            <a:endParaRPr lang="en-US" sz="1800" dirty="0"/>
          </a:p>
          <a:p>
            <a:pPr marL="180473" indent="-180473">
              <a:lnSpc>
                <a:spcPct val="80000"/>
              </a:lnSpc>
              <a:spcBef>
                <a:spcPts val="400"/>
              </a:spcBef>
              <a:buClrTx/>
              <a:buFontTx/>
              <a:buChar char="•"/>
              <a:defRPr sz="2800"/>
            </a:pPr>
            <a:r>
              <a:rPr lang="en-US" sz="1800" dirty="0" smtClean="0"/>
              <a:t>Each block address, i.e. a block’s location on the disk, is 8-bytes in size</a:t>
            </a:r>
            <a:endParaRPr lang="en-US" sz="1800" dirty="0"/>
          </a:p>
          <a:p>
            <a:pPr marL="280736" indent="-280736">
              <a:lnSpc>
                <a:spcPct val="80000"/>
              </a:lnSpc>
              <a:spcBef>
                <a:spcPts val="400"/>
              </a:spcBef>
              <a:buClrTx/>
              <a:buFontTx/>
              <a:buChar char="•"/>
              <a:defRPr sz="2800"/>
            </a:pPr>
            <a:endParaRPr sz="1800" dirty="0"/>
          </a:p>
          <a:p>
            <a:pPr marL="180473" indent="-180473">
              <a:lnSpc>
                <a:spcPct val="80000"/>
              </a:lnSpc>
              <a:spcBef>
                <a:spcPts val="400"/>
              </a:spcBef>
              <a:buClrTx/>
              <a:buFontTx/>
              <a:buChar char="•"/>
              <a:defRPr sz="2800"/>
            </a:pPr>
            <a:r>
              <a:rPr lang="en-US" sz="1800" dirty="0" smtClean="0"/>
              <a:t>Assume that all </a:t>
            </a:r>
            <a:r>
              <a:rPr sz="1800" dirty="0" smtClean="0"/>
              <a:t>file attributes</a:t>
            </a:r>
            <a:r>
              <a:rPr lang="en-US" sz="1800" dirty="0" smtClean="0"/>
              <a:t> other than</a:t>
            </a:r>
            <a:r>
              <a:rPr sz="1800" dirty="0" smtClean="0"/>
              <a:t> </a:t>
            </a:r>
            <a:r>
              <a:rPr sz="1800" dirty="0"/>
              <a:t>data block </a:t>
            </a:r>
            <a:r>
              <a:rPr lang="en-US" sz="1800" dirty="0" smtClean="0"/>
              <a:t>addresses</a:t>
            </a:r>
            <a:r>
              <a:rPr sz="1800" dirty="0" smtClean="0"/>
              <a:t>, </a:t>
            </a:r>
            <a:r>
              <a:rPr sz="1800" dirty="0"/>
              <a:t>take up </a:t>
            </a:r>
            <a:r>
              <a:rPr lang="en-US" sz="1800" dirty="0" smtClean="0"/>
              <a:t>negligible space in the top-level block of </a:t>
            </a:r>
            <a:r>
              <a:rPr lang="en-US" sz="1800" dirty="0" err="1" smtClean="0"/>
              <a:t>inode</a:t>
            </a:r>
            <a:r>
              <a:rPr lang="en-US" sz="1800" dirty="0" smtClean="0"/>
              <a:t> block.</a:t>
            </a:r>
            <a:endParaRPr sz="1800" dirty="0"/>
          </a:p>
          <a:p>
            <a:pPr marL="280736" indent="-280736">
              <a:lnSpc>
                <a:spcPct val="80000"/>
              </a:lnSpc>
              <a:spcBef>
                <a:spcPts val="400"/>
              </a:spcBef>
              <a:buClrTx/>
              <a:buFontTx/>
              <a:buChar char="•"/>
              <a:defRPr sz="2800"/>
            </a:pPr>
            <a:endParaRPr sz="1800" dirty="0"/>
          </a:p>
          <a:p>
            <a:pPr marL="180473" indent="-180473">
              <a:lnSpc>
                <a:spcPct val="80000"/>
              </a:lnSpc>
              <a:spcBef>
                <a:spcPts val="400"/>
              </a:spcBef>
              <a:buClrTx/>
              <a:buFontTx/>
              <a:buChar char="•"/>
              <a:defRPr sz="2800"/>
            </a:pPr>
            <a:r>
              <a:rPr sz="1800" dirty="0"/>
              <a:t>Last three entries of the </a:t>
            </a:r>
            <a:r>
              <a:rPr lang="en-US" sz="1800" dirty="0" smtClean="0"/>
              <a:t>top-level block of</a:t>
            </a:r>
            <a:r>
              <a:rPr sz="1800" dirty="0" smtClean="0"/>
              <a:t> </a:t>
            </a:r>
            <a:r>
              <a:rPr sz="1800" dirty="0"/>
              <a:t>inode </a:t>
            </a:r>
            <a:r>
              <a:rPr lang="en-US" sz="1800" dirty="0" smtClean="0"/>
              <a:t>contain </a:t>
            </a:r>
            <a:r>
              <a:rPr sz="1800" dirty="0" smtClean="0"/>
              <a:t>single, double, </a:t>
            </a:r>
            <a:r>
              <a:rPr sz="1800" dirty="0"/>
              <a:t>and </a:t>
            </a:r>
            <a:r>
              <a:rPr sz="1800" dirty="0" smtClean="0"/>
              <a:t>triple</a:t>
            </a:r>
            <a:r>
              <a:rPr lang="en-US" sz="1800" dirty="0"/>
              <a:t> </a:t>
            </a:r>
            <a:r>
              <a:rPr sz="1800" dirty="0" smtClean="0"/>
              <a:t>indirect block</a:t>
            </a:r>
            <a:r>
              <a:rPr lang="en-US" sz="1800" dirty="0" smtClean="0"/>
              <a:t> addresses.</a:t>
            </a:r>
          </a:p>
          <a:p>
            <a:pPr marL="180473" indent="-180473">
              <a:lnSpc>
                <a:spcPct val="80000"/>
              </a:lnSpc>
              <a:spcBef>
                <a:spcPts val="400"/>
              </a:spcBef>
              <a:buClrTx/>
              <a:buFontTx/>
              <a:buChar char="•"/>
              <a:defRPr sz="2800"/>
            </a:pPr>
            <a:endParaRPr lang="en-US" sz="1800" dirty="0"/>
          </a:p>
          <a:p>
            <a:pPr marL="180473" indent="-180473">
              <a:lnSpc>
                <a:spcPct val="80000"/>
              </a:lnSpc>
              <a:spcBef>
                <a:spcPts val="400"/>
              </a:spcBef>
              <a:buClrTx/>
              <a:buFontTx/>
              <a:buChar char="•"/>
              <a:defRPr sz="2800"/>
            </a:pPr>
            <a:r>
              <a:rPr lang="en-US" sz="1800" dirty="0" smtClean="0"/>
              <a:t>Rest of the space in the top-level </a:t>
            </a:r>
            <a:r>
              <a:rPr lang="en-US" sz="1800" dirty="0" err="1" smtClean="0"/>
              <a:t>inode</a:t>
            </a:r>
            <a:r>
              <a:rPr lang="en-US" sz="1800" dirty="0" smtClean="0"/>
              <a:t> (between end </a:t>
            </a:r>
            <a:r>
              <a:rPr lang="en-US" sz="1800" dirty="0" smtClean="0"/>
              <a:t>of attributes and single-indirect block address) </a:t>
            </a:r>
            <a:r>
              <a:rPr lang="en-US" sz="1800" dirty="0" smtClean="0"/>
              <a:t>is used to store direct block addresses.</a:t>
            </a:r>
            <a:endParaRPr sz="1800" dirty="0"/>
          </a:p>
          <a:p>
            <a:pPr indent="120650">
              <a:buSzTx/>
              <a:buNone/>
            </a:pPr>
            <a:endParaRPr sz="1800" dirty="0"/>
          </a:p>
          <a:p>
            <a:pPr>
              <a:lnSpc>
                <a:spcPct val="80000"/>
              </a:lnSpc>
              <a:spcBef>
                <a:spcPts val="400"/>
              </a:spcBef>
              <a:buSzPct val="80555"/>
            </a:pPr>
            <a:r>
              <a:rPr sz="1800" dirty="0" smtClean="0"/>
              <a:t>Question</a:t>
            </a:r>
            <a:r>
              <a:rPr lang="en-US" sz="1800" dirty="0" smtClean="0"/>
              <a:t> 1</a:t>
            </a:r>
            <a:r>
              <a:rPr sz="1800" dirty="0" smtClean="0"/>
              <a:t>:</a:t>
            </a:r>
            <a:r>
              <a:rPr lang="en-US" sz="1800" dirty="0" smtClean="0"/>
              <a:t> </a:t>
            </a:r>
            <a:r>
              <a:rPr sz="1800" dirty="0" smtClean="0"/>
              <a:t>What </a:t>
            </a:r>
            <a:r>
              <a:rPr sz="1800" dirty="0"/>
              <a:t>is the largest size of a file that can be accessed through </a:t>
            </a:r>
            <a:endParaRPr lang="en-US" sz="1800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ct val="80555"/>
            </a:pPr>
            <a:r>
              <a:rPr sz="1800" dirty="0" smtClean="0"/>
              <a:t>direct </a:t>
            </a:r>
            <a:r>
              <a:rPr sz="1800" dirty="0"/>
              <a:t>block </a:t>
            </a:r>
            <a:r>
              <a:rPr sz="1800" dirty="0" smtClean="0"/>
              <a:t>entries?</a:t>
            </a:r>
            <a:endParaRPr lang="en-US" sz="1800" dirty="0" smtClean="0"/>
          </a:p>
          <a:p>
            <a:pPr lvl="1">
              <a:lnSpc>
                <a:spcPct val="80000"/>
              </a:lnSpc>
              <a:spcBef>
                <a:spcPts val="400"/>
              </a:spcBef>
              <a:buSzPct val="80555"/>
            </a:pPr>
            <a:r>
              <a:rPr lang="en-US" sz="1800" dirty="0"/>
              <a:t>direct </a:t>
            </a:r>
            <a:r>
              <a:rPr lang="en-US" sz="1800" dirty="0" smtClean="0"/>
              <a:t>+ single indirect block </a:t>
            </a:r>
            <a:r>
              <a:rPr lang="en-US" sz="1800" dirty="0"/>
              <a:t>entries</a:t>
            </a:r>
            <a:r>
              <a:rPr lang="en-US" sz="1800" dirty="0" smtClean="0"/>
              <a:t>?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SzPct val="80555"/>
            </a:pPr>
            <a:r>
              <a:rPr lang="en-US" sz="1800" dirty="0"/>
              <a:t>direct + </a:t>
            </a:r>
            <a:r>
              <a:rPr lang="en-US" sz="1800" dirty="0" smtClean="0"/>
              <a:t>single + double indirect block </a:t>
            </a:r>
            <a:r>
              <a:rPr lang="en-US" sz="1800" dirty="0"/>
              <a:t>entries?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SzPct val="80555"/>
            </a:pPr>
            <a:r>
              <a:rPr lang="en-US" sz="1800" dirty="0"/>
              <a:t>direct + single + double </a:t>
            </a:r>
            <a:r>
              <a:rPr lang="en-US" sz="1800" dirty="0" smtClean="0"/>
              <a:t>+ triple indirect </a:t>
            </a:r>
            <a:r>
              <a:rPr lang="en-US" sz="1800" dirty="0"/>
              <a:t>block entries</a:t>
            </a:r>
            <a:r>
              <a:rPr lang="en-US" sz="1800" dirty="0" smtClean="0"/>
              <a:t>?</a:t>
            </a:r>
          </a:p>
          <a:p>
            <a:pPr>
              <a:lnSpc>
                <a:spcPct val="80000"/>
              </a:lnSpc>
              <a:spcBef>
                <a:spcPts val="400"/>
              </a:spcBef>
              <a:buSzPct val="80555"/>
            </a:pPr>
            <a:endParaRPr lang="en-US" sz="1800" dirty="0"/>
          </a:p>
          <a:p>
            <a:pPr>
              <a:lnSpc>
                <a:spcPct val="80000"/>
              </a:lnSpc>
              <a:spcBef>
                <a:spcPts val="400"/>
              </a:spcBef>
              <a:buSzPct val="80555"/>
            </a:pPr>
            <a:r>
              <a:rPr lang="en-US" sz="1800" dirty="0" smtClean="0"/>
              <a:t>Question 2: What is the size of an </a:t>
            </a:r>
            <a:r>
              <a:rPr lang="en-US" sz="1800" dirty="0" err="1" smtClean="0"/>
              <a:t>inode</a:t>
            </a:r>
            <a:r>
              <a:rPr lang="en-US" sz="1800" dirty="0" smtClean="0"/>
              <a:t> (in bytes) for a 32GB file?</a:t>
            </a:r>
            <a:endParaRPr lang="en-US" sz="1800" dirty="0"/>
          </a:p>
          <a:p>
            <a:pPr lvl="1">
              <a:lnSpc>
                <a:spcPct val="80000"/>
              </a:lnSpc>
              <a:spcBef>
                <a:spcPts val="400"/>
              </a:spcBef>
              <a:buSzPct val="80555"/>
            </a:pPr>
            <a:endParaRPr lang="en-US" sz="1800" dirty="0"/>
          </a:p>
          <a:p>
            <a:pPr lvl="1">
              <a:lnSpc>
                <a:spcPct val="80000"/>
              </a:lnSpc>
              <a:spcBef>
                <a:spcPts val="400"/>
              </a:spcBef>
              <a:buSzPct val="80555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916256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Metadata — Examples</a:t>
            </a:r>
          </a:p>
        </p:txBody>
      </p:sp>
      <p:pic>
        <p:nvPicPr>
          <p:cNvPr id="3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3025" y="877887"/>
            <a:ext cx="6867525" cy="5399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File Types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600"/>
            </a:pPr>
            <a:r>
              <a:t>Regular files</a:t>
            </a:r>
          </a:p>
          <a:p>
            <a:pPr lvl="1">
              <a:defRPr sz="2600"/>
            </a:pPr>
            <a:r>
              <a:t>Contains actual data</a:t>
            </a:r>
          </a:p>
          <a:p>
            <a:pPr lvl="1">
              <a:defRPr sz="2600"/>
            </a:pPr>
            <a:endParaRPr/>
          </a:p>
          <a:p>
            <a:pPr marL="320842" indent="-320842">
              <a:defRPr sz="2600"/>
            </a:pPr>
            <a:r>
              <a:t>Directories</a:t>
            </a:r>
          </a:p>
          <a:p>
            <a:pPr lvl="1">
              <a:defRPr sz="2600"/>
            </a:pPr>
            <a:r>
              <a:t>Files that help locate other files</a:t>
            </a:r>
          </a:p>
          <a:p>
            <a:pPr marL="320842" indent="-320842">
              <a:defRPr sz="2600"/>
            </a:pPr>
            <a:endParaRPr/>
          </a:p>
          <a:p>
            <a:pPr marL="320842" indent="-320842">
              <a:defRPr sz="2600"/>
            </a:pPr>
            <a:r>
              <a:t>Character Special Files</a:t>
            </a:r>
          </a:p>
          <a:p>
            <a:pPr lvl="1">
              <a:defRPr sz="2600"/>
            </a:pPr>
            <a:r>
              <a:t>Typically for byte-oriented I/O operations</a:t>
            </a:r>
          </a:p>
          <a:p>
            <a:pPr lvl="1">
              <a:defRPr sz="2600"/>
            </a:pPr>
            <a:endParaRPr/>
          </a:p>
          <a:p>
            <a:pPr marL="320842" indent="-320842">
              <a:defRPr sz="2600"/>
            </a:pPr>
            <a:r>
              <a:t>Block special files</a:t>
            </a:r>
          </a:p>
          <a:p>
            <a:pPr lvl="1">
              <a:defRPr sz="2600"/>
            </a:pPr>
            <a:r>
              <a:t>For block-oriented I/O operations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File System Operations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a file</a:t>
            </a:r>
          </a:p>
          <a:p>
            <a:r>
              <a:t>Open an existing file</a:t>
            </a:r>
          </a:p>
          <a:p>
            <a:r>
              <a:t>Write to a file</a:t>
            </a:r>
          </a:p>
          <a:p>
            <a:r>
              <a:t>Read from a file</a:t>
            </a:r>
          </a:p>
          <a:p>
            <a:r>
              <a:t>Seek to somewhere in a file</a:t>
            </a:r>
          </a:p>
          <a:p>
            <a:r>
              <a:t>Close an open file</a:t>
            </a:r>
          </a:p>
          <a:p>
            <a:r>
              <a:t>Delete a file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Virtual File System (VFS)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76200" y="762000"/>
            <a:ext cx="8991601" cy="1762026"/>
          </a:xfrm>
          <a:prstGeom prst="rect">
            <a:avLst/>
          </a:prstGeom>
        </p:spPr>
        <p:txBody>
          <a:bodyPr/>
          <a:lstStyle/>
          <a:p>
            <a:pPr marL="240631" indent="-240631">
              <a:spcBef>
                <a:spcPts val="0"/>
              </a:spcBef>
              <a:defRPr sz="2300"/>
            </a:pPr>
            <a:r>
              <a:t>VFS provides </a:t>
            </a:r>
          </a:p>
          <a:p>
            <a:pPr marL="828842" lvl="1">
              <a:spcBef>
                <a:spcPts val="0"/>
              </a:spcBef>
              <a:buAutoNum type="arabicPeriod"/>
              <a:defRPr sz="2300"/>
            </a:pPr>
            <a:r>
              <a:t>A common system call interface to user applications to access different file systems implemented in the OS.</a:t>
            </a:r>
          </a:p>
          <a:p>
            <a:pPr marL="828842" lvl="1">
              <a:spcBef>
                <a:spcPts val="0"/>
              </a:spcBef>
              <a:buAutoNum type="arabicPeriod"/>
              <a:defRPr sz="2300"/>
            </a:pPr>
            <a:r>
              <a:t>A common interface to file systems to “plug into” the operating system and provide services to user applications.</a:t>
            </a:r>
          </a:p>
        </p:txBody>
      </p:sp>
      <p:sp>
        <p:nvSpPr>
          <p:cNvPr id="49" name="Shape 49"/>
          <p:cNvSpPr/>
          <p:nvPr/>
        </p:nvSpPr>
        <p:spPr>
          <a:xfrm>
            <a:off x="1889769" y="2514600"/>
            <a:ext cx="4595417" cy="54282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User Applications</a:t>
            </a:r>
          </a:p>
        </p:txBody>
      </p:sp>
      <p:sp>
        <p:nvSpPr>
          <p:cNvPr id="50" name="Shape 50"/>
          <p:cNvSpPr/>
          <p:nvPr/>
        </p:nvSpPr>
        <p:spPr>
          <a:xfrm>
            <a:off x="1889769" y="3048000"/>
            <a:ext cx="4595417" cy="54282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System Calls</a:t>
            </a:r>
          </a:p>
        </p:txBody>
      </p:sp>
      <p:sp>
        <p:nvSpPr>
          <p:cNvPr id="51" name="Shape 51"/>
          <p:cNvSpPr/>
          <p:nvPr/>
        </p:nvSpPr>
        <p:spPr>
          <a:xfrm>
            <a:off x="1889769" y="3581400"/>
            <a:ext cx="4595417" cy="54282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Virtual File System</a:t>
            </a:r>
          </a:p>
        </p:txBody>
      </p:sp>
      <p:sp>
        <p:nvSpPr>
          <p:cNvPr id="52" name="Shape 52"/>
          <p:cNvSpPr/>
          <p:nvPr/>
        </p:nvSpPr>
        <p:spPr>
          <a:xfrm>
            <a:off x="1889769" y="4129740"/>
            <a:ext cx="1321694" cy="85824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File System 1</a:t>
            </a:r>
          </a:p>
        </p:txBody>
      </p:sp>
      <p:sp>
        <p:nvSpPr>
          <p:cNvPr id="53" name="Shape 53"/>
          <p:cNvSpPr/>
          <p:nvPr/>
        </p:nvSpPr>
        <p:spPr>
          <a:xfrm>
            <a:off x="3210569" y="4129740"/>
            <a:ext cx="1321694" cy="85824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File System 2</a:t>
            </a:r>
          </a:p>
        </p:txBody>
      </p:sp>
      <p:sp>
        <p:nvSpPr>
          <p:cNvPr id="54" name="Shape 54"/>
          <p:cNvSpPr/>
          <p:nvPr/>
        </p:nvSpPr>
        <p:spPr>
          <a:xfrm>
            <a:off x="5168850" y="4129740"/>
            <a:ext cx="1321694" cy="85824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File System N</a:t>
            </a:r>
          </a:p>
        </p:txBody>
      </p:sp>
      <p:sp>
        <p:nvSpPr>
          <p:cNvPr id="55" name="Shape 55"/>
          <p:cNvSpPr/>
          <p:nvPr/>
        </p:nvSpPr>
        <p:spPr>
          <a:xfrm>
            <a:off x="4492595" y="4348165"/>
            <a:ext cx="7137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……</a:t>
            </a:r>
          </a:p>
        </p:txBody>
      </p:sp>
      <p:sp>
        <p:nvSpPr>
          <p:cNvPr id="56" name="Shape 56"/>
          <p:cNvSpPr/>
          <p:nvPr/>
        </p:nvSpPr>
        <p:spPr>
          <a:xfrm>
            <a:off x="1889769" y="4993497"/>
            <a:ext cx="4595417" cy="54282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File System Cache</a:t>
            </a:r>
          </a:p>
        </p:txBody>
      </p:sp>
      <p:sp>
        <p:nvSpPr>
          <p:cNvPr id="57" name="Shape 57"/>
          <p:cNvSpPr/>
          <p:nvPr/>
        </p:nvSpPr>
        <p:spPr>
          <a:xfrm>
            <a:off x="1889769" y="5526897"/>
            <a:ext cx="4595417" cy="54282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Device Drivers</a:t>
            </a:r>
          </a:p>
        </p:txBody>
      </p:sp>
      <p:sp>
        <p:nvSpPr>
          <p:cNvPr id="58" name="Shape 58"/>
          <p:cNvSpPr/>
          <p:nvPr/>
        </p:nvSpPr>
        <p:spPr>
          <a:xfrm>
            <a:off x="1887091" y="6060297"/>
            <a:ext cx="1321694" cy="68981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Storage 1</a:t>
            </a:r>
          </a:p>
        </p:txBody>
      </p:sp>
      <p:sp>
        <p:nvSpPr>
          <p:cNvPr id="59" name="Shape 59"/>
          <p:cNvSpPr/>
          <p:nvPr/>
        </p:nvSpPr>
        <p:spPr>
          <a:xfrm>
            <a:off x="3207891" y="6060297"/>
            <a:ext cx="1321693" cy="68981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Storage 2</a:t>
            </a:r>
          </a:p>
        </p:txBody>
      </p:sp>
      <p:sp>
        <p:nvSpPr>
          <p:cNvPr id="60" name="Shape 60"/>
          <p:cNvSpPr/>
          <p:nvPr/>
        </p:nvSpPr>
        <p:spPr>
          <a:xfrm>
            <a:off x="5166171" y="6072997"/>
            <a:ext cx="1321694" cy="66441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Storage 3</a:t>
            </a:r>
          </a:p>
        </p:txBody>
      </p:sp>
      <p:sp>
        <p:nvSpPr>
          <p:cNvPr id="61" name="Shape 61"/>
          <p:cNvSpPr/>
          <p:nvPr/>
        </p:nvSpPr>
        <p:spPr>
          <a:xfrm>
            <a:off x="4492595" y="6194510"/>
            <a:ext cx="7137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……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Partitions and File-system Layout</a:t>
            </a:r>
          </a:p>
        </p:txBody>
      </p:sp>
      <p:pic>
        <p:nvPicPr>
          <p:cNvPr id="64" name="6-11.jp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560387" y="1470143"/>
            <a:ext cx="8489221" cy="351937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2054195" y="2837303"/>
            <a:ext cx="1780689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File System 1</a:t>
            </a:r>
          </a:p>
        </p:txBody>
      </p:sp>
      <p:sp>
        <p:nvSpPr>
          <p:cNvPr id="66" name="Shape 66"/>
          <p:cNvSpPr/>
          <p:nvPr/>
        </p:nvSpPr>
        <p:spPr>
          <a:xfrm>
            <a:off x="4276695" y="2837303"/>
            <a:ext cx="1780689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File System 2</a:t>
            </a:r>
          </a:p>
        </p:txBody>
      </p:sp>
      <p:sp>
        <p:nvSpPr>
          <p:cNvPr id="67" name="Shape 67"/>
          <p:cNvSpPr/>
          <p:nvPr/>
        </p:nvSpPr>
        <p:spPr>
          <a:xfrm>
            <a:off x="6321395" y="2837303"/>
            <a:ext cx="1780689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File System 3</a:t>
            </a:r>
          </a:p>
        </p:txBody>
      </p:sp>
      <p:sp>
        <p:nvSpPr>
          <p:cNvPr id="68" name="Shape 68"/>
          <p:cNvSpPr/>
          <p:nvPr/>
        </p:nvSpPr>
        <p:spPr>
          <a:xfrm>
            <a:off x="8366095" y="2837303"/>
            <a:ext cx="4089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t>Organizing Files on Disk: Contiguous Allocation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sz="half" idx="1"/>
          </p:nvPr>
        </p:nvSpPr>
        <p:spPr>
          <a:xfrm>
            <a:off x="76200" y="5224958"/>
            <a:ext cx="8991600" cy="158829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/>
            </a:pPr>
            <a:r>
              <a:t>(a) Contiguous allocation of disk space for 7 files</a:t>
            </a:r>
          </a:p>
          <a:p>
            <a:pPr marL="0" indent="0">
              <a:buSzTx/>
              <a:buNone/>
              <a:defRPr sz="2800"/>
            </a:pPr>
            <a:r>
              <a:t>(b) State of the disk after files D and E have been removed</a:t>
            </a:r>
          </a:p>
        </p:txBody>
      </p:sp>
      <p:pic>
        <p:nvPicPr>
          <p:cNvPr id="72" name="6-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275" y="930539"/>
            <a:ext cx="8077595" cy="4173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/>
            </a:lvl1pPr>
          </a:lstStyle>
          <a:p>
            <a:r>
              <a:t>Organizing Files on Disk: Singly Linked List of Blocks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76200" y="5398740"/>
            <a:ext cx="8991600" cy="1368823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200"/>
            </a:pPr>
            <a:r>
              <a:t>Advantage: Logically contiguous blocks can be discontiguous on disk</a:t>
            </a:r>
          </a:p>
          <a:p>
            <a:pPr marL="320842" indent="-320842">
              <a:defRPr sz="2200"/>
            </a:pPr>
            <a:r>
              <a:t>Disadvantage: Random seeks are expensive. Requires traversal from the start.</a:t>
            </a:r>
          </a:p>
        </p:txBody>
      </p:sp>
      <p:pic>
        <p:nvPicPr>
          <p:cNvPr id="76" name="6-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828" y="688142"/>
            <a:ext cx="6586478" cy="4737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1" build="p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1154</Words>
  <Application>Microsoft Macintosh PowerPoint</Application>
  <PresentationFormat>On-screen Show (4:3)</PresentationFormat>
  <Paragraphs>174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Helvetica</vt:lpstr>
      <vt:lpstr>Helvetica Neue</vt:lpstr>
      <vt:lpstr>Times New Roman</vt:lpstr>
      <vt:lpstr>Default</vt:lpstr>
      <vt:lpstr>File Systems</vt:lpstr>
      <vt:lpstr>What is a File System?</vt:lpstr>
      <vt:lpstr>Metadata — Examples</vt:lpstr>
      <vt:lpstr>File Types</vt:lpstr>
      <vt:lpstr>Basic File System Operations</vt:lpstr>
      <vt:lpstr>Virtual File System (VFS)</vt:lpstr>
      <vt:lpstr>Partitions and File-system Layout</vt:lpstr>
      <vt:lpstr>Organizing Files on Disk: Contiguous Allocation</vt:lpstr>
      <vt:lpstr>Organizing Files on Disk: Singly Linked List of Blocks</vt:lpstr>
      <vt:lpstr>Organizing Files on Disk: File Allocation Table</vt:lpstr>
      <vt:lpstr>i-nodes (index nodes)</vt:lpstr>
      <vt:lpstr>Unix i-node (index node)</vt:lpstr>
      <vt:lpstr>Another view of a UNIX i-node</vt:lpstr>
      <vt:lpstr>Performance impact of i-node placement</vt:lpstr>
      <vt:lpstr>Managing Free Space on Disk</vt:lpstr>
      <vt:lpstr>File System Cache</vt:lpstr>
      <vt:lpstr>Data Structure for File-System Cache</vt:lpstr>
      <vt:lpstr>Virtual memory page cache and FS cache</vt:lpstr>
      <vt:lpstr>Log-Structured File Systems</vt:lpstr>
      <vt:lpstr>Hierarchical Directory Systems</vt:lpstr>
      <vt:lpstr>Path Names</vt:lpstr>
      <vt:lpstr>Implementing Directories</vt:lpstr>
      <vt:lpstr>Path lookup in a typical Unix File System</vt:lpstr>
      <vt:lpstr>Shared Files — Hard Links</vt:lpstr>
      <vt:lpstr>Shared Files – Hard Links</vt:lpstr>
      <vt:lpstr>Quiz on Inodes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</dc:title>
  <cp:lastModifiedBy>Kartik Gopalan</cp:lastModifiedBy>
  <cp:revision>2</cp:revision>
  <cp:lastPrinted>2017-11-09T15:54:53Z</cp:lastPrinted>
  <dcterms:modified xsi:type="dcterms:W3CDTF">2017-11-09T15:55:15Z</dcterms:modified>
</cp:coreProperties>
</file>