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344" r:id="rId3"/>
    <p:sldId id="289" r:id="rId4"/>
    <p:sldId id="280" r:id="rId5"/>
    <p:sldId id="377" r:id="rId6"/>
    <p:sldId id="378" r:id="rId7"/>
    <p:sldId id="382" r:id="rId8"/>
    <p:sldId id="383" r:id="rId9"/>
    <p:sldId id="379" r:id="rId10"/>
    <p:sldId id="380" r:id="rId11"/>
    <p:sldId id="292" r:id="rId12"/>
    <p:sldId id="381" r:id="rId13"/>
    <p:sldId id="318" r:id="rId14"/>
  </p:sldIdLst>
  <p:sldSz cx="9144000" cy="5143500" type="screen16x9"/>
  <p:notesSz cx="6858000" cy="9144000"/>
  <p:embeddedFontLst>
    <p:embeddedFont>
      <p:font typeface="Average" panose="020B0604020202020204" charset="0"/>
      <p:regular r:id="rId16"/>
    </p:embeddedFont>
    <p:embeddedFont>
      <p:font typeface="Oswald" panose="00000500000000000000" pitchFamily="2" charset="0"/>
      <p:regular r:id="rId17"/>
      <p:bold r:id="rId18"/>
    </p:embeddedFont>
    <p:embeddedFont>
      <p:font typeface="Perpetua" panose="02020502060401020303"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C15D93-1D96-4B66-8E38-DDACBC0124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4660"/>
  </p:normalViewPr>
  <p:slideViewPr>
    <p:cSldViewPr snapToGrid="0" showGuides="1">
      <p:cViewPr>
        <p:scale>
          <a:sx n="125" d="100"/>
          <a:sy n="125" d="100"/>
        </p:scale>
        <p:origin x="-10" y="-216"/>
      </p:cViewPr>
      <p:guideLst>
        <p:guide orient="horz" pos="1620"/>
        <p:guide pos="2880"/>
      </p:guideLst>
    </p:cSldViewPr>
  </p:slideViewPr>
  <p:notesTextViewPr>
    <p:cViewPr>
      <p:scale>
        <a:sx n="1" d="1"/>
        <a:sy n="1" d="1"/>
      </p:scale>
      <p:origin x="0" y="0"/>
    </p:cViewPr>
  </p:notesTextViewPr>
  <p:sorterViewPr>
    <p:cViewPr>
      <p:scale>
        <a:sx n="100" d="100"/>
        <a:sy n="100" d="100"/>
      </p:scale>
      <p:origin x="0" y="-3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6f980f9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6f980f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081D37"/>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4350279" y="2855377"/>
            <a:ext cx="443589" cy="105632"/>
            <a:chOff x="4137525" y="2915950"/>
            <a:chExt cx="869100" cy="207000"/>
          </a:xfrm>
        </p:grpSpPr>
        <p:sp>
          <p:nvSpPr>
            <p:cNvPr id="14" name="Google Shape;14;p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8" name="Google Shape;18;p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Font typeface="Oswald" panose="00000500000000000000"/>
              <a:buNone/>
              <a:defRPr sz="2100">
                <a:latin typeface="Oswald" panose="00000500000000000000"/>
                <a:ea typeface="Oswald" panose="00000500000000000000"/>
                <a:cs typeface="Oswald" panose="00000500000000000000"/>
                <a:sym typeface="Oswald" panose="000005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081D37"/>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3" name="Google Shape;33;p6"/>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81D37"/>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7" name="Google Shape;37;p7"/>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81D37"/>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42" name="Google Shape;42;p8"/>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081D37"/>
              </a:buClr>
              <a:buSzPts val="2100"/>
              <a:buFont typeface="Oswald" panose="00000500000000000000"/>
              <a:buNone/>
              <a:defRPr sz="2100">
                <a:solidFill>
                  <a:srgbClr val="081D37"/>
                </a:solidFill>
                <a:latin typeface="Oswald" panose="00000500000000000000"/>
                <a:ea typeface="Oswald" panose="00000500000000000000"/>
                <a:cs typeface="Oswald" panose="00000500000000000000"/>
                <a:sym typeface="Oswald" panose="00000500000000000000"/>
              </a:defRPr>
            </a:lvl1pPr>
          </a:lstStyle>
          <a:p>
            <a:endParaRPr/>
          </a:p>
        </p:txBody>
      </p:sp>
      <p:sp>
        <p:nvSpPr>
          <p:cNvPr id="57" name="Google Shape;57;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8" name="Google Shape;58;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63" name="Google Shape;63;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81D37"/>
        </a:solidFill>
        <a:effectLst/>
      </p:bgPr>
    </p:bg>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66" name="Google Shape;66;p13"/>
          <p:cNvSpPr txBox="1"/>
          <p:nvPr/>
        </p:nvSpPr>
        <p:spPr>
          <a:xfrm>
            <a:off x="1851800" y="1935425"/>
            <a:ext cx="4389000" cy="8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FFFFFF"/>
                </a:solidFill>
                <a:latin typeface="Oswald" panose="00000500000000000000"/>
                <a:ea typeface="Oswald" panose="00000500000000000000"/>
                <a:cs typeface="Oswald" panose="00000500000000000000"/>
                <a:sym typeface="Oswald" panose="00000500000000000000"/>
              </a:rPr>
              <a:t>Thank you</a:t>
            </a:r>
            <a:endParaRPr sz="3600">
              <a:solidFill>
                <a:srgbClr val="FFFFFF"/>
              </a:solidFill>
              <a:latin typeface="Oswald" panose="00000500000000000000"/>
              <a:ea typeface="Oswald" panose="00000500000000000000"/>
              <a:cs typeface="Oswald" panose="00000500000000000000"/>
              <a:sym typeface="Oswald" panose="00000500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Oswald" panose="00000500000000000000"/>
              <a:buChar char="●"/>
              <a:defRPr sz="1800">
                <a:solidFill>
                  <a:schemeClr val="accent3"/>
                </a:solidFill>
                <a:latin typeface="Oswald" panose="00000500000000000000"/>
                <a:ea typeface="Oswald" panose="00000500000000000000"/>
                <a:cs typeface="Oswald" panose="00000500000000000000"/>
                <a:sym typeface="Oswald" panose="00000500000000000000"/>
              </a:defRPr>
            </a:lvl1pPr>
            <a:lvl2pPr marL="914400" lvl="1"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2pPr>
            <a:lvl3pPr marL="1371600" lvl="2"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3pPr>
            <a:lvl4pPr marL="1828800" lvl="3"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4pPr>
            <a:lvl5pPr marL="2286000" lvl="4"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5pPr>
            <a:lvl6pPr marL="2743200" lvl="5"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6pPr>
            <a:lvl7pPr marL="3200400" lvl="6"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7pPr>
            <a:lvl8pPr marL="3657600" lvl="7"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8pPr>
            <a:lvl9pPr marL="4114800" lvl="8" indent="-317500">
              <a:lnSpc>
                <a:spcPct val="115000"/>
              </a:lnSpc>
              <a:spcBef>
                <a:spcPts val="1600"/>
              </a:spcBef>
              <a:spcAft>
                <a:spcPts val="160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Title 1"/>
          <p:cNvSpPr txBox="1">
            <a:spLocks noGrp="1"/>
          </p:cNvSpPr>
          <p:nvPr>
            <p:ph type="body" idx="2"/>
          </p:nvPr>
        </p:nvSpPr>
        <p:spPr>
          <a:xfrm>
            <a:off x="5141595" y="978535"/>
            <a:ext cx="4078605" cy="33909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Under the </a:t>
            </a:r>
            <a:r>
              <a:rPr kumimoji="0" lang="en-US" alt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s</a:t>
            </a: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upervision of</a:t>
            </a:r>
          </a:p>
          <a:p>
            <a:pPr marL="0" marR="0" lvl="0" indent="0" algn="ctr" defTabSz="914400" rtl="0" eaLnBrk="1" fontAlgn="auto" latinLnBrk="0" hangingPunct="1">
              <a:lnSpc>
                <a:spcPct val="90000"/>
              </a:lnSpc>
              <a:spcBef>
                <a:spcPct val="0"/>
              </a:spcBef>
              <a:spcAft>
                <a:spcPts val="0"/>
              </a:spcAft>
              <a:buClrTx/>
              <a:buSzTx/>
              <a:buFontTx/>
              <a:buNone/>
              <a:defRPr/>
            </a:pPr>
            <a:r>
              <a:rPr lang="en-US" altLang="en-IN" sz="1800" b="1" kern="1200" dirty="0">
                <a:solidFill>
                  <a:srgbClr val="FFFF00"/>
                </a:solidFill>
                <a:latin typeface="Calibri" panose="020F0502020204030204" pitchFamily="34" charset="0"/>
                <a:ea typeface="+mj-ea"/>
                <a:cs typeface="Calibri" panose="020F0502020204030204" pitchFamily="34" charset="0"/>
              </a:rPr>
              <a:t>Dr. P Praveen( Dr. Sridhar </a:t>
            </a:r>
            <a:r>
              <a:rPr lang="en-US" altLang="en-IN" sz="1800" b="1" kern="1200" dirty="0" err="1">
                <a:solidFill>
                  <a:srgbClr val="FFFF00"/>
                </a:solidFill>
                <a:latin typeface="Calibri" panose="020F0502020204030204" pitchFamily="34" charset="0"/>
                <a:ea typeface="+mj-ea"/>
                <a:cs typeface="Calibri" panose="020F0502020204030204" pitchFamily="34" charset="0"/>
              </a:rPr>
              <a:t>Chintala</a:t>
            </a:r>
            <a:r>
              <a:rPr lang="en-US" altLang="en-IN" sz="1800" b="1" kern="1200" dirty="0">
                <a:solidFill>
                  <a:srgbClr val="FFFF00"/>
                </a:solidFill>
                <a:latin typeface="Calibri" panose="020F0502020204030204" pitchFamily="34" charset="0"/>
                <a:ea typeface="+mj-ea"/>
                <a:cs typeface="Calibri" panose="020F0502020204030204" pitchFamily="34" charset="0"/>
              </a:rPr>
              <a:t> )</a:t>
            </a:r>
          </a:p>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Associate </a:t>
            </a: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Professor </a:t>
            </a:r>
            <a:r>
              <a:rPr lang="en-IN" sz="1600" b="1" kern="1200" dirty="0">
                <a:solidFill>
                  <a:schemeClr val="tx1"/>
                </a:solidFill>
                <a:latin typeface="Calibri" panose="020F0502020204030204" pitchFamily="34" charset="0"/>
                <a:ea typeface="+mj-ea"/>
                <a:cs typeface="Calibri" panose="020F0502020204030204" pitchFamily="34" charset="0"/>
              </a:rPr>
              <a:t>School of</a:t>
            </a:r>
            <a:r>
              <a:rPr lang="en-IN" sz="1800" b="1" kern="1200" dirty="0">
                <a:solidFill>
                  <a:schemeClr val="tx1"/>
                </a:solidFill>
                <a:latin typeface="Calibri" panose="020F0502020204030204" pitchFamily="34" charset="0"/>
                <a:ea typeface="+mj-ea"/>
                <a:cs typeface="Calibri" panose="020F0502020204030204" pitchFamily="34" charset="0"/>
              </a:rPr>
              <a:t> </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1600" b="1" kern="1200" dirty="0">
                <a:solidFill>
                  <a:schemeClr val="tx1"/>
                </a:solidFill>
                <a:latin typeface="Calibri" panose="020F0502020204030204" pitchFamily="34" charset="0"/>
                <a:ea typeface="+mj-ea"/>
                <a:cs typeface="Calibri" panose="020F0502020204030204" pitchFamily="34" charset="0"/>
              </a:rPr>
              <a:t>C</a:t>
            </a:r>
            <a:r>
              <a:rPr lang="en-US" altLang="en-IN" sz="1600" b="1" kern="1200" dirty="0">
                <a:solidFill>
                  <a:schemeClr val="tx1"/>
                </a:solidFill>
                <a:latin typeface="Calibri" panose="020F0502020204030204" pitchFamily="34" charset="0"/>
                <a:ea typeface="+mj-ea"/>
                <a:cs typeface="Calibri" panose="020F0502020204030204" pitchFamily="34" charset="0"/>
              </a:rPr>
              <a:t>omputer</a:t>
            </a:r>
            <a:r>
              <a:rPr lang="en-IN" sz="1600" b="1" kern="1200" dirty="0">
                <a:solidFill>
                  <a:schemeClr val="tx1"/>
                </a:solidFill>
                <a:latin typeface="Calibri" panose="020F0502020204030204" pitchFamily="34" charset="0"/>
                <a:ea typeface="+mj-ea"/>
                <a:cs typeface="Calibri" panose="020F0502020204030204" pitchFamily="34" charset="0"/>
              </a:rPr>
              <a:t> S</a:t>
            </a:r>
            <a:r>
              <a:rPr lang="en-US" altLang="en-IN" sz="1600" b="1" kern="1200" dirty="0">
                <a:solidFill>
                  <a:schemeClr val="tx1"/>
                </a:solidFill>
                <a:latin typeface="Calibri" panose="020F0502020204030204" pitchFamily="34" charset="0"/>
                <a:ea typeface="+mj-ea"/>
                <a:cs typeface="Calibri" panose="020F0502020204030204" pitchFamily="34" charset="0"/>
              </a:rPr>
              <a:t>cience</a:t>
            </a:r>
            <a:r>
              <a:rPr lang="en-IN" sz="1600" b="1" kern="1200" dirty="0">
                <a:solidFill>
                  <a:schemeClr val="tx1"/>
                </a:solidFill>
                <a:latin typeface="Calibri" panose="020F0502020204030204" pitchFamily="34" charset="0"/>
                <a:ea typeface="+mj-ea"/>
                <a:cs typeface="Calibri" panose="020F0502020204030204" pitchFamily="34" charset="0"/>
              </a:rPr>
              <a:t> &amp; A</a:t>
            </a:r>
            <a:r>
              <a:rPr lang="en-US" altLang="en-IN" sz="1600" b="1" kern="1200" dirty="0">
                <a:solidFill>
                  <a:schemeClr val="tx1"/>
                </a:solidFill>
                <a:latin typeface="Calibri" panose="020F0502020204030204" pitchFamily="34" charset="0"/>
                <a:ea typeface="+mj-ea"/>
                <a:cs typeface="Calibri" panose="020F0502020204030204" pitchFamily="34" charset="0"/>
              </a:rPr>
              <a:t>rtificial</a:t>
            </a:r>
            <a:r>
              <a:rPr lang="en-IN" sz="1600" b="1" kern="1200" dirty="0">
                <a:solidFill>
                  <a:schemeClr val="tx1"/>
                </a:solidFill>
                <a:latin typeface="Calibri" panose="020F0502020204030204" pitchFamily="34" charset="0"/>
                <a:ea typeface="+mj-ea"/>
                <a:cs typeface="Calibri" panose="020F0502020204030204" pitchFamily="34" charset="0"/>
              </a:rPr>
              <a:t> I</a:t>
            </a:r>
            <a:r>
              <a:rPr lang="en-US" altLang="en-IN" sz="1600" b="1" kern="1200" dirty="0">
                <a:solidFill>
                  <a:schemeClr val="tx1"/>
                </a:solidFill>
                <a:latin typeface="Calibri" panose="020F0502020204030204" pitchFamily="34" charset="0"/>
                <a:ea typeface="+mj-ea"/>
                <a:cs typeface="Calibri" panose="020F0502020204030204" pitchFamily="34" charset="0"/>
              </a:rPr>
              <a:t>ntelligence</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Presented for</a:t>
            </a:r>
          </a:p>
          <a:p>
            <a:pPr marL="0" marR="0" lvl="0" indent="0" algn="ctr" defTabSz="914400" rtl="0" eaLnBrk="1" fontAlgn="auto" latinLnBrk="0" hangingPunct="1">
              <a:lnSpc>
                <a:spcPct val="90000"/>
              </a:lnSpc>
              <a:spcBef>
                <a:spcPct val="0"/>
              </a:spcBef>
              <a:spcAft>
                <a:spcPts val="0"/>
              </a:spcAft>
              <a:buClrTx/>
              <a:buSzTx/>
              <a:buFontTx/>
              <a:buNone/>
              <a:defRPr/>
            </a:pPr>
            <a:r>
              <a:rPr lang="en-IN" sz="2400" b="1" kern="1200" dirty="0">
                <a:solidFill>
                  <a:schemeClr val="accent5">
                    <a:lumMod val="75000"/>
                  </a:schemeClr>
                </a:solidFill>
                <a:latin typeface="Calibri" panose="020F0502020204030204" pitchFamily="34" charset="0"/>
                <a:ea typeface="+mj-ea"/>
                <a:cs typeface="Calibri" panose="020F0502020204030204" pitchFamily="34" charset="0"/>
              </a:rPr>
              <a:t>Milestone 3-Final Minor Project Review</a:t>
            </a: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Date:</a:t>
            </a:r>
            <a:r>
              <a:rPr lang="en-US" sz="1600" b="1" kern="1200" dirty="0">
                <a:solidFill>
                  <a:schemeClr val="tx1"/>
                </a:solidFill>
                <a:latin typeface="Calibri" panose="020F0502020204030204" pitchFamily="34" charset="0"/>
                <a:ea typeface="+mj-ea"/>
                <a:cs typeface="Calibri" panose="020F0502020204030204" pitchFamily="34" charset="0"/>
              </a:rPr>
              <a:t>26</a:t>
            </a: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-04-2024</a:t>
            </a:r>
            <a:endPar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16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endParaRPr>
          </a:p>
        </p:txBody>
      </p:sp>
      <p:graphicFrame>
        <p:nvGraphicFramePr>
          <p:cNvPr id="6" name="Table 6"/>
          <p:cNvGraphicFramePr>
            <a:graphicFrameLocks noGrp="1"/>
          </p:cNvGraphicFramePr>
          <p:nvPr>
            <p:custDataLst>
              <p:tags r:id="rId1"/>
            </p:custDataLst>
            <p:extLst>
              <p:ext uri="{D42A27DB-BD31-4B8C-83A1-F6EECF244321}">
                <p14:modId xmlns:p14="http://schemas.microsoft.com/office/powerpoint/2010/main" val="2943767546"/>
              </p:ext>
            </p:extLst>
          </p:nvPr>
        </p:nvGraphicFramePr>
        <p:xfrm>
          <a:off x="154305" y="683895"/>
          <a:ext cx="5130800" cy="4285011"/>
        </p:xfrm>
        <a:graphic>
          <a:graphicData uri="http://schemas.openxmlformats.org/drawingml/2006/table">
            <a:tbl>
              <a:tblPr firstRow="1" bandRow="1">
                <a:tableStyleId>{5FC15D93-1D96-4B66-8E38-DDACBC01246F}</a:tableStyleId>
              </a:tblPr>
              <a:tblGrid>
                <a:gridCol w="5130800">
                  <a:extLst>
                    <a:ext uri="{9D8B030D-6E8A-4147-A177-3AD203B41FA5}">
                      <a16:colId xmlns:a16="http://schemas.microsoft.com/office/drawing/2014/main" val="20000"/>
                    </a:ext>
                  </a:extLst>
                </a:gridCol>
              </a:tblGrid>
              <a:tr h="740796">
                <a:tc>
                  <a:txBody>
                    <a:bodyPr/>
                    <a:lstStyle/>
                    <a:p>
                      <a:pPr algn="ctr"/>
                      <a:r>
                        <a:rPr lang="en-US" altLang="en-IN" sz="22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Drowsiness Detection System </a:t>
                      </a:r>
                    </a:p>
                  </a:txBody>
                  <a:tcPr anchor="ctr">
                    <a:solidFill>
                      <a:schemeClr val="tx1"/>
                    </a:solidFill>
                  </a:tcPr>
                </a:tc>
                <a:extLst>
                  <a:ext uri="{0D108BD9-81ED-4DB2-BD59-A6C34878D82A}">
                    <a16:rowId xmlns:a16="http://schemas.microsoft.com/office/drawing/2014/main" val="10000"/>
                  </a:ext>
                </a:extLst>
              </a:tr>
              <a:tr h="3544215">
                <a:tc>
                  <a:txBody>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su</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bl>
          </a:graphicData>
        </a:graphic>
      </p:graphicFrame>
      <p:graphicFrame>
        <p:nvGraphicFramePr>
          <p:cNvPr id="7" name="Table 4"/>
          <p:cNvGraphicFramePr>
            <a:graphicFrameLocks noGrp="1"/>
          </p:cNvGraphicFramePr>
          <p:nvPr>
            <p:custDataLst>
              <p:tags r:id="rId2"/>
            </p:custDataLst>
            <p:extLst>
              <p:ext uri="{D42A27DB-BD31-4B8C-83A1-F6EECF244321}">
                <p14:modId xmlns:p14="http://schemas.microsoft.com/office/powerpoint/2010/main" val="3920587785"/>
              </p:ext>
            </p:extLst>
          </p:nvPr>
        </p:nvGraphicFramePr>
        <p:xfrm>
          <a:off x="154305" y="1663065"/>
          <a:ext cx="5130800" cy="2225040"/>
        </p:xfrm>
        <a:graphic>
          <a:graphicData uri="http://schemas.openxmlformats.org/drawingml/2006/table">
            <a:tbl>
              <a:tblPr firstRow="1" bandRow="1">
                <a:tableStyleId>{5A111915-BE36-4E01-A7E5-04B1672EAD32}</a:tableStyleId>
              </a:tblPr>
              <a:tblGrid>
                <a:gridCol w="1520190">
                  <a:extLst>
                    <a:ext uri="{9D8B030D-6E8A-4147-A177-3AD203B41FA5}">
                      <a16:colId xmlns:a16="http://schemas.microsoft.com/office/drawing/2014/main" val="20000"/>
                    </a:ext>
                  </a:extLst>
                </a:gridCol>
                <a:gridCol w="3610610">
                  <a:extLst>
                    <a:ext uri="{9D8B030D-6E8A-4147-A177-3AD203B41FA5}">
                      <a16:colId xmlns:a16="http://schemas.microsoft.com/office/drawing/2014/main" val="20001"/>
                    </a:ext>
                  </a:extLst>
                </a:gridCol>
              </a:tblGrid>
              <a:tr h="396240">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Candidate </a:t>
                      </a:r>
                      <a:r>
                        <a:rPr kumimoji="0" lang="en-US" alt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No. &amp; N</a:t>
                      </a: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ame</a:t>
                      </a:r>
                      <a:endParaRPr lang="en-IN" sz="20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a16="http://schemas.microsoft.com/office/drawing/2014/main" val="10000"/>
                  </a:ext>
                </a:extLst>
              </a:tr>
              <a:tr h="365760">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HTNO</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a:t>
                      </a:r>
                      <a:endParaRPr lang="en-US" sz="1800" dirty="0">
                        <a:solidFill>
                          <a:schemeClr val="tx1"/>
                        </a:solidFill>
                        <a:latin typeface="Calibri" panose="020F0502020204030204" pitchFamily="34" charset="0"/>
                        <a:cs typeface="Calibri" panose="020F0502020204030204" pitchFamily="34" charset="0"/>
                      </a:endParaRPr>
                    </a:p>
                  </a:txBody>
                  <a:tcPr/>
                </a:tc>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Name</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 </a:t>
                      </a:r>
                    </a:p>
                  </a:txBody>
                  <a:tcPr/>
                </a:tc>
                <a:extLst>
                  <a:ext uri="{0D108BD9-81ED-4DB2-BD59-A6C34878D82A}">
                    <a16:rowId xmlns:a16="http://schemas.microsoft.com/office/drawing/2014/main" val="10001"/>
                  </a:ext>
                </a:extLst>
              </a:tr>
              <a:tr h="365760">
                <a:tc>
                  <a:txBody>
                    <a:bodyPr/>
                    <a:lstStyle/>
                    <a:p>
                      <a:pPr algn="l"/>
                      <a:r>
                        <a:rPr lang="en-US" sz="1800" dirty="0">
                          <a:latin typeface="Calibri" panose="020F0502020204030204" pitchFamily="34" charset="0"/>
                          <a:cs typeface="Calibri" panose="020F0502020204030204" pitchFamily="34" charset="0"/>
                        </a:rPr>
                        <a:t>2103A52024</a:t>
                      </a:r>
                    </a:p>
                    <a:p>
                      <a:pPr algn="l"/>
                      <a:r>
                        <a:rPr lang="en-US" sz="1800" dirty="0">
                          <a:latin typeface="Calibri" panose="020F0502020204030204" pitchFamily="34" charset="0"/>
                          <a:cs typeface="Calibri" panose="020F0502020204030204" pitchFamily="34" charset="0"/>
                        </a:rPr>
                        <a:t>2103A52096</a:t>
                      </a:r>
                    </a:p>
                    <a:p>
                      <a:pPr algn="l"/>
                      <a:r>
                        <a:rPr lang="en-US" sz="1800" dirty="0">
                          <a:latin typeface="Calibri" panose="020F0502020204030204" pitchFamily="34" charset="0"/>
                          <a:cs typeface="Calibri" panose="020F0502020204030204" pitchFamily="34" charset="0"/>
                        </a:rPr>
                        <a:t>2103A52093</a:t>
                      </a:r>
                    </a:p>
                    <a:p>
                      <a:pPr algn="l"/>
                      <a:r>
                        <a:rPr lang="en-US" sz="1800" dirty="0">
                          <a:latin typeface="Calibri" panose="020F0502020204030204" pitchFamily="34" charset="0"/>
                          <a:cs typeface="Calibri" panose="020F0502020204030204" pitchFamily="34" charset="0"/>
                        </a:rPr>
                        <a:t>2103A52119</a:t>
                      </a:r>
                    </a:p>
                    <a:p>
                      <a:pPr algn="l"/>
                      <a:r>
                        <a:rPr lang="en-US" sz="1800" dirty="0">
                          <a:latin typeface="Calibri" panose="020F0502020204030204" pitchFamily="34" charset="0"/>
                          <a:cs typeface="Calibri" panose="020F0502020204030204" pitchFamily="34" charset="0"/>
                        </a:rPr>
                        <a:t>2103A52031</a:t>
                      </a:r>
                    </a:p>
                  </a:txBody>
                  <a:tcPr/>
                </a:tc>
                <a:tc>
                  <a:txBody>
                    <a:bodyPr/>
                    <a:lstStyle/>
                    <a:p>
                      <a:pPr algn="l"/>
                      <a:r>
                        <a:rPr lang="en-US" sz="1800" dirty="0" err="1">
                          <a:latin typeface="Calibri" panose="020F0502020204030204" pitchFamily="34" charset="0"/>
                          <a:cs typeface="Calibri" panose="020F0502020204030204" pitchFamily="34" charset="0"/>
                        </a:rPr>
                        <a:t>M.Ayaz</a:t>
                      </a:r>
                      <a:endParaRPr lang="en-US" sz="1800" dirty="0">
                        <a:latin typeface="Calibri" panose="020F0502020204030204" pitchFamily="34" charset="0"/>
                        <a:cs typeface="Calibri" panose="020F0502020204030204" pitchFamily="34" charset="0"/>
                      </a:endParaRPr>
                    </a:p>
                    <a:p>
                      <a:pPr algn="l"/>
                      <a:r>
                        <a:rPr lang="en-US" sz="1800" dirty="0" err="1">
                          <a:latin typeface="Calibri" panose="020F0502020204030204" pitchFamily="34" charset="0"/>
                          <a:cs typeface="Calibri" panose="020F0502020204030204" pitchFamily="34" charset="0"/>
                        </a:rPr>
                        <a:t>M.Sohail</a:t>
                      </a:r>
                      <a:endParaRPr lang="en-US" sz="1800" dirty="0">
                        <a:latin typeface="Calibri" panose="020F0502020204030204" pitchFamily="34" charset="0"/>
                        <a:cs typeface="Calibri" panose="020F0502020204030204" pitchFamily="34" charset="0"/>
                      </a:endParaRPr>
                    </a:p>
                    <a:p>
                      <a:pPr algn="l"/>
                      <a:r>
                        <a:rPr lang="en-US" sz="1800" dirty="0" err="1">
                          <a:latin typeface="Calibri" panose="020F0502020204030204" pitchFamily="34" charset="0"/>
                          <a:cs typeface="Calibri" panose="020F0502020204030204" pitchFamily="34" charset="0"/>
                        </a:rPr>
                        <a:t>K.Yeshwant</a:t>
                      </a:r>
                      <a:endParaRPr lang="en-US" sz="1800" dirty="0">
                        <a:latin typeface="Calibri" panose="020F0502020204030204" pitchFamily="34" charset="0"/>
                        <a:cs typeface="Calibri" panose="020F0502020204030204" pitchFamily="34" charset="0"/>
                      </a:endParaRPr>
                    </a:p>
                    <a:p>
                      <a:pPr algn="l"/>
                      <a:r>
                        <a:rPr lang="en-US" sz="1800" dirty="0">
                          <a:latin typeface="Calibri" panose="020F0502020204030204" pitchFamily="34" charset="0"/>
                          <a:cs typeface="Calibri" panose="020F0502020204030204" pitchFamily="34" charset="0"/>
                        </a:rPr>
                        <a:t>Kartik Hirulkar</a:t>
                      </a:r>
                    </a:p>
                    <a:p>
                      <a:pPr algn="l"/>
                      <a:r>
                        <a:rPr lang="en-US" sz="1800" dirty="0" err="1">
                          <a:latin typeface="Calibri" panose="020F0502020204030204" pitchFamily="34" charset="0"/>
                          <a:cs typeface="Calibri" panose="020F0502020204030204" pitchFamily="34" charset="0"/>
                        </a:rPr>
                        <a:t>G.Bhavana</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D303-AFDB-2008-293F-55A6FB7A670C}"/>
              </a:ext>
            </a:extLst>
          </p:cNvPr>
          <p:cNvSpPr>
            <a:spLocks noGrp="1"/>
          </p:cNvSpPr>
          <p:nvPr>
            <p:ph type="title"/>
          </p:nvPr>
        </p:nvSpPr>
        <p:spPr/>
        <p:txBody>
          <a:bodyPr/>
          <a:lstStyle/>
          <a:p>
            <a:r>
              <a:rPr lang="en-IN" dirty="0"/>
              <a:t>Future Scope :-</a:t>
            </a:r>
          </a:p>
        </p:txBody>
      </p:sp>
      <p:sp>
        <p:nvSpPr>
          <p:cNvPr id="4" name="TextBox 3">
            <a:extLst>
              <a:ext uri="{FF2B5EF4-FFF2-40B4-BE49-F238E27FC236}">
                <a16:creationId xmlns:a16="http://schemas.microsoft.com/office/drawing/2014/main" id="{5673BAFD-601F-0E1E-0A32-0A9E019B0946}"/>
              </a:ext>
            </a:extLst>
          </p:cNvPr>
          <p:cNvSpPr txBox="1"/>
          <p:nvPr/>
        </p:nvSpPr>
        <p:spPr>
          <a:xfrm>
            <a:off x="311700" y="1018241"/>
            <a:ext cx="8112972" cy="3477875"/>
          </a:xfrm>
          <a:prstGeom prst="rect">
            <a:avLst/>
          </a:prstGeom>
          <a:noFill/>
        </p:spPr>
        <p:txBody>
          <a:bodyPr wrap="square">
            <a:spAutoFit/>
          </a:bodyPr>
          <a:lstStyle/>
          <a:p>
            <a:r>
              <a:rPr lang="en-IN" sz="2000" dirty="0">
                <a:solidFill>
                  <a:schemeClr val="tx1"/>
                </a:solidFill>
              </a:rPr>
              <a:t>Future research could focus on refining drowsiness detection algorithms through advanced machine learning techniques and data fusion methods. Additionally, integrating emerging technologies such as artificial intelligence, Internet of Things (IoT), and wearable devices could further enhance the capabilities of these systems. Moreover, efforts to standardize regulations and promote public awareness are essential to facilitate widespread adoption and maximize the impact of drowsiness detection technology on road safety.</a:t>
            </a:r>
          </a:p>
          <a:p>
            <a:endParaRPr lang="en-IN" sz="2000" dirty="0">
              <a:solidFill>
                <a:schemeClr val="tx1"/>
              </a:solidFill>
            </a:endParaRPr>
          </a:p>
          <a:p>
            <a:endParaRPr lang="en-IN" sz="2000" dirty="0">
              <a:solidFill>
                <a:schemeClr val="tx1"/>
              </a:solidFill>
            </a:endParaRPr>
          </a:p>
          <a:p>
            <a:endParaRPr lang="en-IN" sz="2000" dirty="0">
              <a:solidFill>
                <a:schemeClr val="tx1"/>
              </a:solidFill>
            </a:endParaRPr>
          </a:p>
        </p:txBody>
      </p:sp>
    </p:spTree>
    <p:extLst>
      <p:ext uri="{BB962C8B-B14F-4D97-AF65-F5344CB8AC3E}">
        <p14:creationId xmlns:p14="http://schemas.microsoft.com/office/powerpoint/2010/main" val="80878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aphicFrame>
        <p:nvGraphicFramePr>
          <p:cNvPr id="200" name="Google Shape;200;p26"/>
          <p:cNvGraphicFramePr/>
          <p:nvPr>
            <p:extLst>
              <p:ext uri="{D42A27DB-BD31-4B8C-83A1-F6EECF244321}">
                <p14:modId xmlns:p14="http://schemas.microsoft.com/office/powerpoint/2010/main" val="879290978"/>
              </p:ext>
            </p:extLst>
          </p:nvPr>
        </p:nvGraphicFramePr>
        <p:xfrm>
          <a:off x="223024" y="784432"/>
          <a:ext cx="8727688" cy="4354309"/>
        </p:xfrm>
        <a:graphic>
          <a:graphicData uri="http://schemas.openxmlformats.org/drawingml/2006/table">
            <a:tbl>
              <a:tblPr>
                <a:noFill/>
                <a:tableStyleId>{5FC15D93-1D96-4B66-8E38-DDACBC01246F}</a:tableStyleId>
              </a:tblPr>
              <a:tblGrid>
                <a:gridCol w="2181922">
                  <a:extLst>
                    <a:ext uri="{9D8B030D-6E8A-4147-A177-3AD203B41FA5}">
                      <a16:colId xmlns:a16="http://schemas.microsoft.com/office/drawing/2014/main" val="20000"/>
                    </a:ext>
                  </a:extLst>
                </a:gridCol>
                <a:gridCol w="2181922">
                  <a:extLst>
                    <a:ext uri="{9D8B030D-6E8A-4147-A177-3AD203B41FA5}">
                      <a16:colId xmlns:a16="http://schemas.microsoft.com/office/drawing/2014/main" val="20001"/>
                    </a:ext>
                  </a:extLst>
                </a:gridCol>
                <a:gridCol w="2181922">
                  <a:extLst>
                    <a:ext uri="{9D8B030D-6E8A-4147-A177-3AD203B41FA5}">
                      <a16:colId xmlns:a16="http://schemas.microsoft.com/office/drawing/2014/main" val="20002"/>
                    </a:ext>
                  </a:extLst>
                </a:gridCol>
                <a:gridCol w="2181922">
                  <a:extLst>
                    <a:ext uri="{9D8B030D-6E8A-4147-A177-3AD203B41FA5}">
                      <a16:colId xmlns:a16="http://schemas.microsoft.com/office/drawing/2014/main" val="20003"/>
                    </a:ext>
                  </a:extLst>
                </a:gridCol>
              </a:tblGrid>
              <a:tr h="468661">
                <a:tc>
                  <a:txBody>
                    <a:bodyPr/>
                    <a:lstStyle/>
                    <a:p>
                      <a:pPr marL="0" lvl="0" indent="0" algn="ctr" rtl="0">
                        <a:spcBef>
                          <a:spcPts val="0"/>
                        </a:spcBef>
                        <a:spcAft>
                          <a:spcPts val="0"/>
                        </a:spcAft>
                        <a:buNone/>
                      </a:pPr>
                      <a:r>
                        <a:rPr lang="en-IN" sz="2000" dirty="0">
                          <a:solidFill>
                            <a:srgbClr val="000000"/>
                          </a:solidFill>
                          <a:latin typeface="Calibri" panose="020F0502020204030204" pitchFamily="34" charset="0"/>
                          <a:cs typeface="Calibri" panose="020F0502020204030204" pitchFamily="34" charset="0"/>
                        </a:rPr>
                        <a:t>Jan</a:t>
                      </a:r>
                      <a:r>
                        <a:rPr lang="en-GB" sz="2000" dirty="0">
                          <a:solidFill>
                            <a:srgbClr val="000000"/>
                          </a:solidFill>
                          <a:latin typeface="Calibri" panose="020F0502020204030204" pitchFamily="34" charset="0"/>
                          <a:cs typeface="Calibri" panose="020F0502020204030204" pitchFamily="34" charset="0"/>
                        </a:rPr>
                        <a:t>’2</a:t>
                      </a:r>
                      <a:r>
                        <a:rPr lang="en-IN" altLang="en-GB" sz="2000" dirty="0">
                          <a:solidFill>
                            <a:srgbClr val="000000"/>
                          </a:solidFill>
                          <a:latin typeface="Calibri" panose="020F0502020204030204" pitchFamily="34" charset="0"/>
                          <a:cs typeface="Calibri" panose="020F0502020204030204" pitchFamily="34" charset="0"/>
                        </a:rPr>
                        <a:t>4</a:t>
                      </a: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US" sz="2000" dirty="0">
                          <a:solidFill>
                            <a:srgbClr val="000000"/>
                          </a:solidFill>
                          <a:latin typeface="Calibri" panose="020F0502020204030204" pitchFamily="34" charset="0"/>
                          <a:cs typeface="Calibri" panose="020F0502020204030204" pitchFamily="34" charset="0"/>
                        </a:rPr>
                        <a:t>Feb’2</a:t>
                      </a:r>
                      <a:r>
                        <a:rPr lang="en-IN" altLang="en-US" sz="2000" dirty="0">
                          <a:solidFill>
                            <a:srgbClr val="000000"/>
                          </a:solidFill>
                          <a:latin typeface="Calibri" panose="020F0502020204030204" pitchFamily="34" charset="0"/>
                          <a:cs typeface="Calibri" panose="020F0502020204030204" pitchFamily="34" charset="0"/>
                        </a:rPr>
                        <a:t>4</a:t>
                      </a: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US" sz="2000" dirty="0">
                          <a:solidFill>
                            <a:srgbClr val="000000"/>
                          </a:solidFill>
                          <a:latin typeface="Calibri" panose="020F0502020204030204" pitchFamily="34" charset="0"/>
                          <a:cs typeface="Calibri" panose="020F0502020204030204" pitchFamily="34" charset="0"/>
                        </a:rPr>
                        <a:t>Mar’2</a:t>
                      </a:r>
                      <a:r>
                        <a:rPr lang="en-IN" altLang="en-US" sz="2000" dirty="0">
                          <a:solidFill>
                            <a:srgbClr val="000000"/>
                          </a:solidFill>
                          <a:latin typeface="Calibri" panose="020F0502020204030204" pitchFamily="34" charset="0"/>
                          <a:cs typeface="Calibri" panose="020F0502020204030204" pitchFamily="34" charset="0"/>
                        </a:rPr>
                        <a:t>4</a:t>
                      </a: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US" sz="2000" dirty="0">
                          <a:solidFill>
                            <a:srgbClr val="000000"/>
                          </a:solidFill>
                          <a:latin typeface="Calibri" panose="020F0502020204030204" pitchFamily="34" charset="0"/>
                          <a:cs typeface="Calibri" panose="020F0502020204030204" pitchFamily="34" charset="0"/>
                        </a:rPr>
                        <a:t>Apr’2</a:t>
                      </a:r>
                      <a:r>
                        <a:rPr lang="en-IN" altLang="en-US" sz="2000" dirty="0">
                          <a:solidFill>
                            <a:srgbClr val="000000"/>
                          </a:solidFill>
                          <a:latin typeface="Calibri" panose="020F0502020204030204" pitchFamily="34" charset="0"/>
                          <a:cs typeface="Calibri" panose="020F0502020204030204" pitchFamily="34" charset="0"/>
                        </a:rPr>
                        <a:t>4</a:t>
                      </a:r>
                    </a:p>
                  </a:txBody>
                  <a:tcPr marL="91425" marR="91425" marT="91425" marB="91425">
                    <a:lnL w="9525" cap="flat" cmpd="sng" algn="ctr">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3866659">
                <a:tc>
                  <a:txBody>
                    <a:bodyPr/>
                    <a:lstStyle/>
                    <a:p>
                      <a:pPr marL="0" lvl="0" indent="0" algn="l" rtl="0">
                        <a:spcBef>
                          <a:spcPts val="0"/>
                        </a:spcBef>
                        <a:spcAft>
                          <a:spcPts val="0"/>
                        </a:spcAft>
                        <a:buNone/>
                      </a:pPr>
                      <a:r>
                        <a:rPr lang="en-US" sz="1400" dirty="0"/>
                        <a:t>[</a:t>
                      </a:r>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174625" lvl="0" indent="-174625" algn="l" rtl="0">
                        <a:spcBef>
                          <a:spcPts val="0"/>
                        </a:spcBef>
                        <a:spcAft>
                          <a:spcPts val="0"/>
                        </a:spcAft>
                        <a:buClr>
                          <a:schemeClr val="tx1"/>
                        </a:buClr>
                        <a:buFont typeface="Arial" panose="020B0604020202020204" pitchFamily="34" charset="0"/>
                        <a:buChar char="•"/>
                      </a:pPr>
                      <a:endParaRPr lang="en-US" sz="800" dirty="0">
                        <a:solidFill>
                          <a:schemeClr val="tx1"/>
                        </a:solidFill>
                        <a:latin typeface="Perpetua" panose="02020502060401020303" pitchFamily="18" charset="0"/>
                      </a:endParaRPr>
                    </a:p>
                    <a:p>
                      <a:pPr marL="0" lvl="0" indent="0" algn="l" rtl="0">
                        <a:spcBef>
                          <a:spcPts val="0"/>
                        </a:spcBef>
                        <a:spcAft>
                          <a:spcPts val="1200"/>
                        </a:spcAft>
                        <a:buClr>
                          <a:schemeClr val="tx1"/>
                        </a:buClr>
                        <a:buFont typeface="Arial" panose="020B0604020202020204" pitchFamily="34" charset="0"/>
                        <a:buNone/>
                      </a:pPr>
                      <a:r>
                        <a:rPr lang="en-US" dirty="0">
                          <a:solidFill>
                            <a:schemeClr val="tx1"/>
                          </a:solidFill>
                        </a:rPr>
                        <a:t>Define project goals and objectives
- Gathering and preprocessing the dataset
- Conducting exploratory data analysis</a:t>
                      </a:r>
                      <a:r>
                        <a:rPr lang="en-US" dirty="0"/>
                        <a:t>
</a:t>
                      </a:r>
                      <a:endParaRPr sz="1400" dirty="0">
                        <a:solidFill>
                          <a:schemeClr val="tx1"/>
                        </a:solidFill>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lgn="ctr">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Clr>
                          <a:schemeClr val="tx1"/>
                        </a:buClr>
                        <a:buFont typeface="Arial" panose="020B0604020202020204" pitchFamily="34" charset="0"/>
                        <a:buNone/>
                      </a:pPr>
                      <a:endParaRPr lang="en-US" sz="1100" b="0" i="0" u="none" strike="noStrike" cap="none" dirty="0">
                        <a:solidFill>
                          <a:schemeClr val="tx1"/>
                        </a:solidFill>
                        <a:latin typeface="Perpetua" panose="02020502060401020303" pitchFamily="18" charset="0"/>
                        <a:cs typeface="Arial" panose="020B0604020202020204"/>
                        <a:sym typeface="Arial" panose="020B0604020202020204"/>
                      </a:endParaRPr>
                    </a:p>
                    <a:p>
                      <a:pPr marL="174625" lvl="0" indent="-174625" algn="l" rtl="0">
                        <a:spcBef>
                          <a:spcPts val="0"/>
                        </a:spcBef>
                        <a:spcAft>
                          <a:spcPts val="1200"/>
                        </a:spcAft>
                        <a:buClr>
                          <a:schemeClr val="tx1"/>
                        </a:buClr>
                        <a:buFont typeface="Arial" panose="020B0604020202020204" pitchFamily="34" charset="0"/>
                        <a:buChar char="•"/>
                      </a:pPr>
                      <a:endParaRPr lang="en-US" sz="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p>
                      <a:pPr marL="174625" lvl="0" indent="-174625" algn="l" rtl="0">
                        <a:spcBef>
                          <a:spcPts val="0"/>
                        </a:spcBef>
                        <a:spcAft>
                          <a:spcPts val="1200"/>
                        </a:spcAft>
                        <a:buClr>
                          <a:schemeClr val="tx1"/>
                        </a:buClr>
                        <a:buFont typeface="Arial" panose="020B0604020202020204" pitchFamily="34" charset="0"/>
                        <a:buChar char="•"/>
                      </a:pPr>
                      <a:r>
                        <a:rPr lang="en-US" dirty="0">
                          <a:solidFill>
                            <a:schemeClr val="tx1"/>
                          </a:solidFill>
                        </a:rPr>
                        <a:t>Evaluating  the performance of the models using appropriate metrics</a:t>
                      </a:r>
                      <a:endParaRPr 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p>
                      <a:pPr marL="0" lvl="0" indent="0" algn="l" rtl="0">
                        <a:spcBef>
                          <a:spcPts val="0"/>
                        </a:spcBef>
                        <a:spcAft>
                          <a:spcPts val="0"/>
                        </a:spcAft>
                        <a:buNone/>
                      </a:pPr>
                      <a:endParaRPr lang="en-US" sz="1600" b="0" i="0" u="none" strike="noStrike" cap="none" dirty="0">
                        <a:solidFill>
                          <a:schemeClr val="tx1"/>
                        </a:solidFill>
                        <a:latin typeface="Perpetua" panose="02020502060401020303" pitchFamily="18" charset="0"/>
                        <a:cs typeface="Arial" panose="020B0604020202020204"/>
                        <a:sym typeface="Arial" panose="020B0604020202020204"/>
                      </a:endParaRPr>
                    </a:p>
                    <a:p>
                      <a:pPr marL="0" lvl="0" indent="0" algn="l" rtl="0">
                        <a:spcBef>
                          <a:spcPts val="0"/>
                        </a:spcBef>
                        <a:spcAft>
                          <a:spcPts val="0"/>
                        </a:spcAft>
                        <a:buNone/>
                      </a:pPr>
                      <a:endParaRPr lang="en-US" sz="1600" b="0" i="0" u="none" strike="noStrike" cap="none" dirty="0">
                        <a:solidFill>
                          <a:schemeClr val="tx1"/>
                        </a:solidFill>
                        <a:latin typeface="Perpetua" panose="02020502060401020303" pitchFamily="18" charset="0"/>
                        <a:cs typeface="Arial" panose="020B0604020202020204"/>
                        <a:sym typeface="Arial" panose="020B0604020202020204"/>
                      </a:endParaRPr>
                    </a:p>
                    <a:p>
                      <a:pPr marL="0" lvl="0" indent="0" algn="l" rtl="0">
                        <a:spcBef>
                          <a:spcPts val="0"/>
                        </a:spcBef>
                        <a:spcAft>
                          <a:spcPts val="0"/>
                        </a:spcAft>
                        <a:buNone/>
                      </a:pPr>
                      <a:endParaRPr lang="en-US" sz="1600" b="0" i="0" u="none" strike="noStrike" cap="none" dirty="0">
                        <a:solidFill>
                          <a:schemeClr val="tx1"/>
                        </a:solidFill>
                        <a:latin typeface="Perpetua" panose="02020502060401020303" pitchFamily="18" charset="0"/>
                        <a:cs typeface="Arial" panose="020B0604020202020204"/>
                        <a:sym typeface="Arial" panose="020B0604020202020204"/>
                      </a:endParaRPr>
                    </a:p>
                    <a:p>
                      <a:pPr marL="0" lvl="0" indent="0" algn="l" rtl="0">
                        <a:spcBef>
                          <a:spcPts val="0"/>
                        </a:spcBef>
                        <a:spcAft>
                          <a:spcPts val="0"/>
                        </a:spcAft>
                        <a:buNone/>
                      </a:pPr>
                      <a:endParaRPr sz="1400"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lgn="ctr">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285750" lvl="0" indent="-285750" algn="l" rtl="0">
                        <a:spcBef>
                          <a:spcPts val="0"/>
                        </a:spcBef>
                        <a:spcAft>
                          <a:spcPts val="0"/>
                        </a:spcAft>
                        <a:buClr>
                          <a:schemeClr val="tx1"/>
                        </a:buClr>
                        <a:buFont typeface="Arial" panose="020B0604020202020204" pitchFamily="34" charset="0"/>
                        <a:buChar char="•"/>
                      </a:pPr>
                      <a:endParaRPr 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p>
                      <a:pPr marL="285750" lvl="0" indent="-285750" algn="l" rtl="0">
                        <a:spcBef>
                          <a:spcPts val="0"/>
                        </a:spcBef>
                        <a:spcAft>
                          <a:spcPts val="0"/>
                        </a:spcAft>
                        <a:buClr>
                          <a:schemeClr val="tx1"/>
                        </a:buClr>
                        <a:buFont typeface="Arial" panose="020B0604020202020204" pitchFamily="34" charset="0"/>
                        <a:buChar char="•"/>
                      </a:pPr>
                      <a:endParaRPr 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p>
                      <a:pPr marL="0" lvl="0" indent="0" algn="l" rtl="0">
                        <a:spcBef>
                          <a:spcPts val="0"/>
                        </a:spcBef>
                        <a:spcAft>
                          <a:spcPts val="0"/>
                        </a:spcAft>
                        <a:buClr>
                          <a:schemeClr val="tx1"/>
                        </a:buClr>
                        <a:buFont typeface="Arial" panose="020B0604020202020204" pitchFamily="34" charset="0"/>
                        <a:buNone/>
                      </a:pPr>
                      <a:r>
                        <a:rPr lang="en-US" dirty="0">
                          <a:solidFill>
                            <a:schemeClr val="tx1"/>
                          </a:solidFill>
                        </a:rPr>
                        <a:t>- Preparing for the final presentation or report</a:t>
                      </a:r>
                      <a:endParaRPr 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lgn="ctr">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extLst>
                  <a:ext uri="{0D108BD9-81ED-4DB2-BD59-A6C34878D82A}">
                    <a16:rowId xmlns:a16="http://schemas.microsoft.com/office/drawing/2014/main" val="10001"/>
                  </a:ext>
                </a:extLst>
              </a:tr>
            </a:tbl>
          </a:graphicData>
        </a:graphic>
      </p:graphicFrame>
      <p:sp>
        <p:nvSpPr>
          <p:cNvPr id="201" name="Google Shape;201;p26"/>
          <p:cNvSpPr txBox="1">
            <a:spLocks noGrp="1"/>
          </p:cNvSpPr>
          <p:nvPr>
            <p:ph type="title"/>
          </p:nvPr>
        </p:nvSpPr>
        <p:spPr>
          <a:xfrm>
            <a:off x="118412" y="455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Calibri" panose="020F0502020204030204" pitchFamily="34" charset="0"/>
                <a:cs typeface="Calibri" panose="020F0502020204030204" pitchFamily="34" charset="0"/>
              </a:rPr>
              <a:t>Timeline &amp; Work Plan/ Progress</a:t>
            </a:r>
            <a:endParaRPr b="1" dirty="0">
              <a:latin typeface="Calibri" panose="020F0502020204030204" pitchFamily="34" charset="0"/>
              <a:cs typeface="Calibri" panose="020F0502020204030204" pitchFamily="34" charset="0"/>
            </a:endParaRPr>
          </a:p>
        </p:txBody>
      </p:sp>
      <p:sp>
        <p:nvSpPr>
          <p:cNvPr id="202" name="Google Shape;202;p26" descr="Timeline background shape"/>
          <p:cNvSpPr/>
          <p:nvPr/>
        </p:nvSpPr>
        <p:spPr>
          <a:xfrm>
            <a:off x="223024" y="1461824"/>
            <a:ext cx="2244220" cy="534309"/>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03" name="Google Shape;203;p26"/>
          <p:cNvSpPr txBox="1">
            <a:spLocks noGrp="1"/>
          </p:cNvSpPr>
          <p:nvPr>
            <p:ph type="body" idx="4294967295"/>
          </p:nvPr>
        </p:nvSpPr>
        <p:spPr>
          <a:xfrm>
            <a:off x="303337" y="1500228"/>
            <a:ext cx="1936719" cy="457500"/>
          </a:xfrm>
          <a:prstGeom prst="rect">
            <a:avLst/>
          </a:prstGeom>
        </p:spPr>
        <p:txBody>
          <a:bodyPr spcFirstLastPara="1" wrap="square" lIns="91425" tIns="91425" rIns="91425" bIns="91425" anchor="t" anchorCtr="0">
            <a:noAutofit/>
          </a:bodyPr>
          <a:lstStyle/>
          <a:p>
            <a:pPr marL="0" indent="0" algn="ctr">
              <a:buNone/>
            </a:pPr>
            <a:r>
              <a:rPr lang="en-IN" sz="1500" dirty="0">
                <a:solidFill>
                  <a:srgbClr val="000000"/>
                </a:solidFill>
                <a:latin typeface="Calibri" panose="020F0502020204030204" pitchFamily="34" charset="0"/>
                <a:cs typeface="Calibri" panose="020F0502020204030204" pitchFamily="34" charset="0"/>
              </a:rPr>
              <a:t>Study of Literature</a:t>
            </a:r>
          </a:p>
        </p:txBody>
      </p:sp>
      <p:sp>
        <p:nvSpPr>
          <p:cNvPr id="204" name="Google Shape;204;p26" descr="Timeline background shape"/>
          <p:cNvSpPr/>
          <p:nvPr/>
        </p:nvSpPr>
        <p:spPr>
          <a:xfrm>
            <a:off x="2420271" y="2070758"/>
            <a:ext cx="2166597" cy="534309"/>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05" name="Google Shape;205;p26"/>
          <p:cNvSpPr txBox="1">
            <a:spLocks noGrp="1"/>
          </p:cNvSpPr>
          <p:nvPr>
            <p:ph type="body" idx="4294967295"/>
          </p:nvPr>
        </p:nvSpPr>
        <p:spPr>
          <a:xfrm>
            <a:off x="2357500" y="2068568"/>
            <a:ext cx="2214500" cy="508672"/>
          </a:xfrm>
          <a:prstGeom prst="rect">
            <a:avLst/>
          </a:prstGeom>
          <a:noFill/>
          <a:ln>
            <a:noFill/>
          </a:ln>
        </p:spPr>
        <p:txBody>
          <a:bodyPr spcFirstLastPara="1" wrap="square" lIns="91425" tIns="91425" rIns="91425" bIns="91425" anchor="t" anchorCtr="0">
            <a:noAutofit/>
          </a:bodyPr>
          <a:lstStyle/>
          <a:p>
            <a:pPr marL="0" indent="0" algn="ctr">
              <a:buNone/>
            </a:pPr>
            <a:r>
              <a:rPr lang="en-IN" sz="1500" dirty="0">
                <a:solidFill>
                  <a:srgbClr val="000000"/>
                </a:solidFill>
                <a:latin typeface="Calibri" panose="020F0502020204030204" pitchFamily="34" charset="0"/>
                <a:cs typeface="Calibri" panose="020F0502020204030204" pitchFamily="34" charset="0"/>
              </a:rPr>
              <a:t>Building the  Model</a:t>
            </a:r>
          </a:p>
        </p:txBody>
      </p:sp>
      <p:grpSp>
        <p:nvGrpSpPr>
          <p:cNvPr id="207" name="Google Shape;207;p26"/>
          <p:cNvGrpSpPr/>
          <p:nvPr/>
        </p:nvGrpSpPr>
        <p:grpSpPr>
          <a:xfrm>
            <a:off x="6620205" y="4194736"/>
            <a:ext cx="2526067" cy="555689"/>
            <a:chOff x="6489495" y="3733722"/>
            <a:chExt cx="2412730" cy="351303"/>
          </a:xfrm>
        </p:grpSpPr>
        <p:sp>
          <p:nvSpPr>
            <p:cNvPr id="208" name="Google Shape;208;p26"/>
            <p:cNvSpPr/>
            <p:nvPr/>
          </p:nvSpPr>
          <p:spPr>
            <a:xfrm>
              <a:off x="6489495" y="3733722"/>
              <a:ext cx="1727874" cy="3513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09" name="Google Shape;209;p26"/>
            <p:cNvSpPr/>
            <p:nvPr/>
          </p:nvSpPr>
          <p:spPr>
            <a:xfrm>
              <a:off x="80985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10" name="Google Shape;210;p26"/>
            <p:cNvSpPr/>
            <p:nvPr/>
          </p:nvSpPr>
          <p:spPr>
            <a:xfrm>
              <a:off x="83271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11" name="Google Shape;211;p26"/>
            <p:cNvSpPr/>
            <p:nvPr/>
          </p:nvSpPr>
          <p:spPr>
            <a:xfrm>
              <a:off x="85557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grpSp>
      <p:sp>
        <p:nvSpPr>
          <p:cNvPr id="212" name="Google Shape;212;p26"/>
          <p:cNvSpPr txBox="1">
            <a:spLocks noGrp="1"/>
          </p:cNvSpPr>
          <p:nvPr>
            <p:ph type="body" idx="4294967295"/>
          </p:nvPr>
        </p:nvSpPr>
        <p:spPr>
          <a:xfrm>
            <a:off x="6620204" y="4243930"/>
            <a:ext cx="1727147" cy="457500"/>
          </a:xfrm>
          <a:prstGeom prst="rect">
            <a:avLst/>
          </a:prstGeom>
        </p:spPr>
        <p:txBody>
          <a:bodyPr spcFirstLastPara="1" wrap="square" lIns="91425" tIns="91425" rIns="91425" bIns="91425" anchor="t" anchorCtr="0">
            <a:noAutofit/>
          </a:bodyPr>
          <a:lstStyle/>
          <a:p>
            <a:pPr marL="0" lvl="0" indent="0" algn="ctr">
              <a:lnSpc>
                <a:spcPct val="100000"/>
              </a:lnSpc>
              <a:buNone/>
            </a:pPr>
            <a:r>
              <a:rPr lang="en-GB" sz="1500" dirty="0">
                <a:solidFill>
                  <a:srgbClr val="000000"/>
                </a:solidFill>
                <a:latin typeface="Calibri" panose="020F0502020204030204" pitchFamily="34" charset="0"/>
                <a:cs typeface="Calibri" panose="020F0502020204030204" pitchFamily="34" charset="0"/>
              </a:rPr>
              <a:t>Report Preparation</a:t>
            </a:r>
            <a:endParaRPr sz="1500" dirty="0">
              <a:solidFill>
                <a:srgbClr val="000000"/>
              </a:solidFill>
              <a:latin typeface="Calibri" panose="020F0502020204030204" pitchFamily="34" charset="0"/>
              <a:cs typeface="Calibri" panose="020F0502020204030204" pitchFamily="34" charset="0"/>
            </a:endParaRPr>
          </a:p>
        </p:txBody>
      </p:sp>
      <p:sp>
        <p:nvSpPr>
          <p:cNvPr id="2" name="Google Shape;204;p26" descr="Timeline background shape"/>
          <p:cNvSpPr/>
          <p:nvPr/>
        </p:nvSpPr>
        <p:spPr>
          <a:xfrm>
            <a:off x="4557133" y="2830509"/>
            <a:ext cx="2408662" cy="602285"/>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3" name="Google Shape;205;p26"/>
          <p:cNvSpPr txBox="1"/>
          <p:nvPr/>
        </p:nvSpPr>
        <p:spPr>
          <a:xfrm>
            <a:off x="4610737" y="2860475"/>
            <a:ext cx="2301454" cy="602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Oswald" panose="00000500000000000000"/>
              <a:buChar char="●"/>
              <a:defRPr sz="18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1pPr>
            <a:lvl2pPr marL="914400" marR="0" lvl="1"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2pPr>
            <a:lvl3pPr marL="1371600" marR="0" lvl="2"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3pPr>
            <a:lvl4pPr marL="1828800" marR="0" lvl="3"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4pPr>
            <a:lvl5pPr marL="2286000" marR="0" lvl="4"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5pPr>
            <a:lvl6pPr marL="2743200" marR="0" lvl="5"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6pPr>
            <a:lvl7pPr marL="3200400" marR="0" lvl="6"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7pPr>
            <a:lvl8pPr marL="3657600" marR="0" lvl="7"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8pPr>
            <a:lvl9pPr marL="4114800" marR="0" lvl="8" indent="-317500" algn="l" rtl="0">
              <a:lnSpc>
                <a:spcPct val="115000"/>
              </a:lnSpc>
              <a:spcBef>
                <a:spcPts val="1600"/>
              </a:spcBef>
              <a:spcAft>
                <a:spcPts val="160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9pPr>
          </a:lstStyle>
          <a:p>
            <a:pPr marL="0" indent="0" algn="ctr">
              <a:lnSpc>
                <a:spcPct val="100000"/>
              </a:lnSpc>
              <a:buFont typeface="Oswald" panose="00000500000000000000"/>
              <a:buNone/>
            </a:pPr>
            <a:r>
              <a:rPr lang="en-IN" altLang="en-US" sz="1500" dirty="0">
                <a:solidFill>
                  <a:srgbClr val="000000"/>
                </a:solidFill>
                <a:latin typeface="Calibri" panose="020F0502020204030204" pitchFamily="34" charset="0"/>
                <a:cs typeface="Calibri" panose="020F0502020204030204" pitchFamily="34" charset="0"/>
              </a:rPr>
              <a:t>Training &amp;</a:t>
            </a:r>
            <a:r>
              <a:rPr lang="en-US" sz="1500" dirty="0">
                <a:solidFill>
                  <a:srgbClr val="000000"/>
                </a:solidFill>
                <a:latin typeface="Calibri" panose="020F0502020204030204" pitchFamily="34" charset="0"/>
                <a:cs typeface="Calibri" panose="020F0502020204030204" pitchFamily="34" charset="0"/>
              </a:rPr>
              <a:t>Testing</a:t>
            </a:r>
          </a:p>
        </p:txBody>
      </p:sp>
      <p:sp>
        <p:nvSpPr>
          <p:cNvPr id="4" name="TextBox 3"/>
          <p:cNvSpPr txBox="1"/>
          <p:nvPr/>
        </p:nvSpPr>
        <p:spPr>
          <a:xfrm>
            <a:off x="6605690" y="4740154"/>
            <a:ext cx="2460921" cy="323165"/>
          </a:xfrm>
          <a:prstGeom prst="rect">
            <a:avLst/>
          </a:prstGeom>
          <a:noFill/>
        </p:spPr>
        <p:txBody>
          <a:bodyPr wrap="square" rtlCol="0">
            <a:spAutoFit/>
          </a:bodyPr>
          <a:lstStyle/>
          <a:p>
            <a:r>
              <a:rPr lang="en-US" sz="1500" dirty="0">
                <a:solidFill>
                  <a:schemeClr val="tx1"/>
                </a:solidFill>
                <a:latin typeface="Calibri" panose="020F0502020204030204" pitchFamily="34" charset="0"/>
                <a:cs typeface="Calibri" panose="020F0502020204030204" pitchFamily="34" charset="0"/>
              </a:rPr>
              <a:t>Project report preparation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63B1-CDE9-F2E7-8453-49E750AFEB93}"/>
              </a:ext>
            </a:extLst>
          </p:cNvPr>
          <p:cNvSpPr>
            <a:spLocks noGrp="1"/>
          </p:cNvSpPr>
          <p:nvPr>
            <p:ph type="title"/>
          </p:nvPr>
        </p:nvSpPr>
        <p:spPr/>
        <p:txBody>
          <a:bodyPr/>
          <a:lstStyle/>
          <a:p>
            <a:r>
              <a:rPr lang="en-IN" dirty="0" err="1"/>
              <a:t>Refrences</a:t>
            </a:r>
            <a:r>
              <a:rPr lang="en-IN" dirty="0"/>
              <a:t> :-</a:t>
            </a:r>
          </a:p>
        </p:txBody>
      </p:sp>
      <p:sp>
        <p:nvSpPr>
          <p:cNvPr id="4" name="TextBox 3">
            <a:extLst>
              <a:ext uri="{FF2B5EF4-FFF2-40B4-BE49-F238E27FC236}">
                <a16:creationId xmlns:a16="http://schemas.microsoft.com/office/drawing/2014/main" id="{E9810CAD-7B42-04B5-735E-DAAD5893EC89}"/>
              </a:ext>
            </a:extLst>
          </p:cNvPr>
          <p:cNvSpPr txBox="1"/>
          <p:nvPr/>
        </p:nvSpPr>
        <p:spPr>
          <a:xfrm>
            <a:off x="311700" y="1018241"/>
            <a:ext cx="6546300" cy="2462213"/>
          </a:xfrm>
          <a:prstGeom prst="rect">
            <a:avLst/>
          </a:prstGeom>
          <a:noFill/>
        </p:spPr>
        <p:txBody>
          <a:bodyPr wrap="square">
            <a:spAutoFit/>
          </a:bodyPr>
          <a:lstStyle/>
          <a:p>
            <a:pPr>
              <a:buFont typeface="Wingdings" pitchFamily="2" charset="2"/>
              <a:buChar char="Ø"/>
            </a:pPr>
            <a:r>
              <a:rPr lang="en-US" sz="1400" dirty="0" err="1">
                <a:solidFill>
                  <a:schemeClr val="tx1"/>
                </a:solidFill>
                <a:latin typeface="Calibri" pitchFamily="34" charset="0"/>
                <a:cs typeface="Calibri" pitchFamily="34" charset="0"/>
              </a:rPr>
              <a:t>Chaerani</a:t>
            </a:r>
            <a:r>
              <a:rPr lang="en-US" sz="1400" dirty="0">
                <a:solidFill>
                  <a:schemeClr val="tx1"/>
                </a:solidFill>
                <a:latin typeface="Calibri" pitchFamily="34" charset="0"/>
                <a:cs typeface="Calibri" pitchFamily="34" charset="0"/>
              </a:rPr>
              <a:t>, N. (2018). Peran International </a:t>
            </a:r>
            <a:r>
              <a:rPr lang="en-US" sz="1400" dirty="0" err="1">
                <a:solidFill>
                  <a:schemeClr val="tx1"/>
                </a:solidFill>
                <a:latin typeface="Calibri" pitchFamily="34" charset="0"/>
                <a:cs typeface="Calibri" pitchFamily="34" charset="0"/>
              </a:rPr>
              <a:t>Labour</a:t>
            </a:r>
            <a:r>
              <a:rPr lang="en-US" sz="1400" dirty="0">
                <a:solidFill>
                  <a:schemeClr val="tx1"/>
                </a:solidFill>
                <a:latin typeface="Calibri" pitchFamily="34" charset="0"/>
                <a:cs typeface="Calibri" pitchFamily="34" charset="0"/>
              </a:rPr>
              <a:t> Organization </a:t>
            </a:r>
            <a:r>
              <a:rPr lang="en-US" sz="1400" dirty="0" err="1">
                <a:solidFill>
                  <a:schemeClr val="tx1"/>
                </a:solidFill>
                <a:latin typeface="Calibri" pitchFamily="34" charset="0"/>
                <a:cs typeface="Calibri" pitchFamily="34" charset="0"/>
              </a:rPr>
              <a:t>Terhadap</a:t>
            </a:r>
            <a:r>
              <a:rPr lang="en-US" sz="1400" dirty="0">
                <a:solidFill>
                  <a:schemeClr val="tx1"/>
                </a:solidFill>
                <a:latin typeface="Calibri" pitchFamily="34" charset="0"/>
                <a:cs typeface="Calibri" pitchFamily="34" charset="0"/>
              </a:rPr>
              <a:t> </a:t>
            </a:r>
            <a:r>
              <a:rPr lang="en-US" sz="1400" dirty="0" err="1">
                <a:solidFill>
                  <a:schemeClr val="tx1"/>
                </a:solidFill>
                <a:latin typeface="Calibri" pitchFamily="34" charset="0"/>
                <a:cs typeface="Calibri" pitchFamily="34" charset="0"/>
              </a:rPr>
              <a:t>Peningkatan</a:t>
            </a:r>
            <a:r>
              <a:rPr lang="en-US" sz="1400" dirty="0">
                <a:solidFill>
                  <a:schemeClr val="tx1"/>
                </a:solidFill>
                <a:latin typeface="Calibri" pitchFamily="34" charset="0"/>
                <a:cs typeface="Calibri" pitchFamily="34" charset="0"/>
              </a:rPr>
              <a:t> </a:t>
            </a:r>
            <a:r>
              <a:rPr lang="en-US" sz="1400" dirty="0" err="1">
                <a:solidFill>
                  <a:schemeClr val="tx1"/>
                </a:solidFill>
                <a:latin typeface="Calibri" pitchFamily="34" charset="0"/>
                <a:cs typeface="Calibri" pitchFamily="34" charset="0"/>
              </a:rPr>
              <a:t>Lingkungan</a:t>
            </a:r>
            <a:r>
              <a:rPr lang="en-US" sz="1400" dirty="0">
                <a:solidFill>
                  <a:schemeClr val="tx1"/>
                </a:solidFill>
                <a:latin typeface="Calibri" pitchFamily="34" charset="0"/>
                <a:cs typeface="Calibri" pitchFamily="34" charset="0"/>
              </a:rPr>
              <a:t> </a:t>
            </a:r>
            <a:r>
              <a:rPr lang="en-US" sz="1400" dirty="0" err="1">
                <a:solidFill>
                  <a:schemeClr val="tx1"/>
                </a:solidFill>
                <a:latin typeface="Calibri" pitchFamily="34" charset="0"/>
                <a:cs typeface="Calibri" pitchFamily="34" charset="0"/>
              </a:rPr>
              <a:t>Kerja</a:t>
            </a:r>
            <a:r>
              <a:rPr lang="en-US" sz="1400" dirty="0">
                <a:solidFill>
                  <a:schemeClr val="tx1"/>
                </a:solidFill>
                <a:latin typeface="Calibri" pitchFamily="34" charset="0"/>
                <a:cs typeface="Calibri" pitchFamily="34" charset="0"/>
              </a:rPr>
              <a:t> Di Sektor </a:t>
            </a:r>
            <a:r>
              <a:rPr lang="en-US" sz="1400" dirty="0" err="1">
                <a:solidFill>
                  <a:schemeClr val="tx1"/>
                </a:solidFill>
                <a:latin typeface="Calibri" pitchFamily="34" charset="0"/>
                <a:cs typeface="Calibri" pitchFamily="34" charset="0"/>
              </a:rPr>
              <a:t>Industri</a:t>
            </a:r>
            <a:r>
              <a:rPr lang="en-US" sz="1400" dirty="0">
                <a:solidFill>
                  <a:schemeClr val="tx1"/>
                </a:solidFill>
                <a:latin typeface="Calibri" pitchFamily="34" charset="0"/>
                <a:cs typeface="Calibri" pitchFamily="34" charset="0"/>
              </a:rPr>
              <a:t> </a:t>
            </a:r>
            <a:r>
              <a:rPr lang="en-US" sz="1400" dirty="0" err="1">
                <a:solidFill>
                  <a:schemeClr val="tx1"/>
                </a:solidFill>
                <a:latin typeface="Calibri" pitchFamily="34" charset="0"/>
                <a:cs typeface="Calibri" pitchFamily="34" charset="0"/>
              </a:rPr>
              <a:t>Garmen</a:t>
            </a:r>
            <a:r>
              <a:rPr lang="en-US" sz="1400" dirty="0">
                <a:solidFill>
                  <a:schemeClr val="tx1"/>
                </a:solidFill>
                <a:latin typeface="Calibri" pitchFamily="34" charset="0"/>
                <a:cs typeface="Calibri" pitchFamily="34" charset="0"/>
              </a:rPr>
              <a:t> Di Bangladesh. </a:t>
            </a:r>
          </a:p>
          <a:p>
            <a:pPr>
              <a:buFont typeface="Wingdings" pitchFamily="2" charset="2"/>
              <a:buChar char="Ø"/>
            </a:pPr>
            <a:r>
              <a:rPr lang="en-US" sz="1400" dirty="0">
                <a:solidFill>
                  <a:schemeClr val="tx1"/>
                </a:solidFill>
                <a:latin typeface="Calibri" pitchFamily="34" charset="0"/>
                <a:cs typeface="Calibri" pitchFamily="34" charset="0"/>
              </a:rPr>
              <a:t>Universitas </a:t>
            </a:r>
            <a:r>
              <a:rPr lang="en-US" sz="1400" dirty="0" err="1">
                <a:solidFill>
                  <a:schemeClr val="tx1"/>
                </a:solidFill>
                <a:latin typeface="Calibri" pitchFamily="34" charset="0"/>
                <a:cs typeface="Calibri" pitchFamily="34" charset="0"/>
              </a:rPr>
              <a:t>Hasanuddin</a:t>
            </a:r>
            <a:r>
              <a:rPr lang="en-US" sz="1400" dirty="0">
                <a:solidFill>
                  <a:schemeClr val="tx1"/>
                </a:solidFill>
                <a:latin typeface="Calibri" pitchFamily="34" charset="0"/>
                <a:cs typeface="Calibri" pitchFamily="34" charset="0"/>
              </a:rPr>
              <a:t>, 151(2), 10–17.M Saiful Islam, Rakib, M. A., &amp; Adnan, A. (2019).</a:t>
            </a:r>
          </a:p>
          <a:p>
            <a:pPr>
              <a:buFont typeface="Wingdings" pitchFamily="2" charset="2"/>
              <a:buChar char="Ø"/>
            </a:pPr>
            <a:r>
              <a:rPr lang="en-US" sz="1400" dirty="0">
                <a:solidFill>
                  <a:schemeClr val="tx1"/>
                </a:solidFill>
                <a:latin typeface="Calibri" pitchFamily="34" charset="0"/>
                <a:cs typeface="Calibri" pitchFamily="34" charset="0"/>
              </a:rPr>
              <a:t> Ready-Made Garments Sector of Bangladesh: Its Growth, Contribution, and Challenges. Economics World, 7(1). https://doi.org/10.17265/2328- 7144/2019.01.004Mahesh, Batta. 2019. </a:t>
            </a:r>
          </a:p>
          <a:p>
            <a:pPr>
              <a:buFont typeface="Wingdings" pitchFamily="2" charset="2"/>
              <a:buChar char="Ø"/>
            </a:pPr>
            <a:r>
              <a:rPr lang="en-US" sz="1400" dirty="0">
                <a:solidFill>
                  <a:schemeClr val="tx1"/>
                </a:solidFill>
                <a:latin typeface="Calibri" pitchFamily="34" charset="0"/>
                <a:cs typeface="Calibri" pitchFamily="34" charset="0"/>
              </a:rPr>
              <a:t>Machine Learning Algorithms - A Review DOI: 10.21275/ART20203995Mubarok, N. (2017). </a:t>
            </a:r>
          </a:p>
          <a:p>
            <a:pPr>
              <a:buFont typeface="Wingdings" pitchFamily="2" charset="2"/>
              <a:buChar char="Ø"/>
            </a:pPr>
            <a:r>
              <a:rPr lang="en-US" sz="1400" dirty="0">
                <a:solidFill>
                  <a:schemeClr val="tx1"/>
                </a:solidFill>
                <a:latin typeface="Calibri" pitchFamily="34" charset="0"/>
                <a:cs typeface="Calibri" pitchFamily="34" charset="0"/>
              </a:rPr>
              <a:t>Strategi </a:t>
            </a:r>
            <a:r>
              <a:rPr lang="en-US" sz="1400" dirty="0" err="1">
                <a:solidFill>
                  <a:schemeClr val="tx1"/>
                </a:solidFill>
                <a:latin typeface="Calibri" pitchFamily="34" charset="0"/>
                <a:cs typeface="Calibri" pitchFamily="34" charset="0"/>
              </a:rPr>
              <a:t>Pemasaran</a:t>
            </a:r>
            <a:r>
              <a:rPr lang="en-US" sz="1400" dirty="0">
                <a:solidFill>
                  <a:schemeClr val="tx1"/>
                </a:solidFill>
                <a:latin typeface="Calibri" pitchFamily="34" charset="0"/>
                <a:cs typeface="Calibri" pitchFamily="34" charset="0"/>
              </a:rPr>
              <a:t> Islami </a:t>
            </a:r>
            <a:r>
              <a:rPr lang="en-US" sz="1400" dirty="0" err="1">
                <a:solidFill>
                  <a:schemeClr val="tx1"/>
                </a:solidFill>
                <a:latin typeface="Calibri" pitchFamily="34" charset="0"/>
                <a:cs typeface="Calibri" pitchFamily="34" charset="0"/>
              </a:rPr>
              <a:t>Dalam</a:t>
            </a:r>
            <a:r>
              <a:rPr lang="en-US" sz="1400" dirty="0">
                <a:solidFill>
                  <a:schemeClr val="tx1"/>
                </a:solidFill>
                <a:latin typeface="Calibri" pitchFamily="34" charset="0"/>
                <a:cs typeface="Calibri" pitchFamily="34" charset="0"/>
              </a:rPr>
              <a:t> </a:t>
            </a:r>
            <a:r>
              <a:rPr lang="en-US" sz="1400" dirty="0" err="1">
                <a:solidFill>
                  <a:schemeClr val="tx1"/>
                </a:solidFill>
                <a:latin typeface="Calibri" pitchFamily="34" charset="0"/>
                <a:cs typeface="Calibri" pitchFamily="34" charset="0"/>
              </a:rPr>
              <a:t>Meningkatkan</a:t>
            </a:r>
            <a:r>
              <a:rPr lang="en-US" sz="1400" dirty="0">
                <a:solidFill>
                  <a:schemeClr val="tx1"/>
                </a:solidFill>
                <a:latin typeface="Calibri" pitchFamily="34" charset="0"/>
                <a:cs typeface="Calibri" pitchFamily="34" charset="0"/>
              </a:rPr>
              <a:t> </a:t>
            </a:r>
            <a:r>
              <a:rPr lang="en-US" sz="1400" dirty="0" err="1">
                <a:solidFill>
                  <a:schemeClr val="tx1"/>
                </a:solidFill>
                <a:latin typeface="Calibri" pitchFamily="34" charset="0"/>
                <a:cs typeface="Calibri" pitchFamily="34" charset="0"/>
              </a:rPr>
              <a:t>Penjualan</a:t>
            </a:r>
            <a:r>
              <a:rPr lang="en-US" sz="1400" dirty="0">
                <a:solidFill>
                  <a:schemeClr val="tx1"/>
                </a:solidFill>
                <a:latin typeface="Calibri" pitchFamily="34" charset="0"/>
                <a:cs typeface="Calibri" pitchFamily="34" charset="0"/>
              </a:rPr>
              <a:t> Pada Butik Calista. I-Economics, 3(1), 73–92.Sri, D., &amp; Margareta, C. (2020).</a:t>
            </a:r>
          </a:p>
        </p:txBody>
      </p:sp>
    </p:spTree>
    <p:extLst>
      <p:ext uri="{BB962C8B-B14F-4D97-AF65-F5344CB8AC3E}">
        <p14:creationId xmlns:p14="http://schemas.microsoft.com/office/powerpoint/2010/main" val="140667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latin typeface="Calibri" panose="020F0502020204030204" pitchFamily="34" charset="0"/>
                <a:cs typeface="Calibri" panose="020F0502020204030204" pitchFamily="34" charset="0"/>
              </a:rPr>
              <a:t>Abstract</a:t>
            </a:r>
            <a:endParaRPr sz="36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97423" y="0"/>
            <a:ext cx="5347280" cy="2031325"/>
          </a:xfrm>
          <a:prstGeom prst="rect">
            <a:avLst/>
          </a:prstGeom>
          <a:noFill/>
        </p:spPr>
        <p:txBody>
          <a:bodyPr wrap="square" rtlCol="0">
            <a:spAutoFit/>
          </a:bodyPr>
          <a:lstStyle/>
          <a:p>
            <a:pPr indent="457200" algn="just"/>
            <a:r>
              <a:rPr lang="en-US" sz="1800" b="1" dirty="0">
                <a:solidFill>
                  <a:srgbClr val="0070C0"/>
                </a:solidFill>
                <a:latin typeface="Calibri" panose="020F0502020204030204" pitchFamily="34" charset="0"/>
                <a:cs typeface="Calibri" panose="020F0502020204030204" pitchFamily="34" charset="0"/>
              </a:rPr>
              <a:t>We present a drowsiness detection system. As we know the drowsy driving is very risky now a days as travelling by roads has became a trend now and in proposed system the machines continuous monitoring the drivers which are making their way towards their destination. </a:t>
            </a:r>
          </a:p>
          <a:p>
            <a:pPr algn="just"/>
            <a:endParaRPr lang="en-US" sz="1800" b="1" dirty="0">
              <a:solidFill>
                <a:srgbClr val="0070C0"/>
              </a:solidFill>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b="1" dirty="0">
                <a:solidFill>
                  <a:srgbClr val="FF0000"/>
                </a:solidFill>
                <a:latin typeface="Calibri" panose="020F0502020204030204" pitchFamily="34" charset="0"/>
                <a:cs typeface="Calibri" panose="020F0502020204030204" pitchFamily="34" charset="0"/>
              </a:rPr>
              <a:t>Introduction</a:t>
            </a:r>
            <a:endParaRPr sz="3000" dirty="0">
              <a:solidFill>
                <a:schemeClr val="lt1"/>
              </a:solidFill>
              <a:latin typeface="Calibri" panose="020F0502020204030204" pitchFamily="34" charset="0"/>
              <a:cs typeface="Calibri" panose="020F0502020204030204" pitchFamily="34" charset="0"/>
            </a:endParaRPr>
          </a:p>
        </p:txBody>
      </p:sp>
      <p:sp>
        <p:nvSpPr>
          <p:cNvPr id="3" name="TextBox 2"/>
          <p:cNvSpPr txBox="1"/>
          <p:nvPr/>
        </p:nvSpPr>
        <p:spPr>
          <a:xfrm>
            <a:off x="312025" y="1560945"/>
            <a:ext cx="8325965" cy="4093428"/>
          </a:xfrm>
          <a:prstGeom prst="rect">
            <a:avLst/>
          </a:prstGeom>
          <a:noFill/>
        </p:spPr>
        <p:txBody>
          <a:bodyPr wrap="square">
            <a:spAutoFit/>
          </a:bodyPr>
          <a:lstStyle/>
          <a:p>
            <a:pPr algn="just"/>
            <a:endParaRPr lang="en-US" altLang="en-IN" sz="2000" dirty="0">
              <a:solidFill>
                <a:schemeClr val="tx1"/>
              </a:solidFill>
              <a:latin typeface="Calibri" panose="020F0502020204030204" pitchFamily="34" charset="0"/>
              <a:cs typeface="Calibri" panose="020F0502020204030204" pitchFamily="34" charset="0"/>
            </a:endParaRPr>
          </a:p>
          <a:p>
            <a:pPr algn="l"/>
            <a:r>
              <a:rPr lang="en-US" altLang="en-IN" sz="2000" b="1" i="1" u="sng" dirty="0">
                <a:solidFill>
                  <a:schemeClr val="tx1"/>
                </a:solidFill>
                <a:latin typeface="Calibri" panose="020F0502020204030204" pitchFamily="34" charset="0"/>
                <a:cs typeface="Calibri" panose="020F0502020204030204" pitchFamily="34" charset="0"/>
              </a:rPr>
              <a:t>Sentiment analysis: </a:t>
            </a:r>
            <a:r>
              <a:rPr lang="en-US" altLang="en-IN" sz="2000" u="sng" dirty="0">
                <a:solidFill>
                  <a:schemeClr val="tx1"/>
                </a:solidFill>
                <a:latin typeface="Calibri" panose="020F0502020204030204" pitchFamily="34" charset="0"/>
                <a:cs typeface="Calibri" panose="020F0502020204030204" pitchFamily="34" charset="0"/>
              </a:rPr>
              <a:t> Driver drowsiness applies the face recognition system , eye tracking, </a:t>
            </a:r>
            <a:r>
              <a:rPr lang="en-US" altLang="en-IN" sz="2000" u="sng" dirty="0" err="1">
                <a:solidFill>
                  <a:schemeClr val="tx1"/>
                </a:solidFill>
                <a:latin typeface="Calibri" panose="020F0502020204030204" pitchFamily="34" charset="0"/>
                <a:cs typeface="Calibri" panose="020F0502020204030204" pitchFamily="34" charset="0"/>
              </a:rPr>
              <a:t>physcological</a:t>
            </a:r>
            <a:r>
              <a:rPr lang="en-US" altLang="en-IN" sz="2000" u="sng" dirty="0">
                <a:solidFill>
                  <a:schemeClr val="tx1"/>
                </a:solidFill>
                <a:latin typeface="Calibri" panose="020F0502020204030204" pitchFamily="34" charset="0"/>
                <a:cs typeface="Calibri" panose="020F0502020204030204" pitchFamily="34" charset="0"/>
              </a:rPr>
              <a:t> </a:t>
            </a:r>
            <a:r>
              <a:rPr lang="en-US" altLang="en-IN" sz="2000" u="sng" dirty="0" err="1">
                <a:solidFill>
                  <a:schemeClr val="tx1"/>
                </a:solidFill>
                <a:latin typeface="Calibri" panose="020F0502020204030204" pitchFamily="34" charset="0"/>
                <a:cs typeface="Calibri" panose="020F0502020204030204" pitchFamily="34" charset="0"/>
              </a:rPr>
              <a:t>behaviour</a:t>
            </a:r>
            <a:r>
              <a:rPr lang="en-US" altLang="en-IN" sz="2000" u="sng" dirty="0">
                <a:solidFill>
                  <a:schemeClr val="tx1"/>
                </a:solidFill>
                <a:latin typeface="Calibri" panose="020F0502020204030204" pitchFamily="34" charset="0"/>
                <a:cs typeface="Calibri" panose="020F0502020204030204" pitchFamily="34" charset="0"/>
              </a:rPr>
              <a:t>, driver </a:t>
            </a:r>
            <a:r>
              <a:rPr lang="en-US" altLang="en-IN" sz="2000" u="sng" dirty="0" err="1">
                <a:solidFill>
                  <a:schemeClr val="tx1"/>
                </a:solidFill>
                <a:latin typeface="Calibri" panose="020F0502020204030204" pitchFamily="34" charset="0"/>
                <a:cs typeface="Calibri" panose="020F0502020204030204" pitchFamily="34" charset="0"/>
              </a:rPr>
              <a:t>drving</a:t>
            </a:r>
            <a:r>
              <a:rPr lang="en-US" altLang="en-IN" sz="2000" u="sng" dirty="0">
                <a:solidFill>
                  <a:schemeClr val="tx1"/>
                </a:solidFill>
                <a:latin typeface="Calibri" panose="020F0502020204030204" pitchFamily="34" charset="0"/>
                <a:cs typeface="Calibri" panose="020F0502020204030204" pitchFamily="34" charset="0"/>
              </a:rPr>
              <a:t> way are </a:t>
            </a:r>
            <a:r>
              <a:rPr lang="en-US" altLang="en-IN" sz="2000" u="sng" dirty="0" err="1">
                <a:solidFill>
                  <a:schemeClr val="tx1"/>
                </a:solidFill>
                <a:latin typeface="Calibri" panose="020F0502020204030204" pitchFamily="34" charset="0"/>
                <a:cs typeface="Calibri" panose="020F0502020204030204" pitchFamily="34" charset="0"/>
              </a:rPr>
              <a:t>alos</a:t>
            </a:r>
            <a:r>
              <a:rPr lang="en-US" altLang="en-IN" sz="2000" u="sng" dirty="0">
                <a:solidFill>
                  <a:schemeClr val="tx1"/>
                </a:solidFill>
                <a:latin typeface="Calibri" panose="020F0502020204030204" pitchFamily="34" charset="0"/>
                <a:cs typeface="Calibri" panose="020F0502020204030204" pitchFamily="34" charset="0"/>
              </a:rPr>
              <a:t> monitored while they are going through the camera. By identifying the early chances of the accident this system intervenes to prevent the accident. Offering the vital solution to prevent the drowsiness of the driver or giving them alert.</a:t>
            </a:r>
          </a:p>
          <a:p>
            <a:endParaRPr lang="en-IN" altLang="en-US" sz="2000" dirty="0">
              <a:solidFill>
                <a:schemeClr val="tx1"/>
              </a:solidFill>
              <a:latin typeface="Calibri" panose="020F0502020204030204" pitchFamily="34" charset="0"/>
              <a:cs typeface="Calibri" panose="020F0502020204030204" pitchFamily="34" charset="0"/>
              <a:sym typeface="+mn-ea"/>
            </a:endParaRPr>
          </a:p>
          <a:p>
            <a:r>
              <a:rPr lang="en-IN" altLang="en-US" sz="2000" dirty="0">
                <a:solidFill>
                  <a:schemeClr val="tx1"/>
                </a:solidFill>
                <a:latin typeface="Calibri" panose="020F0502020204030204" pitchFamily="34" charset="0"/>
                <a:cs typeface="Calibri" panose="020F0502020204030204" pitchFamily="34" charset="0"/>
                <a:sym typeface="+mn-ea"/>
              </a:rPr>
              <a:t>Public Opinion is almost positive towards this seeing them as a vital tool of the road safety, offering the real time monitoring and </a:t>
            </a:r>
            <a:r>
              <a:rPr lang="en-IN" altLang="en-US" sz="2000" dirty="0" err="1">
                <a:solidFill>
                  <a:schemeClr val="tx1"/>
                </a:solidFill>
                <a:latin typeface="Calibri" panose="020F0502020204030204" pitchFamily="34" charset="0"/>
                <a:cs typeface="Calibri" panose="020F0502020204030204" pitchFamily="34" charset="0"/>
                <a:sym typeface="+mn-ea"/>
              </a:rPr>
              <a:t>intervation</a:t>
            </a:r>
            <a:r>
              <a:rPr lang="en-IN" altLang="en-US" sz="2000" dirty="0">
                <a:solidFill>
                  <a:schemeClr val="tx1"/>
                </a:solidFill>
                <a:latin typeface="Calibri" panose="020F0502020204030204" pitchFamily="34" charset="0"/>
                <a:cs typeface="Calibri" panose="020F0502020204030204" pitchFamily="34" charset="0"/>
                <a:sym typeface="+mn-ea"/>
              </a:rPr>
              <a:t> to prevent </a:t>
            </a:r>
            <a:r>
              <a:rPr lang="en-IN" altLang="en-US" sz="2000" dirty="0" err="1">
                <a:solidFill>
                  <a:schemeClr val="tx1"/>
                </a:solidFill>
                <a:latin typeface="Calibri" panose="020F0502020204030204" pitchFamily="34" charset="0"/>
                <a:cs typeface="Calibri" panose="020F0502020204030204" pitchFamily="34" charset="0"/>
                <a:sym typeface="+mn-ea"/>
              </a:rPr>
              <a:t>accidentscaused</a:t>
            </a:r>
            <a:r>
              <a:rPr lang="en-IN" altLang="en-US" sz="2000" dirty="0">
                <a:solidFill>
                  <a:schemeClr val="tx1"/>
                </a:solidFill>
                <a:latin typeface="Calibri" panose="020F0502020204030204" pitchFamily="34" charset="0"/>
                <a:cs typeface="Calibri" panose="020F0502020204030204" pitchFamily="34" charset="0"/>
                <a:sym typeface="+mn-ea"/>
              </a:rPr>
              <a:t> by the driver fatigue.</a:t>
            </a:r>
            <a:endParaRPr lang="en-IN" sz="2000" dirty="0">
              <a:solidFill>
                <a:schemeClr val="tx1"/>
              </a:solidFill>
              <a:highlight>
                <a:srgbClr val="C0C0C0"/>
              </a:highlight>
              <a:latin typeface="Perpetua" panose="02020502060401020303" pitchFamily="18" charset="0"/>
            </a:endParaRPr>
          </a:p>
          <a:p>
            <a:pPr algn="l"/>
            <a:endParaRPr lang="en-US" altLang="en-IN" sz="2000" dirty="0">
              <a:solidFill>
                <a:schemeClr val="tx1"/>
              </a:solidFill>
              <a:latin typeface="Calibri" panose="020F0502020204030204" pitchFamily="34" charset="0"/>
              <a:cs typeface="Calibri" panose="020F0502020204030204" pitchFamily="34" charset="0"/>
            </a:endParaRPr>
          </a:p>
          <a:p>
            <a:pPr algn="l"/>
            <a:endParaRPr lang="en-IN" sz="2000" dirty="0">
              <a:highlight>
                <a:srgbClr val="C0C0C0"/>
              </a:highlight>
              <a:latin typeface="Perpetua" panose="02020502060401020303" pitchFamily="18" charset="0"/>
            </a:endParaRPr>
          </a:p>
          <a:p>
            <a:pPr algn="l"/>
            <a:endParaRPr lang="en-IN" sz="2000" dirty="0">
              <a:highlight>
                <a:srgbClr val="C0C0C0"/>
              </a:highlight>
              <a:latin typeface="Perpetua" panose="02020502060401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Calibri" panose="020F0502020204030204" pitchFamily="34" charset="0"/>
                <a:cs typeface="Calibri" panose="020F0502020204030204" pitchFamily="34" charset="0"/>
              </a:rPr>
              <a:t>Literature Review</a:t>
            </a:r>
            <a:endParaRPr dirty="0">
              <a:solidFill>
                <a:srgbClr val="FFFF0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85" y="791844"/>
            <a:ext cx="8780145" cy="4542155"/>
          </a:xfrm>
          <a:prstGeom prst="rect">
            <a:avLst/>
          </a:prstGeom>
        </p:spPr>
        <p:txBody>
          <a:bodyPr spcFirstLastPara="1" wrap="square" lIns="91425" tIns="91425" rIns="91425" bIns="91425" anchor="t" anchorCtr="0">
            <a:noAutofit/>
          </a:bodyPr>
          <a:lstStyle/>
          <a:p>
            <a:pPr marL="342900" lvl="0" algn="l" rtl="0">
              <a:lnSpc>
                <a:spcPct val="110000"/>
              </a:lnSpc>
              <a:spcBef>
                <a:spcPts val="0"/>
              </a:spcBef>
              <a:spcAft>
                <a:spcPts val="0"/>
              </a:spcAft>
              <a:buFont typeface="Wingdings" panose="05000000000000000000" charset="0"/>
              <a:buChar char="Ø"/>
            </a:pPr>
            <a:r>
              <a:rPr lang="en-US" sz="2000" dirty="0">
                <a:solidFill>
                  <a:schemeClr val="lt1"/>
                </a:solidFill>
                <a:latin typeface="Calibri" panose="020F0502020204030204" pitchFamily="34" charset="0"/>
                <a:cs typeface="Calibri" panose="020F0502020204030204" pitchFamily="34" charset="0"/>
              </a:rPr>
              <a:t>Drowsiness detection systems have garnered significant attention in recent years due to their potential to mitigate the risks of drowsy driving. Studies by Philip et al. (2019) and Zhang et al. (2020) highlight the effectiveness of multi-sensor approaches, combining facial recognition, eye tracking, and physiological signals for accurate drowsiness detection.</a:t>
            </a:r>
          </a:p>
          <a:p>
            <a:pPr marL="342900" lvl="0" algn="l" rtl="0">
              <a:lnSpc>
                <a:spcPct val="110000"/>
              </a:lnSpc>
              <a:spcBef>
                <a:spcPts val="0"/>
              </a:spcBef>
              <a:spcAft>
                <a:spcPts val="0"/>
              </a:spcAft>
              <a:buFont typeface="Wingdings" panose="05000000000000000000" charset="0"/>
              <a:buChar char="Ø"/>
            </a:pPr>
            <a:endParaRPr lang="en-US" sz="2000" dirty="0">
              <a:solidFill>
                <a:schemeClr val="lt1"/>
              </a:solidFill>
              <a:latin typeface="Calibri" panose="020F0502020204030204" pitchFamily="34" charset="0"/>
              <a:cs typeface="Calibri" panose="020F0502020204030204" pitchFamily="34" charset="0"/>
            </a:endParaRPr>
          </a:p>
          <a:p>
            <a:pPr marL="342900" lvl="0" algn="l" rtl="0">
              <a:lnSpc>
                <a:spcPct val="110000"/>
              </a:lnSpc>
              <a:spcBef>
                <a:spcPts val="0"/>
              </a:spcBef>
              <a:spcAft>
                <a:spcPts val="0"/>
              </a:spcAft>
              <a:buFont typeface="Wingdings" panose="05000000000000000000" charset="0"/>
              <a:buChar char="Ø"/>
            </a:pPr>
            <a:r>
              <a:rPr lang="en-US" sz="2000" dirty="0">
                <a:solidFill>
                  <a:schemeClr val="tx1"/>
                </a:solidFill>
                <a:latin typeface="Calibri" panose="020F0502020204030204" pitchFamily="34" charset="0"/>
                <a:cs typeface="Calibri" panose="020F0502020204030204" pitchFamily="34" charset="0"/>
              </a:rPr>
              <a:t>Advancements in computer vision techniques, as demonstrated by Huang et al. (2021), have improved the robustness of facial expression analysis, enabling real-time monitoring of fatigue-related cues such as drooping eyelids and yawning. Similarly, eye-tracking studies by Chen et al. (2018) emphasize the importance of blink patterns and eye closure duration in assessing driver alertness.</a:t>
            </a:r>
          </a:p>
          <a:p>
            <a:pPr marL="342900" lvl="0" algn="l" rtl="0">
              <a:lnSpc>
                <a:spcPct val="110000"/>
              </a:lnSpc>
              <a:spcBef>
                <a:spcPts val="0"/>
              </a:spcBef>
              <a:spcAft>
                <a:spcPts val="0"/>
              </a:spcAft>
              <a:buFont typeface="Wingdings" panose="05000000000000000000" charset="0"/>
              <a:buChar char="Ø"/>
            </a:pPr>
            <a:endParaRPr lang="en-US" sz="2000" dirty="0">
              <a:solidFill>
                <a:schemeClr val="lt1"/>
              </a:solidFill>
              <a:latin typeface="Calibri" panose="020F0502020204030204" pitchFamily="34" charset="0"/>
              <a:cs typeface="Calibri" panose="020F0502020204030204" pitchFamily="34" charset="0"/>
            </a:endParaRPr>
          </a:p>
          <a:p>
            <a:pPr marL="342900" lvl="0" algn="l" rtl="0">
              <a:lnSpc>
                <a:spcPct val="110000"/>
              </a:lnSpc>
              <a:spcBef>
                <a:spcPts val="0"/>
              </a:spcBef>
              <a:spcAft>
                <a:spcPts val="0"/>
              </a:spcAft>
              <a:buFont typeface="Wingdings" panose="05000000000000000000" charset="0"/>
              <a:buChar char="Ø"/>
            </a:pPr>
            <a:endParaRPr lang="en-US" sz="2000" dirty="0">
              <a:solidFill>
                <a:schemeClr val="lt1"/>
              </a:solidFill>
              <a:latin typeface="Calibri" panose="020F0502020204030204" pitchFamily="34" charset="0"/>
              <a:cs typeface="Calibri" panose="020F0502020204030204" pitchFamily="34" charset="0"/>
            </a:endParaRPr>
          </a:p>
          <a:p>
            <a:pPr marL="342900" lvl="0" algn="l" rtl="0">
              <a:lnSpc>
                <a:spcPct val="110000"/>
              </a:lnSpc>
              <a:spcBef>
                <a:spcPts val="0"/>
              </a:spcBef>
              <a:spcAft>
                <a:spcPts val="0"/>
              </a:spcAft>
              <a:buFont typeface="Wingdings" panose="05000000000000000000" charset="0"/>
              <a:buChar char="Ø"/>
            </a:pPr>
            <a:endParaRPr lang="en-US" sz="2000" dirty="0">
              <a:solidFill>
                <a:schemeClr val="lt1"/>
              </a:solidFill>
              <a:latin typeface="Calibri" panose="020F0502020204030204" pitchFamily="34" charset="0"/>
              <a:cs typeface="Calibri" panose="020F0502020204030204" pitchFamily="34" charset="0"/>
            </a:endParaRPr>
          </a:p>
          <a:p>
            <a:pPr marL="342900" lvl="0" algn="l" rtl="0">
              <a:lnSpc>
                <a:spcPct val="110000"/>
              </a:lnSpc>
              <a:spcBef>
                <a:spcPts val="0"/>
              </a:spcBef>
              <a:spcAft>
                <a:spcPts val="0"/>
              </a:spcAft>
              <a:buFont typeface="Wingdings" panose="05000000000000000000" charset="0"/>
              <a:buChar char="Ø"/>
            </a:pPr>
            <a:r>
              <a:rPr lang="en-US" sz="2000" dirty="0">
                <a:solidFill>
                  <a:schemeClr val="lt1"/>
                </a:solidFill>
                <a:latin typeface="Calibri" panose="020F0502020204030204" pitchFamily="34" charset="0"/>
                <a:cs typeface="Calibri" panose="020F0502020204030204" pitchFamily="34" charset="0"/>
              </a:rPr>
              <a:t>Advancements in computer vision techniques, as demonstrated by Huang et al. (2021), have improved the robustness of facial expression analysis, enabling real-time monitoring of fatigue-related cues such as drooping eyelids and yawning. Similarly, eye-tracking studies by Chen et al. (2018) emphasize the </a:t>
            </a:r>
            <a:r>
              <a:rPr lang="en-US" sz="2000" dirty="0" err="1">
                <a:solidFill>
                  <a:schemeClr val="lt1"/>
                </a:solidFill>
                <a:latin typeface="Calibri" panose="020F0502020204030204" pitchFamily="34" charset="0"/>
                <a:cs typeface="Calibri" panose="020F0502020204030204" pitchFamily="34" charset="0"/>
              </a:rPr>
              <a:t>impoance</a:t>
            </a:r>
            <a:r>
              <a:rPr lang="en-US" sz="2000" dirty="0">
                <a:solidFill>
                  <a:schemeClr val="lt1"/>
                </a:solidFill>
                <a:latin typeface="Calibri" panose="020F0502020204030204" pitchFamily="34" charset="0"/>
                <a:cs typeface="Calibri" panose="020F0502020204030204" pitchFamily="34" charset="0"/>
              </a:rPr>
              <a:t> of blink patterns and eye closure duration in assessing driver alertness.</a:t>
            </a:r>
            <a:endParaRPr lang="en-IN" sz="2000" dirty="0">
              <a:solidFill>
                <a:schemeClr val="lt1"/>
              </a:solidFill>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500C-DF02-A3C6-5EAD-02D8E63C567A}"/>
              </a:ext>
            </a:extLst>
          </p:cNvPr>
          <p:cNvSpPr>
            <a:spLocks noGrp="1"/>
          </p:cNvSpPr>
          <p:nvPr>
            <p:ph type="title"/>
          </p:nvPr>
        </p:nvSpPr>
        <p:spPr/>
        <p:txBody>
          <a:bodyPr/>
          <a:lstStyle/>
          <a:p>
            <a:r>
              <a:rPr lang="en-IN" dirty="0"/>
              <a:t>Problem Statement :-</a:t>
            </a:r>
          </a:p>
        </p:txBody>
      </p:sp>
      <p:sp>
        <p:nvSpPr>
          <p:cNvPr id="4" name="TextBox 3">
            <a:extLst>
              <a:ext uri="{FF2B5EF4-FFF2-40B4-BE49-F238E27FC236}">
                <a16:creationId xmlns:a16="http://schemas.microsoft.com/office/drawing/2014/main" id="{0B9BA1A9-F19F-9C52-21E4-9F91C83D1AB3}"/>
              </a:ext>
            </a:extLst>
          </p:cNvPr>
          <p:cNvSpPr txBox="1"/>
          <p:nvPr/>
        </p:nvSpPr>
        <p:spPr>
          <a:xfrm>
            <a:off x="311700" y="1664571"/>
            <a:ext cx="6546300" cy="2554545"/>
          </a:xfrm>
          <a:prstGeom prst="rect">
            <a:avLst/>
          </a:prstGeom>
          <a:noFill/>
        </p:spPr>
        <p:txBody>
          <a:bodyPr wrap="square">
            <a:spAutoFit/>
          </a:bodyPr>
          <a:lstStyle/>
          <a:p>
            <a:r>
              <a:rPr lang="en-IN" sz="2000" dirty="0">
                <a:solidFill>
                  <a:schemeClr val="tx1"/>
                </a:solidFill>
              </a:rPr>
              <a:t>Current drowsiness detection systems face challenges such as false alarms, adaptability to diverse conditions, real-time performance issues, user acceptance concerns, and the absence of standardized regulations. Overcoming these hurdles requires interdisciplinary efforts to improve accuracy, user experience, and regulatory frameworks for enhanced road safety.</a:t>
            </a:r>
          </a:p>
          <a:p>
            <a:endParaRPr lang="en-IN" sz="2000" dirty="0">
              <a:solidFill>
                <a:schemeClr val="tx1"/>
              </a:solidFill>
            </a:endParaRPr>
          </a:p>
        </p:txBody>
      </p:sp>
    </p:spTree>
    <p:extLst>
      <p:ext uri="{BB962C8B-B14F-4D97-AF65-F5344CB8AC3E}">
        <p14:creationId xmlns:p14="http://schemas.microsoft.com/office/powerpoint/2010/main" val="220629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61DC-1275-621E-C3F7-E7F585F5DFAA}"/>
              </a:ext>
            </a:extLst>
          </p:cNvPr>
          <p:cNvSpPr>
            <a:spLocks noGrp="1"/>
          </p:cNvSpPr>
          <p:nvPr>
            <p:ph type="title"/>
          </p:nvPr>
        </p:nvSpPr>
        <p:spPr/>
        <p:txBody>
          <a:bodyPr/>
          <a:lstStyle/>
          <a:p>
            <a:r>
              <a:rPr lang="en-IN" dirty="0"/>
              <a:t>Solution :-</a:t>
            </a:r>
          </a:p>
        </p:txBody>
      </p:sp>
      <p:sp>
        <p:nvSpPr>
          <p:cNvPr id="4" name="TextBox 3">
            <a:extLst>
              <a:ext uri="{FF2B5EF4-FFF2-40B4-BE49-F238E27FC236}">
                <a16:creationId xmlns:a16="http://schemas.microsoft.com/office/drawing/2014/main" id="{99263267-9F78-17CE-A584-0C94120B0B5F}"/>
              </a:ext>
            </a:extLst>
          </p:cNvPr>
          <p:cNvSpPr txBox="1"/>
          <p:nvPr/>
        </p:nvSpPr>
        <p:spPr>
          <a:xfrm>
            <a:off x="311700" y="1258068"/>
            <a:ext cx="7326588" cy="3293209"/>
          </a:xfrm>
          <a:prstGeom prst="rect">
            <a:avLst/>
          </a:prstGeom>
          <a:noFill/>
        </p:spPr>
        <p:txBody>
          <a:bodyPr wrap="square">
            <a:spAutoFit/>
          </a:bodyPr>
          <a:lstStyle/>
          <a:p>
            <a:r>
              <a:rPr lang="en-IN" sz="2000" dirty="0">
                <a:solidFill>
                  <a:schemeClr val="tx1"/>
                </a:solidFill>
              </a:rPr>
              <a:t>Innovations in drowsiness detection systems could involve integrating emotion recognition for deeper insights, contextual awareness to consider external factors like traffic, personalized models adapting to individual </a:t>
            </a:r>
            <a:r>
              <a:rPr lang="en-IN" sz="2000" dirty="0" err="1">
                <a:solidFill>
                  <a:schemeClr val="tx1"/>
                </a:solidFill>
              </a:rPr>
              <a:t>behaviors</a:t>
            </a:r>
            <a:r>
              <a:rPr lang="en-IN" sz="2000" dirty="0">
                <a:solidFill>
                  <a:schemeClr val="tx1"/>
                </a:solidFill>
              </a:rPr>
              <a:t>, biometric authentication for security, and real-time feedback for proactive interventions. These additions would enhance accuracy, user experience, and overall effectiveness, contributing to safer roadways</a:t>
            </a:r>
            <a:r>
              <a:rPr lang="en-IN" dirty="0">
                <a:solidFill>
                  <a:schemeClr val="tx1"/>
                </a:solidFill>
              </a:rPr>
              <a:t>.</a:t>
            </a:r>
          </a:p>
          <a:p>
            <a:endParaRPr lang="en-IN" dirty="0">
              <a:solidFill>
                <a:schemeClr val="tx1"/>
              </a:solidFill>
            </a:endParaRPr>
          </a:p>
          <a:p>
            <a:endParaRPr lang="en-IN" sz="2000"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18000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C3B3-C5FD-6B28-2918-2F15532AD332}"/>
              </a:ext>
            </a:extLst>
          </p:cNvPr>
          <p:cNvSpPr>
            <a:spLocks noGrp="1"/>
          </p:cNvSpPr>
          <p:nvPr>
            <p:ph type="title"/>
          </p:nvPr>
        </p:nvSpPr>
        <p:spPr/>
        <p:txBody>
          <a:bodyPr/>
          <a:lstStyle/>
          <a:p>
            <a:r>
              <a:rPr lang="en-IN" dirty="0"/>
              <a:t>Data Set :-</a:t>
            </a:r>
          </a:p>
        </p:txBody>
      </p:sp>
      <p:pic>
        <p:nvPicPr>
          <p:cNvPr id="4" name="Picture 3">
            <a:extLst>
              <a:ext uri="{FF2B5EF4-FFF2-40B4-BE49-F238E27FC236}">
                <a16:creationId xmlns:a16="http://schemas.microsoft.com/office/drawing/2014/main" id="{A71D28BB-84B0-9814-AC1A-0B989DBAB646}"/>
              </a:ext>
            </a:extLst>
          </p:cNvPr>
          <p:cNvPicPr>
            <a:picLocks noChangeAspect="1"/>
          </p:cNvPicPr>
          <p:nvPr/>
        </p:nvPicPr>
        <p:blipFill>
          <a:blip r:embed="rId2"/>
          <a:stretch>
            <a:fillRect/>
          </a:stretch>
        </p:blipFill>
        <p:spPr>
          <a:xfrm>
            <a:off x="536448" y="966216"/>
            <a:ext cx="7339584" cy="4128516"/>
          </a:xfrm>
          <a:prstGeom prst="rect">
            <a:avLst/>
          </a:prstGeom>
        </p:spPr>
      </p:pic>
    </p:spTree>
    <p:extLst>
      <p:ext uri="{BB962C8B-B14F-4D97-AF65-F5344CB8AC3E}">
        <p14:creationId xmlns:p14="http://schemas.microsoft.com/office/powerpoint/2010/main" val="189630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DD95F5-7843-3206-EA0B-9DDBC8E06242}"/>
              </a:ext>
            </a:extLst>
          </p:cNvPr>
          <p:cNvPicPr>
            <a:picLocks noChangeAspect="1"/>
          </p:cNvPicPr>
          <p:nvPr/>
        </p:nvPicPr>
        <p:blipFill>
          <a:blip r:embed="rId2"/>
          <a:stretch>
            <a:fillRect/>
          </a:stretch>
        </p:blipFill>
        <p:spPr>
          <a:xfrm>
            <a:off x="359664" y="409956"/>
            <a:ext cx="8144256" cy="4581144"/>
          </a:xfrm>
          <a:prstGeom prst="rect">
            <a:avLst/>
          </a:prstGeom>
        </p:spPr>
      </p:pic>
    </p:spTree>
    <p:extLst>
      <p:ext uri="{BB962C8B-B14F-4D97-AF65-F5344CB8AC3E}">
        <p14:creationId xmlns:p14="http://schemas.microsoft.com/office/powerpoint/2010/main" val="120435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D35D-3BD5-6F50-A1BE-B6DD3DB88951}"/>
              </a:ext>
            </a:extLst>
          </p:cNvPr>
          <p:cNvSpPr>
            <a:spLocks noGrp="1"/>
          </p:cNvSpPr>
          <p:nvPr>
            <p:ph type="title"/>
          </p:nvPr>
        </p:nvSpPr>
        <p:spPr/>
        <p:txBody>
          <a:bodyPr/>
          <a:lstStyle/>
          <a:p>
            <a:r>
              <a:rPr lang="en-IN" dirty="0"/>
              <a:t>Conclusion :-</a:t>
            </a:r>
          </a:p>
        </p:txBody>
      </p:sp>
      <p:sp>
        <p:nvSpPr>
          <p:cNvPr id="6" name="TextBox 5">
            <a:extLst>
              <a:ext uri="{FF2B5EF4-FFF2-40B4-BE49-F238E27FC236}">
                <a16:creationId xmlns:a16="http://schemas.microsoft.com/office/drawing/2014/main" id="{180F87C7-5C40-FD63-DB85-2AD13899164E}"/>
              </a:ext>
            </a:extLst>
          </p:cNvPr>
          <p:cNvSpPr txBox="1"/>
          <p:nvPr/>
        </p:nvSpPr>
        <p:spPr>
          <a:xfrm>
            <a:off x="182880" y="1127761"/>
            <a:ext cx="8649420" cy="1631216"/>
          </a:xfrm>
          <a:prstGeom prst="rect">
            <a:avLst/>
          </a:prstGeom>
          <a:noFill/>
        </p:spPr>
        <p:txBody>
          <a:bodyPr wrap="square">
            <a:spAutoFit/>
          </a:bodyPr>
          <a:lstStyle/>
          <a:p>
            <a:r>
              <a:rPr lang="en-IN" sz="2000" dirty="0">
                <a:solidFill>
                  <a:schemeClr val="tx1"/>
                </a:solidFill>
              </a:rPr>
              <a:t>Drowsiness detection systems play a crucial role in mitigating the risks of drowsy driving, offering real-time monitoring and interventions to enhance road safety. While current systems face challenges, ongoing advancements in technology and research hold promise for improving their accuracy, adaptability, and user acceptance</a:t>
            </a:r>
            <a:r>
              <a:rPr lang="en-IN" sz="1600" dirty="0">
                <a:solidFill>
                  <a:schemeClr val="tx1"/>
                </a:solidFill>
              </a:rPr>
              <a:t>.</a:t>
            </a:r>
          </a:p>
        </p:txBody>
      </p:sp>
    </p:spTree>
    <p:extLst>
      <p:ext uri="{BB962C8B-B14F-4D97-AF65-F5344CB8AC3E}">
        <p14:creationId xmlns:p14="http://schemas.microsoft.com/office/powerpoint/2010/main" val="22407971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4*339"/>
  <p:tag name="TABLE_ENDDRAG_RECT" val="12*53*404*339"/>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03*173"/>
  <p:tag name="TABLE_ENDDRAG_RECT" val="12*130*404*173"/>
</p:tagLst>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125</TotalTime>
  <Words>853</Words>
  <Application>Microsoft Office PowerPoint</Application>
  <PresentationFormat>On-screen Show (16:9)</PresentationFormat>
  <Paragraphs>105</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Perpetua</vt:lpstr>
      <vt:lpstr>Wingdings</vt:lpstr>
      <vt:lpstr>Average</vt:lpstr>
      <vt:lpstr>Calibri</vt:lpstr>
      <vt:lpstr>Arial</vt:lpstr>
      <vt:lpstr>Oswald</vt:lpstr>
      <vt:lpstr>Slate</vt:lpstr>
      <vt:lpstr>PowerPoint Presentation</vt:lpstr>
      <vt:lpstr>Abstract</vt:lpstr>
      <vt:lpstr>PowerPoint Presentation</vt:lpstr>
      <vt:lpstr>Literature Review</vt:lpstr>
      <vt:lpstr>Problem Statement :-</vt:lpstr>
      <vt:lpstr>Solution :-</vt:lpstr>
      <vt:lpstr>Data Set :-</vt:lpstr>
      <vt:lpstr>PowerPoint Presentation</vt:lpstr>
      <vt:lpstr>Conclusion :-</vt:lpstr>
      <vt:lpstr>Future Scope :-</vt:lpstr>
      <vt:lpstr>Timeline &amp; Work Plan/ Progress</vt:lpstr>
      <vt:lpstr>Refrences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Kartik Hirulkar</cp:lastModifiedBy>
  <cp:revision>184</cp:revision>
  <dcterms:created xsi:type="dcterms:W3CDTF">2024-04-01T09:57:00Z</dcterms:created>
  <dcterms:modified xsi:type="dcterms:W3CDTF">2024-04-25T17:40:52Z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B25F366BCFF1477C9A459E4405C68425_13</vt:lpwstr>
  </property>
  <property fmtid="{D5CDD505-2E9C-101B-9397-08002B2CF9AE}" pid="3" name="KSOProductBuildVer">
    <vt:lpwstr>1033-12.2.0.13538</vt:lpwstr>
  </property>
</Properties>
</file>