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7155"/>
  </p:normalViewPr>
  <p:slideViewPr>
    <p:cSldViewPr snapToGrid="0" snapToObjects="1">
      <p:cViewPr varScale="1">
        <p:scale>
          <a:sx n="122" d="100"/>
          <a:sy n="122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0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9D37FB0-8909-5F46-B5D1-F593C61A074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1EB151B-3420-934E-AB80-822F4388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9CA3-F168-2441-8076-D10E7210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Airline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A976-6FB6-6B43-94AB-3EC1917E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094"/>
            <a:ext cx="10515600" cy="4943781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u="sng" dirty="0"/>
              <a:t>Objective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b="1" dirty="0"/>
              <a:t>       </a:t>
            </a:r>
            <a:r>
              <a:rPr lang="en-US" sz="1600" dirty="0"/>
              <a:t>Build an intelligent chatbot to answer all the user queries related to Air travel</a:t>
            </a:r>
          </a:p>
          <a:p>
            <a:r>
              <a:rPr lang="en-US" sz="1600" b="1" u="sng" dirty="0"/>
              <a:t>Assumptions</a:t>
            </a:r>
          </a:p>
          <a:p>
            <a:pPr lvl="1"/>
            <a:r>
              <a:rPr lang="en-US" dirty="0"/>
              <a:t>User queries are always in English language</a:t>
            </a:r>
          </a:p>
          <a:p>
            <a:pPr lvl="1"/>
            <a:r>
              <a:rPr lang="en-US" dirty="0"/>
              <a:t>User input is only in text format</a:t>
            </a:r>
          </a:p>
          <a:p>
            <a:r>
              <a:rPr lang="en-US" sz="1600" b="1" u="sng" dirty="0"/>
              <a:t>Tasks</a:t>
            </a:r>
          </a:p>
          <a:p>
            <a:pPr lvl="1"/>
            <a:r>
              <a:rPr lang="en-US" dirty="0"/>
              <a:t>Define intents and entities based on which use cases Chatbot is expected to handle.</a:t>
            </a:r>
          </a:p>
          <a:p>
            <a:pPr lvl="1"/>
            <a:r>
              <a:rPr lang="en-US" dirty="0"/>
              <a:t>Define standard responses when the intent and the entity is identified.</a:t>
            </a:r>
          </a:p>
          <a:p>
            <a:pPr lvl="1"/>
            <a:r>
              <a:rPr lang="en-US" dirty="0"/>
              <a:t>Define responses when the intent/entity is not identified to gather additional details from the user</a:t>
            </a:r>
          </a:p>
          <a:p>
            <a:pPr lvl="1"/>
            <a:r>
              <a:rPr lang="en-US" dirty="0"/>
              <a:t>Train the Chatbot periodically with more utterances per intent.</a:t>
            </a:r>
          </a:p>
          <a:p>
            <a:pPr lvl="1"/>
            <a:r>
              <a:rPr lang="en-US" dirty="0"/>
              <a:t>User input processing (NLP) and matchmaking with defined intents/entities.</a:t>
            </a:r>
          </a:p>
          <a:p>
            <a:pPr lvl="1"/>
            <a:r>
              <a:rPr lang="en-US" dirty="0"/>
              <a:t>Error handling – Smart responses when the similarity score between query and the intent is low. </a:t>
            </a:r>
          </a:p>
          <a:p>
            <a:r>
              <a:rPr lang="en-US" sz="1600" b="1" u="sng" dirty="0"/>
              <a:t>ML</a:t>
            </a:r>
            <a:r>
              <a:rPr lang="en-US" sz="1600" dirty="0"/>
              <a:t> </a:t>
            </a:r>
            <a:r>
              <a:rPr lang="en-US" sz="1600" b="1" u="sng" dirty="0"/>
              <a:t>tools</a:t>
            </a:r>
          </a:p>
          <a:p>
            <a:pPr lvl="1"/>
            <a:r>
              <a:rPr lang="en-US" dirty="0"/>
              <a:t>NLP and NLU techniques to identify the intent of the query.</a:t>
            </a:r>
          </a:p>
          <a:p>
            <a:pPr lvl="1"/>
            <a:r>
              <a:rPr lang="en-US" dirty="0"/>
              <a:t>Decision Tree based classification to map processed user query to the right intent.</a:t>
            </a:r>
          </a:p>
          <a:p>
            <a:pPr lvl="1"/>
            <a:r>
              <a:rPr lang="en-US" dirty="0"/>
              <a:t>Use of active learning while handling new questions not covered in the training data</a:t>
            </a:r>
          </a:p>
          <a:p>
            <a:pPr lvl="1"/>
            <a:r>
              <a:rPr lang="en-US" dirty="0"/>
              <a:t>To avoid irrelevant responses, similarity score between user query and pre-defined intent to be used. Queries not recognized can be handled through active learning.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991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>
            <a:extLst>
              <a:ext uri="{FF2B5EF4-FFF2-40B4-BE49-F238E27FC236}">
                <a16:creationId xmlns:a16="http://schemas.microsoft.com/office/drawing/2014/main" id="{20FBB78A-9637-6843-9409-3D6F85ED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SYSTEM DESIGN</a:t>
            </a:r>
          </a:p>
        </p:txBody>
      </p:sp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734AF955-1985-BD4B-B32C-60B99DAA3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760" y="2682423"/>
            <a:ext cx="614526" cy="614526"/>
          </a:xfrm>
          <a:prstGeom prst="rect">
            <a:avLst/>
          </a:prstGeom>
        </p:spPr>
      </p:pic>
      <p:pic>
        <p:nvPicPr>
          <p:cNvPr id="7" name="Content Placeholder 4" descr="User with solid fill">
            <a:extLst>
              <a:ext uri="{FF2B5EF4-FFF2-40B4-BE49-F238E27FC236}">
                <a16:creationId xmlns:a16="http://schemas.microsoft.com/office/drawing/2014/main" id="{8F2C26CB-A7D3-AF4E-837C-31AE24BCD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760" y="3337221"/>
            <a:ext cx="614526" cy="6145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B6575D-54AF-E94B-8E59-5CA396196B98}"/>
              </a:ext>
            </a:extLst>
          </p:cNvPr>
          <p:cNvSpPr/>
          <p:nvPr/>
        </p:nvSpPr>
        <p:spPr>
          <a:xfrm>
            <a:off x="5013558" y="1544843"/>
            <a:ext cx="972451" cy="103740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cap="flat">
            <a:solidFill>
              <a:schemeClr val="accent1">
                <a:shade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NLP + NLU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0DADD9-17C7-344C-9222-8354A542701C}"/>
              </a:ext>
            </a:extLst>
          </p:cNvPr>
          <p:cNvSpPr/>
          <p:nvPr/>
        </p:nvSpPr>
        <p:spPr>
          <a:xfrm>
            <a:off x="8055935" y="2928495"/>
            <a:ext cx="1177159" cy="1037403"/>
          </a:xfrm>
          <a:prstGeom prst="round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1028" name="Picture 4" descr="jet2-logo - DHSL">
            <a:extLst>
              <a:ext uri="{FF2B5EF4-FFF2-40B4-BE49-F238E27FC236}">
                <a16:creationId xmlns:a16="http://schemas.microsoft.com/office/drawing/2014/main" id="{D95709DB-3FA9-BF44-B015-B8F06CE7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36" y="3216364"/>
            <a:ext cx="504497" cy="47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59ACB644-5711-E14E-A97F-7FC97E2062A4}"/>
              </a:ext>
            </a:extLst>
          </p:cNvPr>
          <p:cNvSpPr/>
          <p:nvPr/>
        </p:nvSpPr>
        <p:spPr>
          <a:xfrm>
            <a:off x="1110858" y="2137292"/>
            <a:ext cx="1722644" cy="545131"/>
          </a:xfrm>
          <a:prstGeom prst="wedgeRoundRectCallo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How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reschedule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flight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E5DC9E74-1713-E54F-9E1B-5F9AC47237D8}"/>
              </a:ext>
            </a:extLst>
          </p:cNvPr>
          <p:cNvSpPr/>
          <p:nvPr/>
        </p:nvSpPr>
        <p:spPr>
          <a:xfrm>
            <a:off x="1070987" y="3976013"/>
            <a:ext cx="1665399" cy="359270"/>
          </a:xfrm>
          <a:prstGeom prst="wedgeRoundRectCallo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need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change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travel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34" name="Snip and Round Single Corner of Rectangle 33">
            <a:extLst>
              <a:ext uri="{FF2B5EF4-FFF2-40B4-BE49-F238E27FC236}">
                <a16:creationId xmlns:a16="http://schemas.microsoft.com/office/drawing/2014/main" id="{7047D14D-C3BA-604B-9485-88AA2BB2769F}"/>
              </a:ext>
            </a:extLst>
          </p:cNvPr>
          <p:cNvSpPr/>
          <p:nvPr/>
        </p:nvSpPr>
        <p:spPr>
          <a:xfrm>
            <a:off x="9936654" y="2893725"/>
            <a:ext cx="1740857" cy="552085"/>
          </a:xfrm>
          <a:prstGeom prst="snipRoundRect">
            <a:avLst>
              <a:gd name="adj1" fmla="val 14763"/>
              <a:gd name="adj2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Intent : #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reschedule_flight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0A0B8-9F35-5D4A-A9AB-1787A233A38B}"/>
              </a:ext>
            </a:extLst>
          </p:cNvPr>
          <p:cNvSpPr txBox="1"/>
          <p:nvPr/>
        </p:nvSpPr>
        <p:spPr>
          <a:xfrm>
            <a:off x="6193369" y="1963020"/>
            <a:ext cx="18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[“reschedule”, “flight”]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661D44-9C7A-824E-8FBC-795647D7AA80}"/>
              </a:ext>
            </a:extLst>
          </p:cNvPr>
          <p:cNvSpPr txBox="1"/>
          <p:nvPr/>
        </p:nvSpPr>
        <p:spPr>
          <a:xfrm>
            <a:off x="6159062" y="1713744"/>
            <a:ext cx="2180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[”change”, “travel”, “date”]</a:t>
            </a:r>
          </a:p>
        </p:txBody>
      </p:sp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1ADD9DAE-B1D2-A94C-AA9C-EEC07AAC6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9219" y="4157068"/>
            <a:ext cx="751490" cy="751490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63ED183-5D3C-5F46-85A6-69B993C3F79C}"/>
              </a:ext>
            </a:extLst>
          </p:cNvPr>
          <p:cNvCxnSpPr>
            <a:cxnSpLocks/>
          </p:cNvCxnSpPr>
          <p:nvPr/>
        </p:nvCxnSpPr>
        <p:spPr>
          <a:xfrm>
            <a:off x="9233094" y="3696491"/>
            <a:ext cx="1592146" cy="9349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Graphic 1041" descr="Head with gears with solid fill">
            <a:extLst>
              <a:ext uri="{FF2B5EF4-FFF2-40B4-BE49-F238E27FC236}">
                <a16:creationId xmlns:a16="http://schemas.microsoft.com/office/drawing/2014/main" id="{E960A6E6-FB3E-8D46-B1C4-E6BD781848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3492" y="3049330"/>
            <a:ext cx="457157" cy="457157"/>
          </a:xfrm>
          <a:prstGeom prst="rect">
            <a:avLst/>
          </a:prstGeom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7B339783-AA7A-D841-BE68-7D25B9B04E2D}"/>
              </a:ext>
            </a:extLst>
          </p:cNvPr>
          <p:cNvCxnSpPr/>
          <p:nvPr/>
        </p:nvCxnSpPr>
        <p:spPr>
          <a:xfrm>
            <a:off x="5986009" y="1686529"/>
            <a:ext cx="23697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E374EB36-30F3-3F45-9325-AA0518B02FD7}"/>
              </a:ext>
            </a:extLst>
          </p:cNvPr>
          <p:cNvCxnSpPr/>
          <p:nvPr/>
        </p:nvCxnSpPr>
        <p:spPr>
          <a:xfrm>
            <a:off x="8366236" y="1676018"/>
            <a:ext cx="0" cy="1252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Elbow Connector 1056">
            <a:extLst>
              <a:ext uri="{FF2B5EF4-FFF2-40B4-BE49-F238E27FC236}">
                <a16:creationId xmlns:a16="http://schemas.microsoft.com/office/drawing/2014/main" id="{F174BFD7-336D-0247-AA72-D56C1E897B1D}"/>
              </a:ext>
            </a:extLst>
          </p:cNvPr>
          <p:cNvCxnSpPr>
            <a:stCxn id="5" idx="3"/>
          </p:cNvCxnSpPr>
          <p:nvPr/>
        </p:nvCxnSpPr>
        <p:spPr>
          <a:xfrm flipV="1">
            <a:off x="1981286" y="1676018"/>
            <a:ext cx="3032272" cy="13136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2866C802-95CA-7743-88FF-00E6065D693F}"/>
              </a:ext>
            </a:extLst>
          </p:cNvPr>
          <p:cNvCxnSpPr/>
          <p:nvPr/>
        </p:nvCxnSpPr>
        <p:spPr>
          <a:xfrm flipV="1">
            <a:off x="1963752" y="2296956"/>
            <a:ext cx="3032272" cy="1313668"/>
          </a:xfrm>
          <a:prstGeom prst="bentConnector3">
            <a:avLst>
              <a:gd name="adj1" fmla="val 590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9BA763A8-469F-364C-A65B-7DA4B2D0225E}"/>
              </a:ext>
            </a:extLst>
          </p:cNvPr>
          <p:cNvCxnSpPr>
            <a:cxnSpLocks/>
          </p:cNvCxnSpPr>
          <p:nvPr/>
        </p:nvCxnSpPr>
        <p:spPr>
          <a:xfrm flipH="1">
            <a:off x="2144112" y="3719826"/>
            <a:ext cx="5911823" cy="78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ular Callout 101">
            <a:extLst>
              <a:ext uri="{FF2B5EF4-FFF2-40B4-BE49-F238E27FC236}">
                <a16:creationId xmlns:a16="http://schemas.microsoft.com/office/drawing/2014/main" id="{B82CFAD1-02A8-5A4A-AEB5-FCA2593045F2}"/>
              </a:ext>
            </a:extLst>
          </p:cNvPr>
          <p:cNvSpPr/>
          <p:nvPr/>
        </p:nvSpPr>
        <p:spPr>
          <a:xfrm>
            <a:off x="4996641" y="3266175"/>
            <a:ext cx="1665399" cy="359270"/>
          </a:xfrm>
          <a:prstGeom prst="wedgeRoundRectCallo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To which date?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F51FA4CE-BD76-E344-90EC-02CC5D64AE6A}"/>
              </a:ext>
            </a:extLst>
          </p:cNvPr>
          <p:cNvSpPr txBox="1"/>
          <p:nvPr/>
        </p:nvSpPr>
        <p:spPr>
          <a:xfrm>
            <a:off x="9055792" y="4631454"/>
            <a:ext cx="15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User feedback for Active Learning</a:t>
            </a:r>
          </a:p>
        </p:txBody>
      </p:sp>
      <p:cxnSp>
        <p:nvCxnSpPr>
          <p:cNvPr id="1065" name="Curved Connector 1064">
            <a:extLst>
              <a:ext uri="{FF2B5EF4-FFF2-40B4-BE49-F238E27FC236}">
                <a16:creationId xmlns:a16="http://schemas.microsoft.com/office/drawing/2014/main" id="{52B5F025-9FCE-6C41-B812-E7DF4E4273A0}"/>
              </a:ext>
            </a:extLst>
          </p:cNvPr>
          <p:cNvCxnSpPr>
            <a:cxnSpLocks/>
          </p:cNvCxnSpPr>
          <p:nvPr/>
        </p:nvCxnSpPr>
        <p:spPr>
          <a:xfrm rot="10800000">
            <a:off x="2019014" y="3216367"/>
            <a:ext cx="1478408" cy="5646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2FE0043F-4946-A543-AE6A-3B3A7ADE2A8C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3806265" y="5758678"/>
            <a:ext cx="7208700" cy="26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89C9A8F-AC03-9C44-9F7D-5F0384979EE3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1014964" y="4908558"/>
            <a:ext cx="0" cy="8501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Elbow Connector 1082">
            <a:extLst>
              <a:ext uri="{FF2B5EF4-FFF2-40B4-BE49-F238E27FC236}">
                <a16:creationId xmlns:a16="http://schemas.microsoft.com/office/drawing/2014/main" id="{206C8204-DFC2-A244-A6A9-D3F391B78423}"/>
              </a:ext>
            </a:extLst>
          </p:cNvPr>
          <p:cNvCxnSpPr>
            <a:cxnSpLocks/>
          </p:cNvCxnSpPr>
          <p:nvPr/>
        </p:nvCxnSpPr>
        <p:spPr>
          <a:xfrm flipV="1">
            <a:off x="3806265" y="3965399"/>
            <a:ext cx="4593759" cy="1523871"/>
          </a:xfrm>
          <a:prstGeom prst="bentConnector3">
            <a:avLst>
              <a:gd name="adj1" fmla="val 998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BAC4239-A0C6-B447-A498-B5FA1E48AA78}"/>
              </a:ext>
            </a:extLst>
          </p:cNvPr>
          <p:cNvSpPr txBox="1"/>
          <p:nvPr/>
        </p:nvSpPr>
        <p:spPr>
          <a:xfrm>
            <a:off x="2749364" y="6215876"/>
            <a:ext cx="1237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Model Training</a:t>
            </a:r>
          </a:p>
        </p:txBody>
      </p:sp>
      <p:pic>
        <p:nvPicPr>
          <p:cNvPr id="1087" name="Graphic 1086" descr="Chat outline">
            <a:extLst>
              <a:ext uri="{FF2B5EF4-FFF2-40B4-BE49-F238E27FC236}">
                <a16:creationId xmlns:a16="http://schemas.microsoft.com/office/drawing/2014/main" id="{A3339E26-A611-3E4B-9340-789BC2453D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5689" y="5459991"/>
            <a:ext cx="737751" cy="73775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ACAEA37-0D9B-D64B-ABA2-4A9DD6E2F2E1}"/>
              </a:ext>
            </a:extLst>
          </p:cNvPr>
          <p:cNvSpPr txBox="1"/>
          <p:nvPr/>
        </p:nvSpPr>
        <p:spPr>
          <a:xfrm>
            <a:off x="1238306" y="6174004"/>
            <a:ext cx="133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Training data - Utterances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AC3580-FDD2-954E-A01D-40682908042F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310823" y="5785065"/>
            <a:ext cx="5925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" descr="New Icons_Artboard 2 copy 12 - Situational Leadership® Management and  Leadership Training">
            <a:extLst>
              <a:ext uri="{FF2B5EF4-FFF2-40B4-BE49-F238E27FC236}">
                <a16:creationId xmlns:a16="http://schemas.microsoft.com/office/drawing/2014/main" id="{4111E225-B0AC-024E-B47A-D442CDFE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69" y="5333617"/>
            <a:ext cx="902896" cy="90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291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{30CC0B9C-D36E-1D4A-87F1-EA9F80A036D4}tf10001120</Template>
  <TotalTime>2</TotalTime>
  <Words>247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Airline Chatbot</vt:lpstr>
      <vt:lpstr>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Chatbot</dc:title>
  <dc:creator>Aniket Kadam</dc:creator>
  <cp:lastModifiedBy>Aniket Kadam</cp:lastModifiedBy>
  <cp:revision>1</cp:revision>
  <dcterms:created xsi:type="dcterms:W3CDTF">2021-12-27T08:07:36Z</dcterms:created>
  <dcterms:modified xsi:type="dcterms:W3CDTF">2021-12-27T08:09:38Z</dcterms:modified>
</cp:coreProperties>
</file>