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71" r:id="rId5"/>
    <p:sldId id="272" r:id="rId6"/>
    <p:sldId id="261" r:id="rId7"/>
    <p:sldId id="270" r:id="rId8"/>
    <p:sldId id="269" r:id="rId9"/>
    <p:sldId id="263" r:id="rId10"/>
    <p:sldId id="264" r:id="rId11"/>
    <p:sldId id="265"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25">
          <p15:clr>
            <a:srgbClr val="A4A3A4"/>
          </p15:clr>
        </p15:guide>
        <p15:guide id="2" pos="1209">
          <p15:clr>
            <a:srgbClr val="A4A3A4"/>
          </p15:clr>
        </p15:guide>
        <p15:guide id="3" pos="2955">
          <p15:clr>
            <a:srgbClr val="A4A3A4"/>
          </p15:clr>
        </p15:guide>
        <p15:guide id="4" pos="2071">
          <p15:clr>
            <a:srgbClr val="A4A3A4"/>
          </p15:clr>
        </p15:guide>
        <p15:guide id="5" pos="3840">
          <p15:clr>
            <a:srgbClr val="A4A3A4"/>
          </p15:clr>
        </p15:guide>
        <p15:guide id="6" pos="4702">
          <p15:clr>
            <a:srgbClr val="A4A3A4"/>
          </p15:clr>
        </p15:guide>
        <p15:guide id="7" pos="5586">
          <p15:clr>
            <a:srgbClr val="A4A3A4"/>
          </p15:clr>
        </p15:guide>
        <p15:guide id="8" pos="7333">
          <p15:clr>
            <a:srgbClr val="A4A3A4"/>
          </p15:clr>
        </p15:guide>
        <p15:guide id="9" orient="horz" pos="3952">
          <p15:clr>
            <a:srgbClr val="A4A3A4"/>
          </p15:clr>
        </p15:guide>
        <p15:guide id="10" pos="6471">
          <p15:clr>
            <a:srgbClr val="A4A3A4"/>
          </p15:clr>
        </p15:guide>
        <p15:guide id="11" orient="horz" pos="91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96"/>
      </p:cViewPr>
      <p:guideLst>
        <p:guide pos="325"/>
        <p:guide pos="1209"/>
        <p:guide pos="2955"/>
        <p:guide pos="2071"/>
        <p:guide pos="3840"/>
        <p:guide pos="4702"/>
        <p:guide pos="5586"/>
        <p:guide pos="7333"/>
        <p:guide orient="horz" pos="3952"/>
        <p:guide pos="6471"/>
        <p:guide orient="horz" pos="91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692854af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8692854af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693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69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114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004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Обложка">
  <p:cSld name="Обложка">
    <p:bg>
      <p:bgPr>
        <a:blipFill>
          <a:blip r:embed="rId2">
            <a:alphaModFix/>
          </a:blip>
          <a:stretch>
            <a:fillRect/>
          </a:stretch>
        </a:blipFill>
        <a:effectLst/>
      </p:bgPr>
    </p:bg>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3">
            <a:alphaModFix/>
          </a:blip>
          <a:srcRect/>
          <a:stretch/>
        </p:blipFill>
        <p:spPr>
          <a:xfrm>
            <a:off x="1013859" y="962173"/>
            <a:ext cx="886499" cy="886499"/>
          </a:xfrm>
          <a:prstGeom prst="rect">
            <a:avLst/>
          </a:prstGeom>
          <a:noFill/>
          <a:ln>
            <a:noFill/>
          </a:ln>
        </p:spPr>
      </p:pic>
      <p:cxnSp>
        <p:nvCxnSpPr>
          <p:cNvPr id="12" name="Google Shape;12;p2"/>
          <p:cNvCxnSpPr/>
          <p:nvPr/>
        </p:nvCxnSpPr>
        <p:spPr>
          <a:xfrm>
            <a:off x="6090212" y="985336"/>
            <a:ext cx="0" cy="840173"/>
          </a:xfrm>
          <a:prstGeom prst="straightConnector1">
            <a:avLst/>
          </a:prstGeom>
          <a:noFill/>
          <a:ln w="12700" cap="flat" cmpd="sng">
            <a:solidFill>
              <a:srgbClr val="102D69"/>
            </a:solidFill>
            <a:prstDash val="solid"/>
            <a:miter lim="800000"/>
            <a:headEnd type="none" w="sm" len="sm"/>
            <a:tailEnd type="none" w="sm" len="sm"/>
          </a:ln>
        </p:spPr>
      </p:cxnSp>
      <p:cxnSp>
        <p:nvCxnSpPr>
          <p:cNvPr id="13" name="Google Shape;13;p2"/>
          <p:cNvCxnSpPr/>
          <p:nvPr/>
        </p:nvCxnSpPr>
        <p:spPr>
          <a:xfrm>
            <a:off x="8642581" y="985336"/>
            <a:ext cx="0" cy="840173"/>
          </a:xfrm>
          <a:prstGeom prst="straightConnector1">
            <a:avLst/>
          </a:prstGeom>
          <a:noFill/>
          <a:ln w="12700" cap="flat" cmpd="sng">
            <a:solidFill>
              <a:srgbClr val="102D69"/>
            </a:solidFill>
            <a:prstDash val="solid"/>
            <a:miter lim="800000"/>
            <a:headEnd type="none" w="sm" len="sm"/>
            <a:tailEnd type="none" w="sm" len="sm"/>
          </a:ln>
        </p:spPr>
      </p:cxnSp>
      <p:cxnSp>
        <p:nvCxnSpPr>
          <p:cNvPr id="14" name="Google Shape;14;p2"/>
          <p:cNvCxnSpPr/>
          <p:nvPr/>
        </p:nvCxnSpPr>
        <p:spPr>
          <a:xfrm>
            <a:off x="11179047" y="985336"/>
            <a:ext cx="0" cy="840173"/>
          </a:xfrm>
          <a:prstGeom prst="straightConnector1">
            <a:avLst/>
          </a:prstGeom>
          <a:noFill/>
          <a:ln w="12700" cap="flat" cmpd="sng">
            <a:solidFill>
              <a:srgbClr val="102D69"/>
            </a:solidFill>
            <a:prstDash val="solid"/>
            <a:miter lim="800000"/>
            <a:headEnd type="none" w="sm" len="sm"/>
            <a:tailEnd type="none" w="sm" len="sm"/>
          </a:ln>
        </p:spPr>
      </p:cxnSp>
      <p:sp>
        <p:nvSpPr>
          <p:cNvPr id="15" name="Google Shape;15;p2"/>
          <p:cNvSpPr txBox="1">
            <a:spLocks noGrp="1"/>
          </p:cNvSpPr>
          <p:nvPr>
            <p:ph type="title"/>
          </p:nvPr>
        </p:nvSpPr>
        <p:spPr>
          <a:xfrm>
            <a:off x="1027967" y="2404670"/>
            <a:ext cx="7634059" cy="1978323"/>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rgbClr val="0E2D69"/>
              </a:buClr>
              <a:buSzPts val="4300"/>
              <a:buFont typeface="Arial"/>
              <a:buNone/>
              <a:defRPr sz="4300" b="0" i="0" u="none" strike="noStrike" cap="none">
                <a:solidFill>
                  <a:srgbClr val="0E2D6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body" idx="1"/>
          </p:nvPr>
        </p:nvSpPr>
        <p:spPr>
          <a:xfrm>
            <a:off x="2074947" y="1187841"/>
            <a:ext cx="3848717" cy="43516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2"/>
          </p:nvPr>
        </p:nvSpPr>
        <p:spPr>
          <a:xfrm>
            <a:off x="6259420" y="1173829"/>
            <a:ext cx="2278063" cy="463186"/>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E2D69"/>
              </a:buClr>
              <a:buSzPts val="1200"/>
              <a:buFont typeface="Arial"/>
              <a:buNone/>
              <a:defRPr sz="1200" b="0" i="0" u="none" strike="noStrike" cap="none">
                <a:solidFill>
                  <a:srgbClr val="0E2D69"/>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body" idx="3"/>
          </p:nvPr>
        </p:nvSpPr>
        <p:spPr>
          <a:xfrm>
            <a:off x="8786720" y="1173829"/>
            <a:ext cx="2217738" cy="463186"/>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E2D69"/>
              </a:buClr>
              <a:buSzPts val="1200"/>
              <a:buFont typeface="Arial"/>
              <a:buNone/>
              <a:defRPr sz="1200" b="0" i="0" u="none" strike="noStrike" cap="none">
                <a:solidFill>
                  <a:srgbClr val="0E2D69"/>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4"/>
          </p:nvPr>
        </p:nvSpPr>
        <p:spPr>
          <a:xfrm>
            <a:off x="1027967" y="4824914"/>
            <a:ext cx="7625267" cy="6528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E2D69"/>
              </a:buClr>
              <a:buSzPts val="1600"/>
              <a:buFont typeface="Arial"/>
              <a:buNone/>
              <a:defRPr sz="1600" b="0" i="0" u="none" strike="noStrike" cap="none">
                <a:solidFill>
                  <a:srgbClr val="0E2D69"/>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цвет">
  <p:cSld name="цвет">
    <p:bg>
      <p:bgPr>
        <a:blipFill>
          <a:blip r:embed="rId2">
            <a:alphaModFix/>
          </a:blip>
          <a:stretch>
            <a:fillRect/>
          </a:stretch>
        </a:blipFill>
        <a:effectLst/>
      </p:bgPr>
    </p:bg>
    <p:spTree>
      <p:nvGrpSpPr>
        <p:cNvPr id="1" name="Shape 134"/>
        <p:cNvGrpSpPr/>
        <p:nvPr/>
      </p:nvGrpSpPr>
      <p:grpSpPr>
        <a:xfrm>
          <a:off x="0" y="0"/>
          <a:ext cx="0" cy="0"/>
          <a:chOff x="0" y="0"/>
          <a:chExt cx="0" cy="0"/>
        </a:xfrm>
      </p:grpSpPr>
      <p:pic>
        <p:nvPicPr>
          <p:cNvPr id="135" name="Google Shape;135;p12"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136" name="Google Shape;136;p12"/>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37" name="Google Shape;137;p12"/>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38" name="Google Shape;138;p12"/>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39" name="Google Shape;139;p12"/>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140" name="Google Shape;140;p12"/>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41" name="Google Shape;141;p12"/>
          <p:cNvSpPr txBox="1">
            <a:spLocks noGrp="1"/>
          </p:cNvSpPr>
          <p:nvPr>
            <p:ph type="title"/>
          </p:nvPr>
        </p:nvSpPr>
        <p:spPr>
          <a:xfrm>
            <a:off x="585899" y="1447790"/>
            <a:ext cx="4322530"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 name="Google Shape;142;p12"/>
          <p:cNvSpPr txBox="1">
            <a:spLocks noGrp="1"/>
          </p:cNvSpPr>
          <p:nvPr>
            <p:ph type="body" idx="1"/>
          </p:nvPr>
        </p:nvSpPr>
        <p:spPr>
          <a:xfrm>
            <a:off x="585898" y="2379663"/>
            <a:ext cx="4322531" cy="239937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2"/>
          <p:cNvSpPr/>
          <p:nvPr/>
        </p:nvSpPr>
        <p:spPr>
          <a:xfrm>
            <a:off x="5392982" y="1447790"/>
            <a:ext cx="830997" cy="830997"/>
          </a:xfrm>
          <a:prstGeom prst="ellipse">
            <a:avLst/>
          </a:prstGeom>
          <a:solidFill>
            <a:srgbClr val="0E2D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12"/>
          <p:cNvSpPr/>
          <p:nvPr/>
        </p:nvSpPr>
        <p:spPr>
          <a:xfrm>
            <a:off x="6742925" y="1447790"/>
            <a:ext cx="830997" cy="830997"/>
          </a:xfrm>
          <a:prstGeom prst="ellipse">
            <a:avLst/>
          </a:prstGeom>
          <a:solidFill>
            <a:srgbClr val="234A9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12"/>
          <p:cNvSpPr/>
          <p:nvPr/>
        </p:nvSpPr>
        <p:spPr>
          <a:xfrm>
            <a:off x="8092868" y="1447790"/>
            <a:ext cx="830997" cy="830997"/>
          </a:xfrm>
          <a:prstGeom prst="ellipse">
            <a:avLst/>
          </a:prstGeom>
          <a:solidFill>
            <a:srgbClr val="11A0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2"/>
          <p:cNvSpPr/>
          <p:nvPr/>
        </p:nvSpPr>
        <p:spPr>
          <a:xfrm>
            <a:off x="9442811" y="1447790"/>
            <a:ext cx="830997" cy="830997"/>
          </a:xfrm>
          <a:prstGeom prst="ellipse">
            <a:avLst/>
          </a:prstGeom>
          <a:solidFill>
            <a:srgbClr val="029C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2"/>
          <p:cNvSpPr/>
          <p:nvPr/>
        </p:nvSpPr>
        <p:spPr>
          <a:xfrm>
            <a:off x="10792754" y="1447790"/>
            <a:ext cx="830997" cy="830997"/>
          </a:xfrm>
          <a:prstGeom prst="ellipse">
            <a:avLst/>
          </a:prstGeom>
          <a:solidFill>
            <a:srgbClr val="EB681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2"/>
          <p:cNvSpPr/>
          <p:nvPr/>
        </p:nvSpPr>
        <p:spPr>
          <a:xfrm>
            <a:off x="5392982" y="2708699"/>
            <a:ext cx="830997" cy="830997"/>
          </a:xfrm>
          <a:prstGeom prst="ellipse">
            <a:avLst/>
          </a:prstGeom>
          <a:solidFill>
            <a:srgbClr val="7D4E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2"/>
          <p:cNvSpPr/>
          <p:nvPr/>
        </p:nvSpPr>
        <p:spPr>
          <a:xfrm>
            <a:off x="6742925" y="2708699"/>
            <a:ext cx="830997" cy="830997"/>
          </a:xfrm>
          <a:prstGeom prst="ellipse">
            <a:avLst/>
          </a:prstGeom>
          <a:solidFill>
            <a:srgbClr val="E61F3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12"/>
          <p:cNvSpPr/>
          <p:nvPr/>
        </p:nvSpPr>
        <p:spPr>
          <a:xfrm>
            <a:off x="8092868" y="2708699"/>
            <a:ext cx="830997" cy="830997"/>
          </a:xfrm>
          <a:prstGeom prst="ellipse">
            <a:avLst/>
          </a:prstGeom>
          <a:solidFill>
            <a:srgbClr val="FB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12"/>
          <p:cNvSpPr/>
          <p:nvPr/>
        </p:nvSpPr>
        <p:spPr>
          <a:xfrm>
            <a:off x="9442811" y="2708699"/>
            <a:ext cx="830997" cy="830997"/>
          </a:xfrm>
          <a:prstGeom prst="ellipse">
            <a:avLst/>
          </a:prstGeom>
          <a:solidFill>
            <a:srgbClr val="7DA0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12"/>
          <p:cNvSpPr/>
          <p:nvPr/>
        </p:nvSpPr>
        <p:spPr>
          <a:xfrm>
            <a:off x="10792754" y="2708699"/>
            <a:ext cx="830997" cy="830997"/>
          </a:xfrm>
          <a:prstGeom prst="ellipse">
            <a:avLst/>
          </a:prstGeom>
          <a:solidFill>
            <a:srgbClr val="47A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12"/>
          <p:cNvSpPr/>
          <p:nvPr/>
        </p:nvSpPr>
        <p:spPr>
          <a:xfrm>
            <a:off x="5392982" y="3969609"/>
            <a:ext cx="830997" cy="830997"/>
          </a:xfrm>
          <a:prstGeom prst="ellipse">
            <a:avLst/>
          </a:prstGeom>
          <a:solidFill>
            <a:srgbClr val="EB8C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12"/>
          <p:cNvSpPr/>
          <p:nvPr/>
        </p:nvSpPr>
        <p:spPr>
          <a:xfrm>
            <a:off x="6742925" y="3969609"/>
            <a:ext cx="830997" cy="830997"/>
          </a:xfrm>
          <a:prstGeom prst="ellipse">
            <a:avLst/>
          </a:prstGeom>
          <a:solidFill>
            <a:srgbClr val="9662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12"/>
          <p:cNvSpPr/>
          <p:nvPr/>
        </p:nvSpPr>
        <p:spPr>
          <a:xfrm>
            <a:off x="8092868" y="3969609"/>
            <a:ext cx="830997" cy="830997"/>
          </a:xfrm>
          <a:prstGeom prst="ellipse">
            <a:avLst/>
          </a:prstGeom>
          <a:solidFill>
            <a:srgbClr val="CD5A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12"/>
          <p:cNvSpPr/>
          <p:nvPr/>
        </p:nvSpPr>
        <p:spPr>
          <a:xfrm>
            <a:off x="9442811" y="3969609"/>
            <a:ext cx="830997" cy="830997"/>
          </a:xfrm>
          <a:prstGeom prst="ellipse">
            <a:avLst/>
          </a:prstGeom>
          <a:solidFill>
            <a:srgbClr val="FFD7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7" name="Google Shape;157;p12"/>
          <p:cNvSpPr/>
          <p:nvPr/>
        </p:nvSpPr>
        <p:spPr>
          <a:xfrm>
            <a:off x="10792754" y="3969609"/>
            <a:ext cx="830997" cy="830997"/>
          </a:xfrm>
          <a:prstGeom prst="ellipse">
            <a:avLst/>
          </a:prstGeom>
          <a:solidFill>
            <a:srgbClr val="CDDD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12"/>
          <p:cNvSpPr/>
          <p:nvPr/>
        </p:nvSpPr>
        <p:spPr>
          <a:xfrm>
            <a:off x="5392982" y="5249769"/>
            <a:ext cx="830997" cy="830997"/>
          </a:xfrm>
          <a:prstGeom prst="ellipse">
            <a:avLst/>
          </a:prstGeom>
          <a:solidFill>
            <a:srgbClr val="D7EB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12"/>
          <p:cNvSpPr/>
          <p:nvPr/>
        </p:nvSpPr>
        <p:spPr>
          <a:xfrm>
            <a:off x="6742925" y="5249769"/>
            <a:ext cx="830997" cy="830997"/>
          </a:xfrm>
          <a:prstGeom prst="ellipse">
            <a:avLst/>
          </a:prstGeom>
          <a:solidFill>
            <a:srgbClr val="FFDC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12"/>
          <p:cNvSpPr/>
          <p:nvPr/>
        </p:nvSpPr>
        <p:spPr>
          <a:xfrm>
            <a:off x="8092868" y="5249769"/>
            <a:ext cx="830997" cy="830997"/>
          </a:xfrm>
          <a:prstGeom prst="ellipse">
            <a:avLst/>
          </a:prstGeom>
          <a:solidFill>
            <a:srgbClr val="D7C3F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12"/>
          <p:cNvSpPr/>
          <p:nvPr/>
        </p:nvSpPr>
        <p:spPr>
          <a:xfrm>
            <a:off x="9442811" y="5249769"/>
            <a:ext cx="830997" cy="830997"/>
          </a:xfrm>
          <a:prstGeom prst="ellipse">
            <a:avLst/>
          </a:prstGeom>
          <a:solidFill>
            <a:srgbClr val="F6C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12"/>
          <p:cNvSpPr/>
          <p:nvPr/>
        </p:nvSpPr>
        <p:spPr>
          <a:xfrm>
            <a:off x="10792754" y="5249769"/>
            <a:ext cx="830997" cy="830997"/>
          </a:xfrm>
          <a:prstGeom prst="ellipse">
            <a:avLst/>
          </a:prstGeom>
          <a:solidFill>
            <a:srgbClr val="FFF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12"/>
          <p:cNvSpPr txBox="1">
            <a:spLocks noGrp="1"/>
          </p:cNvSpPr>
          <p:nvPr>
            <p:ph type="body" idx="2"/>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4" name="Google Shape;164;p12"/>
          <p:cNvSpPr txBox="1">
            <a:spLocks noGrp="1"/>
          </p:cNvSpPr>
          <p:nvPr>
            <p:ph type="body" idx="3"/>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5" name="Google Shape;165;p12"/>
          <p:cNvSpPr txBox="1">
            <a:spLocks noGrp="1"/>
          </p:cNvSpPr>
          <p:nvPr>
            <p:ph type="body" idx="4"/>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чистый_2">
  <p:cSld name="чистый_2">
    <p:bg>
      <p:bgPr>
        <a:blipFill>
          <a:blip r:embed="rId2">
            <a:alphaModFix/>
          </a:blip>
          <a:stretch>
            <a:fillRect/>
          </a:stretch>
        </a:blipFill>
        <a:effectLst/>
      </p:bgPr>
    </p:bg>
    <p:spTree>
      <p:nvGrpSpPr>
        <p:cNvPr id="1" name="Shape 166"/>
        <p:cNvGrpSpPr/>
        <p:nvPr/>
      </p:nvGrpSpPr>
      <p:grpSpPr>
        <a:xfrm>
          <a:off x="0" y="0"/>
          <a:ext cx="0" cy="0"/>
          <a:chOff x="0" y="0"/>
          <a:chExt cx="0" cy="0"/>
        </a:xfrm>
      </p:grpSpPr>
      <p:pic>
        <p:nvPicPr>
          <p:cNvPr id="167" name="Google Shape;167;p13"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168" name="Google Shape;168;p13"/>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69" name="Google Shape;169;p13"/>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70" name="Google Shape;170;p13"/>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71" name="Google Shape;171;p13"/>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172" name="Google Shape;172;p13"/>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73" name="Google Shape;173;p13"/>
          <p:cNvSpPr txBox="1">
            <a:spLocks noGrp="1"/>
          </p:cNvSpPr>
          <p:nvPr>
            <p:ph type="body" idx="1"/>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2"/>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3"/>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екст_1">
  <p:cSld name="Текст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22" name="Google Shape;22;p3"/>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23" name="Google Shape;23;p3"/>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24" name="Google Shape;24;p3"/>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25" name="Google Shape;25;p3"/>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26" name="Google Shape;26;p3"/>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27" name="Google Shape;27;p3"/>
          <p:cNvSpPr>
            <a:spLocks noGrp="1"/>
          </p:cNvSpPr>
          <p:nvPr>
            <p:ph type="pic" idx="2"/>
          </p:nvPr>
        </p:nvSpPr>
        <p:spPr>
          <a:xfrm>
            <a:off x="6684653" y="1447790"/>
            <a:ext cx="4325167" cy="4325107"/>
          </a:xfrm>
          <a:prstGeom prst="rect">
            <a:avLst/>
          </a:prstGeom>
          <a:solidFill>
            <a:srgbClr val="D9D9D9"/>
          </a:solidFill>
          <a:ln>
            <a:noFill/>
          </a:ln>
        </p:spPr>
      </p:sp>
      <p:sp>
        <p:nvSpPr>
          <p:cNvPr id="28" name="Google Shape;28;p3"/>
          <p:cNvSpPr txBox="1">
            <a:spLocks noGrp="1"/>
          </p:cNvSpPr>
          <p:nvPr>
            <p:ph type="title"/>
          </p:nvPr>
        </p:nvSpPr>
        <p:spPr>
          <a:xfrm>
            <a:off x="585898" y="1447790"/>
            <a:ext cx="5245560"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3"/>
          <p:cNvSpPr txBox="1">
            <a:spLocks noGrp="1"/>
          </p:cNvSpPr>
          <p:nvPr>
            <p:ph type="body" idx="1"/>
          </p:nvPr>
        </p:nvSpPr>
        <p:spPr>
          <a:xfrm>
            <a:off x="585897" y="2379663"/>
            <a:ext cx="5245561" cy="3393234"/>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4"/>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5"/>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чистый">
  <p:cSld name="чистый">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p:nvPr/>
        </p:nvSpPr>
        <p:spPr>
          <a:xfrm>
            <a:off x="0" y="0"/>
            <a:ext cx="12192000" cy="6858000"/>
          </a:xfrm>
          <a:prstGeom prst="rect">
            <a:avLst/>
          </a:prstGeom>
          <a:solidFill>
            <a:schemeClr val="dk1"/>
          </a:solidFill>
          <a:ln w="12700" cap="flat" cmpd="sng">
            <a:solidFill>
              <a:srgbClr val="0A204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8" name="Google Shape;48;p5" descr="A blue circle with white text&#10;&#10;Description automatically generated with low confidence"/>
          <p:cNvPicPr preferRelativeResize="0"/>
          <p:nvPr/>
        </p:nvPicPr>
        <p:blipFill rotWithShape="1">
          <a:blip r:embed="rId3">
            <a:alphaModFix/>
          </a:blip>
          <a:srcRect/>
          <a:stretch/>
        </p:blipFill>
        <p:spPr>
          <a:xfrm>
            <a:off x="5310809" y="2643809"/>
            <a:ext cx="1570383" cy="157038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кст_2">
  <p:cSld name="Текст_2">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6"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51" name="Google Shape;51;p6"/>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52" name="Google Shape;52;p6"/>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53" name="Google Shape;53;p6"/>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54" name="Google Shape;54;p6"/>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55" name="Google Shape;55;p6"/>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56" name="Google Shape;56;p6"/>
          <p:cNvSpPr txBox="1">
            <a:spLocks noGrp="1"/>
          </p:cNvSpPr>
          <p:nvPr>
            <p:ph type="title"/>
          </p:nvPr>
        </p:nvSpPr>
        <p:spPr>
          <a:xfrm>
            <a:off x="585897" y="1447790"/>
            <a:ext cx="11057955"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Google Shape;57;p6"/>
          <p:cNvSpPr txBox="1">
            <a:spLocks noGrp="1"/>
          </p:cNvSpPr>
          <p:nvPr>
            <p:ph type="body" idx="1"/>
          </p:nvPr>
        </p:nvSpPr>
        <p:spPr>
          <a:xfrm>
            <a:off x="585897" y="2379663"/>
            <a:ext cx="11057971" cy="3745092"/>
          </a:xfrm>
          <a:prstGeom prst="rect">
            <a:avLst/>
          </a:prstGeom>
          <a:noFill/>
          <a:ln>
            <a:noFill/>
          </a:ln>
        </p:spPr>
        <p:txBody>
          <a:bodyPr spcFirstLastPara="1" wrap="square" lIns="0" tIns="0" rIns="0" bIns="45700" anchor="t" anchorCtr="0">
            <a:noAutofit/>
          </a:bodyPr>
          <a:lstStyle>
            <a:lvl1pPr marL="457200" marR="0" lvl="0" indent="-228600" algn="l" rtl="0">
              <a:lnSpc>
                <a:spcPct val="100000"/>
              </a:lnSpc>
              <a:spcBef>
                <a:spcPts val="12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body" idx="2"/>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body" idx="3"/>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6"/>
          <p:cNvSpPr txBox="1">
            <a:spLocks noGrp="1"/>
          </p:cNvSpPr>
          <p:nvPr>
            <p:ph type="body" idx="4"/>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екст_3">
  <p:cSld name="Текст_3">
    <p:bg>
      <p:bgPr>
        <a:blipFill>
          <a:blip r:embed="rId2">
            <a:alphaModFix/>
          </a:blip>
          <a:stretch>
            <a:fillRect/>
          </a:stretch>
        </a:blipFill>
        <a:effectLst/>
      </p:bgPr>
    </p:bg>
    <p:spTree>
      <p:nvGrpSpPr>
        <p:cNvPr id="1" name="Shape 61"/>
        <p:cNvGrpSpPr/>
        <p:nvPr/>
      </p:nvGrpSpPr>
      <p:grpSpPr>
        <a:xfrm>
          <a:off x="0" y="0"/>
          <a:ext cx="0" cy="0"/>
          <a:chOff x="0" y="0"/>
          <a:chExt cx="0" cy="0"/>
        </a:xfrm>
      </p:grpSpPr>
      <p:pic>
        <p:nvPicPr>
          <p:cNvPr id="62" name="Google Shape;62;p7"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63" name="Google Shape;63;p7"/>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64" name="Google Shape;64;p7"/>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65" name="Google Shape;65;p7"/>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66" name="Google Shape;66;p7"/>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67" name="Google Shape;67;p7"/>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68" name="Google Shape;68;p7"/>
          <p:cNvSpPr txBox="1">
            <a:spLocks noGrp="1"/>
          </p:cNvSpPr>
          <p:nvPr>
            <p:ph type="body" idx="1"/>
          </p:nvPr>
        </p:nvSpPr>
        <p:spPr>
          <a:xfrm>
            <a:off x="585898" y="2379663"/>
            <a:ext cx="4322531" cy="239937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body" idx="2"/>
          </p:nvPr>
        </p:nvSpPr>
        <p:spPr>
          <a:xfrm>
            <a:off x="585897" y="5183249"/>
            <a:ext cx="3934345" cy="553998"/>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7"/>
          <p:cNvSpPr txBox="1">
            <a:spLocks noGrp="1"/>
          </p:cNvSpPr>
          <p:nvPr>
            <p:ph type="body" idx="3"/>
          </p:nvPr>
        </p:nvSpPr>
        <p:spPr>
          <a:xfrm>
            <a:off x="6259892" y="2379663"/>
            <a:ext cx="5383968" cy="3451794"/>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rgbClr val="0E2D69"/>
              </a:buClr>
              <a:buSzPts val="3200"/>
              <a:buFont typeface="Arial"/>
              <a:buNone/>
              <a:defRPr sz="3200" b="0" i="0" u="none" strike="noStrike" cap="none">
                <a:solidFill>
                  <a:srgbClr val="0E2D69"/>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7"/>
          <p:cNvSpPr txBox="1">
            <a:spLocks noGrp="1"/>
          </p:cNvSpPr>
          <p:nvPr>
            <p:ph type="title"/>
          </p:nvPr>
        </p:nvSpPr>
        <p:spPr>
          <a:xfrm>
            <a:off x="585897" y="1447790"/>
            <a:ext cx="11057955"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7"/>
          <p:cNvSpPr txBox="1">
            <a:spLocks noGrp="1"/>
          </p:cNvSpPr>
          <p:nvPr>
            <p:ph type="body" idx="4"/>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5"/>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6"/>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График_1">
  <p:cSld name="График_1">
    <p:bg>
      <p:bgPr>
        <a:blipFill>
          <a:blip r:embed="rId2">
            <a:alphaModFix/>
          </a:blip>
          <a:stretch>
            <a:fillRect/>
          </a:stretch>
        </a:blipFill>
        <a:effectLst/>
      </p:bgPr>
    </p:bg>
    <p:spTree>
      <p:nvGrpSpPr>
        <p:cNvPr id="1" name="Shape 75"/>
        <p:cNvGrpSpPr/>
        <p:nvPr/>
      </p:nvGrpSpPr>
      <p:grpSpPr>
        <a:xfrm>
          <a:off x="0" y="0"/>
          <a:ext cx="0" cy="0"/>
          <a:chOff x="0" y="0"/>
          <a:chExt cx="0" cy="0"/>
        </a:xfrm>
      </p:grpSpPr>
      <p:pic>
        <p:nvPicPr>
          <p:cNvPr id="76" name="Google Shape;76;p8"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77" name="Google Shape;77;p8"/>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78" name="Google Shape;78;p8"/>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79" name="Google Shape;79;p8"/>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80" name="Google Shape;80;p8"/>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81" name="Google Shape;81;p8"/>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82" name="Google Shape;82;p8"/>
          <p:cNvSpPr txBox="1">
            <a:spLocks noGrp="1"/>
          </p:cNvSpPr>
          <p:nvPr>
            <p:ph type="title"/>
          </p:nvPr>
        </p:nvSpPr>
        <p:spPr>
          <a:xfrm>
            <a:off x="585899" y="1447790"/>
            <a:ext cx="4322530"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8"/>
          <p:cNvSpPr txBox="1">
            <a:spLocks noGrp="1"/>
          </p:cNvSpPr>
          <p:nvPr>
            <p:ph type="body" idx="1"/>
          </p:nvPr>
        </p:nvSpPr>
        <p:spPr>
          <a:xfrm>
            <a:off x="585898" y="2379663"/>
            <a:ext cx="4322531" cy="239937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2"/>
          </p:nvPr>
        </p:nvSpPr>
        <p:spPr>
          <a:xfrm>
            <a:off x="585897" y="5183249"/>
            <a:ext cx="3934345" cy="553998"/>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8"/>
          <p:cNvSpPr>
            <a:spLocks noGrp="1"/>
          </p:cNvSpPr>
          <p:nvPr>
            <p:ph type="chart" idx="3"/>
          </p:nvPr>
        </p:nvSpPr>
        <p:spPr>
          <a:xfrm>
            <a:off x="5272097" y="1447790"/>
            <a:ext cx="6371768" cy="428945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4"/>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body" idx="5"/>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8"/>
          <p:cNvSpPr txBox="1">
            <a:spLocks noGrp="1"/>
          </p:cNvSpPr>
          <p:nvPr>
            <p:ph type="body" idx="6"/>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График_2">
  <p:cSld name="График_2">
    <p:bg>
      <p:bgPr>
        <a:blipFill>
          <a:blip r:embed="rId2">
            <a:alphaModFix/>
          </a:blip>
          <a:stretch>
            <a:fillRect/>
          </a:stretch>
        </a:blipFill>
        <a:effectLst/>
      </p:bgPr>
    </p:bg>
    <p:spTree>
      <p:nvGrpSpPr>
        <p:cNvPr id="1" name="Shape 89"/>
        <p:cNvGrpSpPr/>
        <p:nvPr/>
      </p:nvGrpSpPr>
      <p:grpSpPr>
        <a:xfrm>
          <a:off x="0" y="0"/>
          <a:ext cx="0" cy="0"/>
          <a:chOff x="0" y="0"/>
          <a:chExt cx="0" cy="0"/>
        </a:xfrm>
      </p:grpSpPr>
      <p:pic>
        <p:nvPicPr>
          <p:cNvPr id="90" name="Google Shape;90;p9"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91" name="Google Shape;91;p9"/>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92" name="Google Shape;92;p9"/>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93" name="Google Shape;93;p9"/>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94" name="Google Shape;94;p9"/>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95" name="Google Shape;95;p9"/>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96" name="Google Shape;96;p9"/>
          <p:cNvSpPr txBox="1">
            <a:spLocks noGrp="1"/>
          </p:cNvSpPr>
          <p:nvPr>
            <p:ph type="body" idx="1"/>
          </p:nvPr>
        </p:nvSpPr>
        <p:spPr>
          <a:xfrm>
            <a:off x="585897" y="5183249"/>
            <a:ext cx="3934345" cy="553998"/>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9"/>
          <p:cNvSpPr>
            <a:spLocks noGrp="1"/>
          </p:cNvSpPr>
          <p:nvPr>
            <p:ph type="chart" idx="2"/>
          </p:nvPr>
        </p:nvSpPr>
        <p:spPr>
          <a:xfrm>
            <a:off x="5272097" y="1447790"/>
            <a:ext cx="6371768" cy="428945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9"/>
          <p:cNvSpPr txBox="1">
            <a:spLocks noGrp="1"/>
          </p:cNvSpPr>
          <p:nvPr>
            <p:ph type="body" idx="3"/>
          </p:nvPr>
        </p:nvSpPr>
        <p:spPr>
          <a:xfrm>
            <a:off x="585788" y="1447064"/>
            <a:ext cx="4322762" cy="70320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E2D69"/>
              </a:buClr>
              <a:buSzPts val="1600"/>
              <a:buFont typeface="Arial"/>
              <a:buNone/>
              <a:defRPr sz="1600" b="0" i="0" u="none" strike="noStrike" cap="none">
                <a:solidFill>
                  <a:srgbClr val="0E2D69"/>
                </a:solidFill>
                <a:latin typeface="Arial"/>
                <a:ea typeface="Arial"/>
                <a:cs typeface="Arial"/>
                <a:sym typeface="Arial"/>
              </a:defRPr>
            </a:lvl1pPr>
            <a:lvl2pPr marL="914400" marR="0" lvl="1"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2pPr>
            <a:lvl3pPr marL="1371600" marR="0" lvl="2"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3pPr>
            <a:lvl4pPr marL="1828800" marR="0" lvl="3"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4pPr>
            <a:lvl5pPr marL="2286000" marR="0" lvl="4"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4"/>
          </p:nvPr>
        </p:nvSpPr>
        <p:spPr>
          <a:xfrm>
            <a:off x="585898" y="2379663"/>
            <a:ext cx="4322531" cy="239937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5"/>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6"/>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7"/>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Цифры">
  <p:cSld name="Цифры">
    <p:bg>
      <p:bgPr>
        <a:blipFill>
          <a:blip r:embed="rId2">
            <a:alphaModFix/>
          </a:blip>
          <a:stretch>
            <a:fillRect/>
          </a:stretch>
        </a:blipFill>
        <a:effectLst/>
      </p:bgPr>
    </p:bg>
    <p:spTree>
      <p:nvGrpSpPr>
        <p:cNvPr id="1" name="Shape 103"/>
        <p:cNvGrpSpPr/>
        <p:nvPr/>
      </p:nvGrpSpPr>
      <p:grpSpPr>
        <a:xfrm>
          <a:off x="0" y="0"/>
          <a:ext cx="0" cy="0"/>
          <a:chOff x="0" y="0"/>
          <a:chExt cx="0" cy="0"/>
        </a:xfrm>
      </p:grpSpPr>
      <p:pic>
        <p:nvPicPr>
          <p:cNvPr id="104" name="Google Shape;104;p10"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105" name="Google Shape;105;p10"/>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06" name="Google Shape;106;p10"/>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07" name="Google Shape;107;p10"/>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08" name="Google Shape;108;p10"/>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109" name="Google Shape;109;p10"/>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10" name="Google Shape;110;p10"/>
          <p:cNvSpPr txBox="1">
            <a:spLocks noGrp="1"/>
          </p:cNvSpPr>
          <p:nvPr>
            <p:ph type="title"/>
          </p:nvPr>
        </p:nvSpPr>
        <p:spPr>
          <a:xfrm>
            <a:off x="585897" y="1447790"/>
            <a:ext cx="11057955" cy="777025"/>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1" name="Google Shape;111;p10"/>
          <p:cNvSpPr txBox="1">
            <a:spLocks noGrp="1"/>
          </p:cNvSpPr>
          <p:nvPr>
            <p:ph type="body" idx="1"/>
          </p:nvPr>
        </p:nvSpPr>
        <p:spPr>
          <a:xfrm>
            <a:off x="575076" y="4103994"/>
            <a:ext cx="2758143" cy="156966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body" idx="2"/>
          </p:nvPr>
        </p:nvSpPr>
        <p:spPr>
          <a:xfrm>
            <a:off x="4047007" y="4103994"/>
            <a:ext cx="2757612" cy="156966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10"/>
          <p:cNvSpPr txBox="1">
            <a:spLocks noGrp="1"/>
          </p:cNvSpPr>
          <p:nvPr>
            <p:ph type="body" idx="3"/>
          </p:nvPr>
        </p:nvSpPr>
        <p:spPr>
          <a:xfrm>
            <a:off x="7518938" y="4103994"/>
            <a:ext cx="2757612" cy="1569661"/>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0"/>
          <p:cNvSpPr txBox="1">
            <a:spLocks noGrp="1"/>
          </p:cNvSpPr>
          <p:nvPr>
            <p:ph type="body" idx="4"/>
          </p:nvPr>
        </p:nvSpPr>
        <p:spPr>
          <a:xfrm>
            <a:off x="575076" y="2710235"/>
            <a:ext cx="2758143" cy="1164116"/>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1pPr>
            <a:lvl2pPr marL="914400" marR="0" lvl="1"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10"/>
          <p:cNvSpPr txBox="1">
            <a:spLocks noGrp="1"/>
          </p:cNvSpPr>
          <p:nvPr>
            <p:ph type="body" idx="5"/>
          </p:nvPr>
        </p:nvSpPr>
        <p:spPr>
          <a:xfrm>
            <a:off x="4047007" y="2710235"/>
            <a:ext cx="2758143" cy="1164116"/>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1pPr>
            <a:lvl2pPr marL="914400" marR="0" lvl="1"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0"/>
          <p:cNvSpPr txBox="1">
            <a:spLocks noGrp="1"/>
          </p:cNvSpPr>
          <p:nvPr>
            <p:ph type="body" idx="6"/>
          </p:nvPr>
        </p:nvSpPr>
        <p:spPr>
          <a:xfrm>
            <a:off x="7518938" y="2710235"/>
            <a:ext cx="2758143" cy="1164116"/>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1pPr>
            <a:lvl2pPr marL="914400" marR="0" lvl="1"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90000"/>
              </a:lnSpc>
              <a:spcBef>
                <a:spcPts val="5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0"/>
          <p:cNvSpPr txBox="1">
            <a:spLocks noGrp="1"/>
          </p:cNvSpPr>
          <p:nvPr>
            <p:ph type="body" idx="7"/>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0"/>
          <p:cNvSpPr txBox="1">
            <a:spLocks noGrp="1"/>
          </p:cNvSpPr>
          <p:nvPr>
            <p:ph type="body" idx="8"/>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10"/>
          <p:cNvSpPr txBox="1">
            <a:spLocks noGrp="1"/>
          </p:cNvSpPr>
          <p:nvPr>
            <p:ph type="body" idx="9"/>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Таблица_2">
  <p:cSld name="Таблица_2">
    <p:bg>
      <p:bgPr>
        <a:blipFill>
          <a:blip r:embed="rId2">
            <a:alphaModFix/>
          </a:blip>
          <a:stretch>
            <a:fillRect/>
          </a:stretch>
        </a:blipFill>
        <a:effectLst/>
      </p:bgPr>
    </p:bg>
    <p:spTree>
      <p:nvGrpSpPr>
        <p:cNvPr id="1" name="Shape 120"/>
        <p:cNvGrpSpPr/>
        <p:nvPr/>
      </p:nvGrpSpPr>
      <p:grpSpPr>
        <a:xfrm>
          <a:off x="0" y="0"/>
          <a:ext cx="0" cy="0"/>
          <a:chOff x="0" y="0"/>
          <a:chExt cx="0" cy="0"/>
        </a:xfrm>
      </p:grpSpPr>
      <p:pic>
        <p:nvPicPr>
          <p:cNvPr id="121" name="Google Shape;121;p11" descr="Icon&#10;&#10;Description automatically generated"/>
          <p:cNvPicPr preferRelativeResize="0"/>
          <p:nvPr/>
        </p:nvPicPr>
        <p:blipFill rotWithShape="1">
          <a:blip r:embed="rId3">
            <a:alphaModFix/>
          </a:blip>
          <a:srcRect/>
          <a:stretch/>
        </p:blipFill>
        <p:spPr>
          <a:xfrm>
            <a:off x="517199" y="464363"/>
            <a:ext cx="448276" cy="448276"/>
          </a:xfrm>
          <a:prstGeom prst="rect">
            <a:avLst/>
          </a:prstGeom>
          <a:noFill/>
          <a:ln>
            <a:noFill/>
          </a:ln>
        </p:spPr>
      </p:pic>
      <p:cxnSp>
        <p:nvCxnSpPr>
          <p:cNvPr id="122" name="Google Shape;122;p11"/>
          <p:cNvCxnSpPr/>
          <p:nvPr/>
        </p:nvCxnSpPr>
        <p:spPr>
          <a:xfrm>
            <a:off x="329868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23" name="Google Shape;123;p11"/>
          <p:cNvCxnSpPr/>
          <p:nvPr/>
        </p:nvCxnSpPr>
        <p:spPr>
          <a:xfrm>
            <a:off x="6099416" y="464363"/>
            <a:ext cx="0" cy="586260"/>
          </a:xfrm>
          <a:prstGeom prst="straightConnector1">
            <a:avLst/>
          </a:prstGeom>
          <a:noFill/>
          <a:ln w="12700" cap="flat" cmpd="sng">
            <a:solidFill>
              <a:srgbClr val="102D69"/>
            </a:solidFill>
            <a:prstDash val="solid"/>
            <a:miter lim="800000"/>
            <a:headEnd type="none" w="sm" len="sm"/>
            <a:tailEnd type="none" w="sm" len="sm"/>
          </a:ln>
        </p:spPr>
      </p:cxnSp>
      <p:cxnSp>
        <p:nvCxnSpPr>
          <p:cNvPr id="124" name="Google Shape;124;p11"/>
          <p:cNvCxnSpPr/>
          <p:nvPr/>
        </p:nvCxnSpPr>
        <p:spPr>
          <a:xfrm>
            <a:off x="10277081"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25" name="Google Shape;125;p11"/>
          <p:cNvSpPr txBox="1"/>
          <p:nvPr/>
        </p:nvSpPr>
        <p:spPr>
          <a:xfrm>
            <a:off x="10410201" y="532278"/>
            <a:ext cx="671977"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102D69"/>
                </a:solidFill>
                <a:latin typeface="Arial"/>
                <a:ea typeface="Arial"/>
                <a:cs typeface="Arial"/>
                <a:sym typeface="Arial"/>
              </a:rPr>
              <a:t>‹#›</a:t>
            </a:fld>
            <a:endParaRPr sz="2000" b="0" i="0" u="none" strike="noStrike" cap="none">
              <a:solidFill>
                <a:srgbClr val="102D69"/>
              </a:solidFill>
              <a:latin typeface="Arial"/>
              <a:ea typeface="Arial"/>
              <a:cs typeface="Arial"/>
              <a:sym typeface="Arial"/>
            </a:endParaRPr>
          </a:p>
        </p:txBody>
      </p:sp>
      <p:cxnSp>
        <p:nvCxnSpPr>
          <p:cNvPr id="126" name="Google Shape;126;p11"/>
          <p:cNvCxnSpPr/>
          <p:nvPr/>
        </p:nvCxnSpPr>
        <p:spPr>
          <a:xfrm>
            <a:off x="11643868" y="464363"/>
            <a:ext cx="0" cy="586260"/>
          </a:xfrm>
          <a:prstGeom prst="straightConnector1">
            <a:avLst/>
          </a:prstGeom>
          <a:noFill/>
          <a:ln w="12700" cap="flat" cmpd="sng">
            <a:solidFill>
              <a:srgbClr val="102D69"/>
            </a:solidFill>
            <a:prstDash val="solid"/>
            <a:miter lim="800000"/>
            <a:headEnd type="none" w="sm" len="sm"/>
            <a:tailEnd type="none" w="sm" len="sm"/>
          </a:ln>
        </p:spPr>
      </p:cxnSp>
      <p:sp>
        <p:nvSpPr>
          <p:cNvPr id="127" name="Google Shape;127;p11"/>
          <p:cNvSpPr txBox="1">
            <a:spLocks noGrp="1"/>
          </p:cNvSpPr>
          <p:nvPr>
            <p:ph type="body" idx="1"/>
          </p:nvPr>
        </p:nvSpPr>
        <p:spPr>
          <a:xfrm>
            <a:off x="585787" y="1447064"/>
            <a:ext cx="7617877" cy="537011"/>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rgbClr val="0E2D69"/>
              </a:buClr>
              <a:buSzPts val="1600"/>
              <a:buFont typeface="Arial"/>
              <a:buNone/>
              <a:defRPr sz="1600" b="0" i="0" u="none" strike="noStrike" cap="none">
                <a:solidFill>
                  <a:srgbClr val="0E2D69"/>
                </a:solidFill>
                <a:latin typeface="Arial"/>
                <a:ea typeface="Arial"/>
                <a:cs typeface="Arial"/>
                <a:sym typeface="Arial"/>
              </a:defRPr>
            </a:lvl1pPr>
            <a:lvl2pPr marL="914400" marR="0" lvl="1"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2pPr>
            <a:lvl3pPr marL="1371600" marR="0" lvl="2"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3pPr>
            <a:lvl4pPr marL="1828800" marR="0" lvl="3"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4pPr>
            <a:lvl5pPr marL="2286000" marR="0" lvl="4" indent="-330200" algn="l" rtl="0">
              <a:lnSpc>
                <a:spcPct val="90000"/>
              </a:lnSpc>
              <a:spcBef>
                <a:spcPts val="500"/>
              </a:spcBef>
              <a:spcAft>
                <a:spcPts val="0"/>
              </a:spcAft>
              <a:buClr>
                <a:srgbClr val="0E2D69"/>
              </a:buClr>
              <a:buSzPts val="1600"/>
              <a:buFont typeface="Arial"/>
              <a:buChar char="•"/>
              <a:defRPr sz="16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11"/>
          <p:cNvSpPr txBox="1">
            <a:spLocks noGrp="1"/>
          </p:cNvSpPr>
          <p:nvPr>
            <p:ph type="body" idx="2"/>
          </p:nvPr>
        </p:nvSpPr>
        <p:spPr>
          <a:xfrm>
            <a:off x="585788" y="5739189"/>
            <a:ext cx="6824303" cy="703205"/>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6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311150" algn="l" rtl="0">
              <a:lnSpc>
                <a:spcPct val="90000"/>
              </a:lnSpc>
              <a:spcBef>
                <a:spcPts val="500"/>
              </a:spcBef>
              <a:spcAft>
                <a:spcPts val="0"/>
              </a:spcAft>
              <a:buClr>
                <a:srgbClr val="0E2D69"/>
              </a:buClr>
              <a:buSzPts val="1300"/>
              <a:buFont typeface="Arial"/>
              <a:buChar char="•"/>
              <a:defRPr sz="1300" b="0" i="0" u="none" strike="noStrike" cap="none">
                <a:solidFill>
                  <a:srgbClr val="0E2D69"/>
                </a:solidFill>
                <a:latin typeface="Arial"/>
                <a:ea typeface="Arial"/>
                <a:cs typeface="Arial"/>
                <a:sym typeface="Arial"/>
              </a:defRPr>
            </a:lvl2pPr>
            <a:lvl3pPr marL="1371600" marR="0" lvl="2" indent="-311150" algn="l" rtl="0">
              <a:lnSpc>
                <a:spcPct val="90000"/>
              </a:lnSpc>
              <a:spcBef>
                <a:spcPts val="500"/>
              </a:spcBef>
              <a:spcAft>
                <a:spcPts val="0"/>
              </a:spcAft>
              <a:buClr>
                <a:srgbClr val="0E2D69"/>
              </a:buClr>
              <a:buSzPts val="1300"/>
              <a:buFont typeface="Arial"/>
              <a:buChar char="•"/>
              <a:defRPr sz="1300" b="0" i="0" u="none" strike="noStrike" cap="none">
                <a:solidFill>
                  <a:srgbClr val="0E2D69"/>
                </a:solidFill>
                <a:latin typeface="Arial"/>
                <a:ea typeface="Arial"/>
                <a:cs typeface="Arial"/>
                <a:sym typeface="Arial"/>
              </a:defRPr>
            </a:lvl3pPr>
            <a:lvl4pPr marL="1828800" marR="0" lvl="3" indent="-311150" algn="l" rtl="0">
              <a:lnSpc>
                <a:spcPct val="90000"/>
              </a:lnSpc>
              <a:spcBef>
                <a:spcPts val="500"/>
              </a:spcBef>
              <a:spcAft>
                <a:spcPts val="0"/>
              </a:spcAft>
              <a:buClr>
                <a:srgbClr val="0E2D69"/>
              </a:buClr>
              <a:buSzPts val="1300"/>
              <a:buFont typeface="Arial"/>
              <a:buChar char="•"/>
              <a:defRPr sz="1300" b="0" i="0" u="none" strike="noStrike" cap="none">
                <a:solidFill>
                  <a:srgbClr val="0E2D69"/>
                </a:solidFill>
                <a:latin typeface="Arial"/>
                <a:ea typeface="Arial"/>
                <a:cs typeface="Arial"/>
                <a:sym typeface="Arial"/>
              </a:defRPr>
            </a:lvl4pPr>
            <a:lvl5pPr marL="2286000" marR="0" lvl="4" indent="-311150" algn="l" rtl="0">
              <a:lnSpc>
                <a:spcPct val="90000"/>
              </a:lnSpc>
              <a:spcBef>
                <a:spcPts val="500"/>
              </a:spcBef>
              <a:spcAft>
                <a:spcPts val="0"/>
              </a:spcAft>
              <a:buClr>
                <a:srgbClr val="0E2D69"/>
              </a:buClr>
              <a:buSzPts val="1300"/>
              <a:buFont typeface="Arial"/>
              <a:buChar char="•"/>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11"/>
          <p:cNvSpPr>
            <a:spLocks noGrp="1"/>
          </p:cNvSpPr>
          <p:nvPr>
            <p:ph type="tbl" idx="3"/>
          </p:nvPr>
        </p:nvSpPr>
        <p:spPr>
          <a:xfrm>
            <a:off x="585787" y="2208362"/>
            <a:ext cx="7617895" cy="32952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1"/>
          <p:cNvSpPr txBox="1">
            <a:spLocks noGrp="1"/>
          </p:cNvSpPr>
          <p:nvPr>
            <p:ph type="body" idx="4"/>
          </p:nvPr>
        </p:nvSpPr>
        <p:spPr>
          <a:xfrm>
            <a:off x="8686807" y="2208363"/>
            <a:ext cx="2930666" cy="2570672"/>
          </a:xfrm>
          <a:prstGeom prst="rect">
            <a:avLst/>
          </a:prstGeom>
          <a:noFill/>
          <a:ln>
            <a:noFill/>
          </a:ln>
        </p:spPr>
        <p:txBody>
          <a:bodyPr spcFirstLastPara="1" wrap="square" lIns="0" tIns="0" rIns="0" bIns="45700" anchor="t" anchorCtr="0">
            <a:normAutofit/>
          </a:bodyPr>
          <a:lstStyle>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p11"/>
          <p:cNvSpPr txBox="1">
            <a:spLocks noGrp="1"/>
          </p:cNvSpPr>
          <p:nvPr>
            <p:ph type="body" idx="5"/>
          </p:nvPr>
        </p:nvSpPr>
        <p:spPr>
          <a:xfrm>
            <a:off x="1143689" y="540904"/>
            <a:ext cx="1901825" cy="4159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11"/>
          <p:cNvSpPr txBox="1">
            <a:spLocks noGrp="1"/>
          </p:cNvSpPr>
          <p:nvPr>
            <p:ph type="body" idx="6"/>
          </p:nvPr>
        </p:nvSpPr>
        <p:spPr>
          <a:xfrm>
            <a:off x="3459163"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body" idx="7"/>
          </p:nvPr>
        </p:nvSpPr>
        <p:spPr>
          <a:xfrm>
            <a:off x="6259892" y="548720"/>
            <a:ext cx="2070100" cy="40810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1pPr>
            <a:lvl2pPr marL="914400" marR="0" lvl="1"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2pPr>
            <a:lvl3pPr marL="1371600" marR="0" lvl="2"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3pPr>
            <a:lvl4pPr marL="1828800" marR="0" lvl="3"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4pPr>
            <a:lvl5pPr marL="2286000" marR="0" lvl="4" indent="-228600" algn="l" rtl="0">
              <a:lnSpc>
                <a:spcPct val="90000"/>
              </a:lnSpc>
              <a:spcBef>
                <a:spcPts val="500"/>
              </a:spcBef>
              <a:spcAft>
                <a:spcPts val="0"/>
              </a:spcAft>
              <a:buClr>
                <a:srgbClr val="0E2D69"/>
              </a:buClr>
              <a:buSzPts val="1000"/>
              <a:buFont typeface="Arial"/>
              <a:buNone/>
              <a:defRPr sz="10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body" idx="1"/>
          </p:nvPr>
        </p:nvSpPr>
        <p:spPr>
          <a:xfrm>
            <a:off x="2023643" y="1163094"/>
            <a:ext cx="3848717" cy="4351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None/>
            </a:pPr>
            <a:r>
              <a:rPr lang="en-US"/>
              <a:t>Faculty of computer science</a:t>
            </a:r>
            <a:endParaRPr/>
          </a:p>
          <a:p>
            <a:pPr marL="0" lvl="0" indent="0" algn="l" rtl="0">
              <a:lnSpc>
                <a:spcPct val="100000"/>
              </a:lnSpc>
              <a:spcBef>
                <a:spcPts val="0"/>
              </a:spcBef>
              <a:spcAft>
                <a:spcPts val="0"/>
              </a:spcAft>
              <a:buClr>
                <a:schemeClr val="dk1"/>
              </a:buClr>
              <a:buSzPts val="1600"/>
              <a:buNone/>
            </a:pPr>
            <a:endParaRPr/>
          </a:p>
        </p:txBody>
      </p:sp>
      <p:sp>
        <p:nvSpPr>
          <p:cNvPr id="181" name="Google Shape;181;p14"/>
          <p:cNvSpPr txBox="1">
            <a:spLocks noGrp="1"/>
          </p:cNvSpPr>
          <p:nvPr>
            <p:ph type="body" idx="2"/>
          </p:nvPr>
        </p:nvSpPr>
        <p:spPr>
          <a:xfrm>
            <a:off x="6259420" y="1173829"/>
            <a:ext cx="2278063" cy="463186"/>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E2D69"/>
              </a:buClr>
              <a:buSzPts val="1200"/>
              <a:buFont typeface="Arial"/>
              <a:buNone/>
            </a:pPr>
            <a:r>
              <a:rPr lang="en-US" dirty="0"/>
              <a:t>Probability and Statistics </a:t>
            </a:r>
            <a:endParaRPr dirty="0"/>
          </a:p>
        </p:txBody>
      </p:sp>
      <p:sp>
        <p:nvSpPr>
          <p:cNvPr id="182" name="Google Shape;182;p14"/>
          <p:cNvSpPr txBox="1">
            <a:spLocks noGrp="1"/>
          </p:cNvSpPr>
          <p:nvPr>
            <p:ph type="body" idx="3"/>
          </p:nvPr>
        </p:nvSpPr>
        <p:spPr>
          <a:xfrm>
            <a:off x="8786720" y="1173829"/>
            <a:ext cx="2217738" cy="463186"/>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E2D69"/>
              </a:buClr>
              <a:buSzPts val="1200"/>
              <a:buFont typeface="Arial"/>
              <a:buNone/>
            </a:pPr>
            <a:r>
              <a:rPr lang="en-US"/>
              <a:t>Moscow</a:t>
            </a:r>
            <a:br>
              <a:rPr lang="en-US"/>
            </a:br>
            <a:r>
              <a:rPr lang="en-US"/>
              <a:t>2023</a:t>
            </a:r>
            <a:endParaRPr/>
          </a:p>
        </p:txBody>
      </p:sp>
      <p:sp>
        <p:nvSpPr>
          <p:cNvPr id="183" name="Google Shape;183;p14"/>
          <p:cNvSpPr txBox="1"/>
          <p:nvPr/>
        </p:nvSpPr>
        <p:spPr>
          <a:xfrm>
            <a:off x="1118754" y="2257240"/>
            <a:ext cx="8170719" cy="2320705"/>
          </a:xfrm>
          <a:prstGeom prst="rect">
            <a:avLst/>
          </a:prstGeom>
          <a:noFill/>
          <a:ln>
            <a:noFill/>
          </a:ln>
        </p:spPr>
        <p:txBody>
          <a:bodyPr spcFirstLastPara="1" wrap="square" lIns="0" tIns="0" rIns="0" bIns="0" anchor="t" anchorCtr="0">
            <a:normAutofit fontScale="70000" lnSpcReduction="20000"/>
          </a:bodyPr>
          <a:lstStyle/>
          <a:p>
            <a:pPr marL="0" marR="0" lvl="0" indent="0" algn="l" rtl="0">
              <a:lnSpc>
                <a:spcPct val="100000"/>
              </a:lnSpc>
              <a:spcBef>
                <a:spcPts val="0"/>
              </a:spcBef>
              <a:spcAft>
                <a:spcPts val="0"/>
              </a:spcAft>
              <a:buClr>
                <a:srgbClr val="0E2D69"/>
              </a:buClr>
              <a:buSzPts val="4193"/>
              <a:buFont typeface="Arial"/>
              <a:buNone/>
            </a:pPr>
            <a:r>
              <a:rPr lang="en-US" sz="5400" dirty="0"/>
              <a:t>A nomogram based on a patient-reported outcomes measure: predicting the risk of readmission for patients with chronic heart failure</a:t>
            </a:r>
            <a:endParaRPr sz="4091" b="0" i="0" u="none" strike="noStrike" cap="none" dirty="0">
              <a:solidFill>
                <a:srgbClr val="0E2D69"/>
              </a:solidFill>
              <a:latin typeface="Arial"/>
              <a:ea typeface="Arial"/>
              <a:cs typeface="Arial"/>
              <a:sym typeface="Arial"/>
            </a:endParaRPr>
          </a:p>
        </p:txBody>
      </p:sp>
      <p:sp>
        <p:nvSpPr>
          <p:cNvPr id="184" name="Google Shape;184;p14"/>
          <p:cNvSpPr txBox="1"/>
          <p:nvPr/>
        </p:nvSpPr>
        <p:spPr>
          <a:xfrm>
            <a:off x="1044146" y="4277815"/>
            <a:ext cx="9051300" cy="843302"/>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just" rtl="0">
              <a:lnSpc>
                <a:spcPct val="90000"/>
              </a:lnSpc>
              <a:spcBef>
                <a:spcPts val="0"/>
              </a:spcBef>
              <a:spcAft>
                <a:spcPts val="0"/>
              </a:spcAft>
              <a:buClr>
                <a:schemeClr val="dk1"/>
              </a:buClr>
              <a:buSzPts val="1600"/>
              <a:buFont typeface="Calibri"/>
              <a:buNone/>
            </a:pPr>
            <a:r>
              <a:rPr lang="en-US" sz="2000" dirty="0" err="1"/>
              <a:t>Qiang</a:t>
            </a:r>
            <a:r>
              <a:rPr lang="en-US" sz="2000" dirty="0"/>
              <a:t> Han , Jia Ren, Jing Tian, Hong Yang, Qing Zhang , </a:t>
            </a:r>
            <a:r>
              <a:rPr lang="en-US" sz="2000" dirty="0" err="1"/>
              <a:t>Ruoya</a:t>
            </a:r>
            <a:r>
              <a:rPr lang="en-US" sz="2000" dirty="0"/>
              <a:t> Wang, Jinghua Zhao, </a:t>
            </a:r>
            <a:r>
              <a:rPr lang="en-US" sz="2000" dirty="0" err="1"/>
              <a:t>Linai</a:t>
            </a:r>
            <a:r>
              <a:rPr lang="en-US" sz="2000" dirty="0"/>
              <a:t> Han , </a:t>
            </a:r>
            <a:r>
              <a:rPr lang="en-US" sz="2000" dirty="0" err="1"/>
              <a:t>Chenhao</a:t>
            </a:r>
            <a:r>
              <a:rPr lang="en-US" sz="2000" dirty="0"/>
              <a:t> Li, Jingjing Yan, Ke Wang, Chu Zheng, </a:t>
            </a:r>
            <a:r>
              <a:rPr lang="en-US" sz="2000" dirty="0" err="1"/>
              <a:t>Qinghua</a:t>
            </a:r>
            <a:r>
              <a:rPr lang="en-US" sz="2000" dirty="0"/>
              <a:t> Han and </a:t>
            </a:r>
            <a:r>
              <a:rPr lang="en-US" sz="2000" dirty="0" err="1"/>
              <a:t>Yanbo</a:t>
            </a:r>
            <a:r>
              <a:rPr lang="en-US" sz="2000" dirty="0"/>
              <a:t> Zhang</a:t>
            </a:r>
            <a:endParaRPr sz="1600" b="0" i="0" u="none" strike="noStrike" cap="none" dirty="0">
              <a:solidFill>
                <a:schemeClr val="dk1"/>
              </a:solidFill>
              <a:latin typeface="Calibri"/>
              <a:ea typeface="Calibri"/>
              <a:cs typeface="Calibri"/>
              <a:sym typeface="Calibri"/>
            </a:endParaRPr>
          </a:p>
        </p:txBody>
      </p:sp>
      <p:sp>
        <p:nvSpPr>
          <p:cNvPr id="185" name="Google Shape;185;p14"/>
          <p:cNvSpPr txBox="1"/>
          <p:nvPr/>
        </p:nvSpPr>
        <p:spPr>
          <a:xfrm>
            <a:off x="6139007" y="5316179"/>
            <a:ext cx="5214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Presented by: Kartik Joshi</a:t>
            </a:r>
            <a:endParaRPr sz="10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704051" y="971543"/>
            <a:ext cx="5245500" cy="777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Results</a:t>
            </a:r>
            <a:endParaRPr sz="3600" b="1" dirty="0"/>
          </a:p>
        </p:txBody>
      </p:sp>
      <p:sp>
        <p:nvSpPr>
          <p:cNvPr id="270" name="Google Shape;270;p22"/>
          <p:cNvSpPr txBox="1">
            <a:spLocks noGrp="1"/>
          </p:cNvSpPr>
          <p:nvPr>
            <p:ph type="body" idx="3"/>
          </p:nvPr>
        </p:nvSpPr>
        <p:spPr>
          <a:xfrm>
            <a:off x="1143689" y="540904"/>
            <a:ext cx="1901700" cy="415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dirty="0"/>
              <a:t>Faculty of computer science</a:t>
            </a:r>
            <a:endParaRPr dirty="0"/>
          </a:p>
          <a:p>
            <a:pPr marL="0" marR="0" lvl="0" indent="0" algn="l" rtl="0">
              <a:lnSpc>
                <a:spcPct val="100000"/>
              </a:lnSpc>
              <a:spcBef>
                <a:spcPts val="0"/>
              </a:spcBef>
              <a:spcAft>
                <a:spcPts val="0"/>
              </a:spcAft>
              <a:buClr>
                <a:schemeClr val="dk1"/>
              </a:buClr>
              <a:buSzPts val="1000"/>
              <a:buFont typeface="Arial"/>
              <a:buNone/>
            </a:pPr>
            <a:endParaRPr dirty="0"/>
          </a:p>
          <a:p>
            <a:pPr marL="0" marR="0" lvl="0" indent="0" algn="l" rtl="0">
              <a:lnSpc>
                <a:spcPct val="100000"/>
              </a:lnSpc>
              <a:spcBef>
                <a:spcPts val="0"/>
              </a:spcBef>
              <a:spcAft>
                <a:spcPts val="0"/>
              </a:spcAft>
              <a:buClr>
                <a:schemeClr val="dk1"/>
              </a:buClr>
              <a:buSzPts val="1000"/>
              <a:buFont typeface="Arial"/>
              <a:buNone/>
            </a:pPr>
            <a:endParaRPr dirty="0"/>
          </a:p>
        </p:txBody>
      </p:sp>
      <p:sp>
        <p:nvSpPr>
          <p:cNvPr id="271" name="Google Shape;271;p22"/>
          <p:cNvSpPr txBox="1">
            <a:spLocks noGrp="1"/>
          </p:cNvSpPr>
          <p:nvPr>
            <p:ph type="body" idx="4"/>
          </p:nvPr>
        </p:nvSpPr>
        <p:spPr>
          <a:xfrm>
            <a:off x="3459177" y="548725"/>
            <a:ext cx="22350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74" name="Google Shape;274;p22"/>
          <p:cNvSpPr txBox="1"/>
          <p:nvPr/>
        </p:nvSpPr>
        <p:spPr>
          <a:xfrm>
            <a:off x="10510474" y="443525"/>
            <a:ext cx="843325"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E2D69"/>
                </a:solidFill>
              </a:rPr>
              <a:t>  /</a:t>
            </a:r>
            <a:r>
              <a:rPr lang="en-US" sz="2000" dirty="0">
                <a:solidFill>
                  <a:srgbClr val="0E2D69"/>
                </a:solidFill>
              </a:rPr>
              <a:t>11</a:t>
            </a:r>
            <a:endParaRPr sz="2000" dirty="0">
              <a:solidFill>
                <a:srgbClr val="0E2D69"/>
              </a:solidFill>
            </a:endParaRPr>
          </a:p>
        </p:txBody>
      </p:sp>
      <p:pic>
        <p:nvPicPr>
          <p:cNvPr id="3" name="Picture 2">
            <a:extLst>
              <a:ext uri="{FF2B5EF4-FFF2-40B4-BE49-F238E27FC236}">
                <a16:creationId xmlns:a16="http://schemas.microsoft.com/office/drawing/2014/main" id="{EF84E352-4702-2EF7-1BA3-1B462D47A99E}"/>
              </a:ext>
            </a:extLst>
          </p:cNvPr>
          <p:cNvPicPr>
            <a:picLocks noChangeAspect="1"/>
          </p:cNvPicPr>
          <p:nvPr/>
        </p:nvPicPr>
        <p:blipFill>
          <a:blip r:embed="rId3"/>
          <a:stretch>
            <a:fillRect/>
          </a:stretch>
        </p:blipFill>
        <p:spPr>
          <a:xfrm>
            <a:off x="375808" y="1586522"/>
            <a:ext cx="4946475" cy="4908063"/>
          </a:xfrm>
          <a:prstGeom prst="rect">
            <a:avLst/>
          </a:prstGeom>
        </p:spPr>
      </p:pic>
      <p:sp>
        <p:nvSpPr>
          <p:cNvPr id="6" name="Google Shape;205;p16">
            <a:extLst>
              <a:ext uri="{FF2B5EF4-FFF2-40B4-BE49-F238E27FC236}">
                <a16:creationId xmlns:a16="http://schemas.microsoft.com/office/drawing/2014/main" id="{E98A4802-966F-56FF-61B6-C37CDC898D1B}"/>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pic>
        <p:nvPicPr>
          <p:cNvPr id="10" name="Picture 9">
            <a:extLst>
              <a:ext uri="{FF2B5EF4-FFF2-40B4-BE49-F238E27FC236}">
                <a16:creationId xmlns:a16="http://schemas.microsoft.com/office/drawing/2014/main" id="{99CDD202-DD67-BE33-46E9-32A5712FF7D2}"/>
              </a:ext>
            </a:extLst>
          </p:cNvPr>
          <p:cNvPicPr>
            <a:picLocks noChangeAspect="1"/>
          </p:cNvPicPr>
          <p:nvPr/>
        </p:nvPicPr>
        <p:blipFill>
          <a:blip r:embed="rId4"/>
          <a:stretch>
            <a:fillRect/>
          </a:stretch>
        </p:blipFill>
        <p:spPr>
          <a:xfrm>
            <a:off x="5634895" y="1609742"/>
            <a:ext cx="6087881" cy="48848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3"/>
          <p:cNvSpPr txBox="1">
            <a:spLocks noGrp="1"/>
          </p:cNvSpPr>
          <p:nvPr>
            <p:ph type="title"/>
          </p:nvPr>
        </p:nvSpPr>
        <p:spPr>
          <a:xfrm>
            <a:off x="585898" y="1447790"/>
            <a:ext cx="5245560" cy="777025"/>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Conclusion</a:t>
            </a:r>
            <a:endParaRPr sz="3600" b="1" dirty="0"/>
          </a:p>
        </p:txBody>
      </p:sp>
      <p:sp>
        <p:nvSpPr>
          <p:cNvPr id="280" name="Google Shape;280;p23"/>
          <p:cNvSpPr txBox="1">
            <a:spLocks noGrp="1"/>
          </p:cNvSpPr>
          <p:nvPr>
            <p:ph type="body" idx="1"/>
          </p:nvPr>
        </p:nvSpPr>
        <p:spPr>
          <a:xfrm>
            <a:off x="580725" y="2067060"/>
            <a:ext cx="10921500" cy="3743100"/>
          </a:xfrm>
          <a:prstGeom prst="rect">
            <a:avLst/>
          </a:prstGeom>
          <a:noFill/>
          <a:ln>
            <a:noFill/>
          </a:ln>
        </p:spPr>
        <p:txBody>
          <a:bodyPr spcFirstLastPara="1" wrap="square" lIns="0" tIns="0" rIns="0" bIns="45700" anchor="t" anchorCtr="0">
            <a:noAutofit/>
          </a:bodyPr>
          <a:lstStyle/>
          <a:p>
            <a:pPr marL="0" lvl="0" indent="0" algn="l" rtl="0">
              <a:lnSpc>
                <a:spcPct val="100000"/>
              </a:lnSpc>
              <a:spcBef>
                <a:spcPts val="1000"/>
              </a:spcBef>
              <a:spcAft>
                <a:spcPts val="0"/>
              </a:spcAft>
              <a:buNone/>
            </a:pPr>
            <a:r>
              <a:rPr lang="en-US" sz="2400" dirty="0"/>
              <a:t>In this paper, authors formulate that using PRO (patient-reported outcomes) as a measurement tool, this study has constructed and internally validated a neoteric nomogram to predict the probability of readmission for CHF patients . </a:t>
            </a:r>
          </a:p>
          <a:p>
            <a:pPr marL="0" lvl="0" indent="0" algn="l" rtl="0">
              <a:lnSpc>
                <a:spcPct val="100000"/>
              </a:lnSpc>
              <a:spcBef>
                <a:spcPts val="1000"/>
              </a:spcBef>
              <a:spcAft>
                <a:spcPts val="0"/>
              </a:spcAft>
              <a:buNone/>
            </a:pPr>
            <a:r>
              <a:rPr lang="en-US" sz="2400" dirty="0"/>
              <a:t>The nomogram is moderate accurate, easy to use, and displays splendid calibration; so, it can assist clinicians in assessing the risk of readmission for CHF patients, and further, make personalized treatment recommendations for them.</a:t>
            </a:r>
          </a:p>
          <a:p>
            <a:pPr marL="0" lvl="0" indent="0" algn="l" rtl="0">
              <a:lnSpc>
                <a:spcPct val="100000"/>
              </a:lnSpc>
              <a:spcBef>
                <a:spcPts val="1000"/>
              </a:spcBef>
              <a:spcAft>
                <a:spcPts val="0"/>
              </a:spcAft>
              <a:buNone/>
            </a:pPr>
            <a:endParaRPr sz="2400" dirty="0"/>
          </a:p>
        </p:txBody>
      </p:sp>
      <p:sp>
        <p:nvSpPr>
          <p:cNvPr id="281" name="Google Shape;281;p23"/>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82" name="Google Shape;282;p23"/>
          <p:cNvSpPr txBox="1">
            <a:spLocks noGrp="1"/>
          </p:cNvSpPr>
          <p:nvPr>
            <p:ph type="body" idx="4"/>
          </p:nvPr>
        </p:nvSpPr>
        <p:spPr>
          <a:xfrm>
            <a:off x="3459177" y="548725"/>
            <a:ext cx="22206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84" name="Google Shape;284;p23"/>
          <p:cNvSpPr txBox="1"/>
          <p:nvPr/>
        </p:nvSpPr>
        <p:spPr>
          <a:xfrm>
            <a:off x="10612525" y="433100"/>
            <a:ext cx="64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2" name="Google Shape;205;p16">
            <a:extLst>
              <a:ext uri="{FF2B5EF4-FFF2-40B4-BE49-F238E27FC236}">
                <a16:creationId xmlns:a16="http://schemas.microsoft.com/office/drawing/2014/main" id="{2E543B4A-EFCE-22BB-884F-2076AEEBB183}"/>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43600" y="1197831"/>
            <a:ext cx="5245500" cy="52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000"/>
              </a:spcBef>
              <a:spcAft>
                <a:spcPts val="0"/>
              </a:spcAft>
              <a:buClr>
                <a:srgbClr val="0E2D69"/>
              </a:buClr>
              <a:buSzPts val="2400"/>
              <a:buFont typeface="Arial"/>
              <a:buNone/>
            </a:pPr>
            <a:r>
              <a:rPr lang="en-US" sz="3600" b="1" dirty="0">
                <a:solidFill>
                  <a:srgbClr val="0E2D69"/>
                </a:solidFill>
              </a:rPr>
              <a:t>Problem</a:t>
            </a:r>
            <a:endParaRPr sz="3600" dirty="0"/>
          </a:p>
        </p:txBody>
      </p:sp>
      <p:sp>
        <p:nvSpPr>
          <p:cNvPr id="191" name="Google Shape;191;p15"/>
          <p:cNvSpPr txBox="1">
            <a:spLocks noGrp="1"/>
          </p:cNvSpPr>
          <p:nvPr>
            <p:ph type="body" idx="1"/>
          </p:nvPr>
        </p:nvSpPr>
        <p:spPr>
          <a:xfrm>
            <a:off x="759455" y="1814454"/>
            <a:ext cx="10513063" cy="4254300"/>
          </a:xfrm>
          <a:prstGeom prst="rect">
            <a:avLst/>
          </a:prstGeom>
          <a:noFill/>
          <a:ln>
            <a:noFill/>
          </a:ln>
        </p:spPr>
        <p:txBody>
          <a:bodyPr spcFirstLastPara="1" wrap="square" lIns="0" tIns="0" rIns="0" bIns="45700" anchor="t" anchorCtr="0">
            <a:noAutofit/>
          </a:bodyPr>
          <a:lstStyle/>
          <a:p>
            <a:pPr marL="0" marR="0" lvl="0" indent="0" algn="l" rtl="0">
              <a:lnSpc>
                <a:spcPct val="100000"/>
              </a:lnSpc>
              <a:spcBef>
                <a:spcPts val="1000"/>
              </a:spcBef>
              <a:spcAft>
                <a:spcPts val="0"/>
              </a:spcAft>
              <a:buClr>
                <a:srgbClr val="0E2D69"/>
              </a:buClr>
              <a:buSzPts val="600"/>
              <a:buFont typeface="Arial"/>
              <a:buNone/>
            </a:pPr>
            <a:endParaRPr lang="en-US" sz="2400" dirty="0">
              <a:solidFill>
                <a:srgbClr val="0E2D69"/>
              </a:solidFill>
            </a:endParaRPr>
          </a:p>
          <a:p>
            <a:pPr marL="0" marR="0" lvl="0" indent="0" algn="l" rtl="0">
              <a:lnSpc>
                <a:spcPct val="100000"/>
              </a:lnSpc>
              <a:spcBef>
                <a:spcPts val="1000"/>
              </a:spcBef>
              <a:spcAft>
                <a:spcPts val="0"/>
              </a:spcAft>
              <a:buClr>
                <a:srgbClr val="0E2D69"/>
              </a:buClr>
              <a:buSzPts val="600"/>
              <a:buFont typeface="Arial"/>
              <a:buNone/>
            </a:pPr>
            <a:r>
              <a:rPr lang="en-US" sz="2400" dirty="0">
                <a:solidFill>
                  <a:srgbClr val="0E2D69"/>
                </a:solidFill>
              </a:rPr>
              <a:t>Re-admission is the main adverse outcome for patients with heart failure (HF). Because it could be associated with a high mortality, lead to a decreased quality of life , and cause a significant financial burden perspective.</a:t>
            </a:r>
          </a:p>
          <a:p>
            <a:pPr marL="0" marR="0" lvl="0" indent="0" algn="l" rtl="0">
              <a:lnSpc>
                <a:spcPct val="100000"/>
              </a:lnSpc>
              <a:spcBef>
                <a:spcPts val="1000"/>
              </a:spcBef>
              <a:spcAft>
                <a:spcPts val="0"/>
              </a:spcAft>
              <a:buClr>
                <a:srgbClr val="0E2D69"/>
              </a:buClr>
              <a:buSzPts val="600"/>
              <a:buFont typeface="Arial"/>
              <a:buNone/>
            </a:pPr>
            <a:r>
              <a:rPr lang="en-US" sz="2400" dirty="0">
                <a:solidFill>
                  <a:srgbClr val="0E2D69"/>
                </a:solidFill>
              </a:rPr>
              <a:t>Thus, it is important to assess the prognosis of HF, as patients at higher risk of poor outcomes could receive more intensive therapy and close monitoring</a:t>
            </a:r>
          </a:p>
          <a:p>
            <a:pPr marL="0" marR="0" lvl="0" indent="0" algn="l" rtl="0">
              <a:lnSpc>
                <a:spcPct val="100000"/>
              </a:lnSpc>
              <a:spcBef>
                <a:spcPts val="1000"/>
              </a:spcBef>
              <a:spcAft>
                <a:spcPts val="0"/>
              </a:spcAft>
              <a:buClr>
                <a:srgbClr val="0E2D69"/>
              </a:buClr>
              <a:buSzPts val="600"/>
              <a:buFont typeface="Arial"/>
              <a:buNone/>
            </a:pPr>
            <a:endParaRPr lang="en-US" sz="2400" dirty="0"/>
          </a:p>
          <a:p>
            <a:pPr marL="0" marR="0" lvl="0" indent="0" algn="l" rtl="0">
              <a:lnSpc>
                <a:spcPct val="100000"/>
              </a:lnSpc>
              <a:spcBef>
                <a:spcPts val="1000"/>
              </a:spcBef>
              <a:spcAft>
                <a:spcPts val="0"/>
              </a:spcAft>
              <a:buClr>
                <a:srgbClr val="0E2D69"/>
              </a:buClr>
              <a:buSzPts val="600"/>
              <a:buFont typeface="Arial"/>
              <a:buNone/>
            </a:pPr>
            <a:endParaRPr lang="en-US" sz="2400" dirty="0">
              <a:solidFill>
                <a:srgbClr val="0E2D69"/>
              </a:solidFill>
            </a:endParaRPr>
          </a:p>
          <a:p>
            <a:pPr marL="0" marR="0" lvl="0" indent="0" algn="l" rtl="0">
              <a:lnSpc>
                <a:spcPct val="100000"/>
              </a:lnSpc>
              <a:spcBef>
                <a:spcPts val="1000"/>
              </a:spcBef>
              <a:spcAft>
                <a:spcPts val="0"/>
              </a:spcAft>
              <a:buClr>
                <a:srgbClr val="0E2D69"/>
              </a:buClr>
              <a:buSzPts val="600"/>
              <a:buFont typeface="Arial"/>
              <a:buNone/>
            </a:pPr>
            <a:endParaRPr lang="en-US" sz="2400" dirty="0"/>
          </a:p>
          <a:p>
            <a:pPr marL="0" marR="0" lvl="0" indent="0" algn="l" rtl="0">
              <a:lnSpc>
                <a:spcPct val="100000"/>
              </a:lnSpc>
              <a:spcBef>
                <a:spcPts val="1000"/>
              </a:spcBef>
              <a:spcAft>
                <a:spcPts val="0"/>
              </a:spcAft>
              <a:buClr>
                <a:srgbClr val="0E2D69"/>
              </a:buClr>
              <a:buSzPts val="600"/>
              <a:buFont typeface="Arial"/>
              <a:buNone/>
            </a:pPr>
            <a:endParaRPr lang="en-US" sz="2400" dirty="0">
              <a:solidFill>
                <a:srgbClr val="0E2D69"/>
              </a:solidFill>
            </a:endParaRPr>
          </a:p>
          <a:p>
            <a:pPr marL="0" marR="0" lvl="0" indent="0" algn="l" rtl="0">
              <a:lnSpc>
                <a:spcPct val="100000"/>
              </a:lnSpc>
              <a:spcBef>
                <a:spcPts val="1000"/>
              </a:spcBef>
              <a:spcAft>
                <a:spcPts val="0"/>
              </a:spcAft>
              <a:buClr>
                <a:srgbClr val="0E2D69"/>
              </a:buClr>
              <a:buSzPts val="600"/>
              <a:buFont typeface="Arial"/>
              <a:buNone/>
            </a:pPr>
            <a:endParaRPr sz="2400" dirty="0">
              <a:solidFill>
                <a:srgbClr val="0E2D69"/>
              </a:solidFill>
            </a:endParaRPr>
          </a:p>
          <a:p>
            <a:pPr marL="0" marR="0" lvl="0" indent="0" algn="l" rtl="0">
              <a:lnSpc>
                <a:spcPct val="100000"/>
              </a:lnSpc>
              <a:spcBef>
                <a:spcPts val="1000"/>
              </a:spcBef>
              <a:spcAft>
                <a:spcPts val="0"/>
              </a:spcAft>
              <a:buClr>
                <a:srgbClr val="0E2D69"/>
              </a:buClr>
              <a:buSzPts val="600"/>
              <a:buFont typeface="Arial"/>
              <a:buNone/>
            </a:pPr>
            <a:endParaRPr sz="2400" dirty="0"/>
          </a:p>
        </p:txBody>
      </p:sp>
      <p:sp>
        <p:nvSpPr>
          <p:cNvPr id="192" name="Google Shape;192;p15"/>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193" name="Google Shape;193;p15"/>
          <p:cNvSpPr txBox="1">
            <a:spLocks noGrp="1"/>
          </p:cNvSpPr>
          <p:nvPr>
            <p:ph type="body" idx="4"/>
          </p:nvPr>
        </p:nvSpPr>
        <p:spPr>
          <a:xfrm>
            <a:off x="3430727" y="475350"/>
            <a:ext cx="22491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endParaRPr sz="1200" dirty="0"/>
          </a:p>
        </p:txBody>
      </p:sp>
      <p:sp>
        <p:nvSpPr>
          <p:cNvPr id="194" name="Google Shape;194;p15"/>
          <p:cNvSpPr/>
          <p:nvPr/>
        </p:nvSpPr>
        <p:spPr>
          <a:xfrm>
            <a:off x="6512174" y="540904"/>
            <a:ext cx="2155087"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
        <p:nvSpPr>
          <p:cNvPr id="196" name="Google Shape;196;p15"/>
          <p:cNvSpPr txBox="1"/>
          <p:nvPr/>
        </p:nvSpPr>
        <p:spPr>
          <a:xfrm>
            <a:off x="10473075" y="440075"/>
            <a:ext cx="796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600125" y="1362749"/>
            <a:ext cx="5245500" cy="5514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Methodology</a:t>
            </a:r>
            <a:endParaRPr sz="3600" dirty="0"/>
          </a:p>
        </p:txBody>
      </p:sp>
      <p:sp>
        <p:nvSpPr>
          <p:cNvPr id="202" name="Google Shape;202;p16"/>
          <p:cNvSpPr txBox="1">
            <a:spLocks noGrp="1"/>
          </p:cNvSpPr>
          <p:nvPr>
            <p:ph type="body" idx="1"/>
          </p:nvPr>
        </p:nvSpPr>
        <p:spPr>
          <a:xfrm>
            <a:off x="600125" y="1648431"/>
            <a:ext cx="8239075" cy="4630500"/>
          </a:xfrm>
          <a:prstGeom prst="rect">
            <a:avLst/>
          </a:prstGeom>
          <a:noFill/>
          <a:ln>
            <a:noFill/>
          </a:ln>
        </p:spPr>
        <p:txBody>
          <a:bodyPr spcFirstLastPara="1" wrap="square" lIns="0" tIns="0" rIns="0" bIns="45700" anchor="t" anchorCtr="0">
            <a:noAutofit/>
          </a:bodyPr>
          <a:lstStyle/>
          <a:p>
            <a:pPr marL="0" lvl="0" indent="0" algn="l" rtl="0">
              <a:lnSpc>
                <a:spcPct val="100000"/>
              </a:lnSpc>
              <a:spcBef>
                <a:spcPts val="1000"/>
              </a:spcBef>
              <a:spcAft>
                <a:spcPts val="0"/>
              </a:spcAft>
              <a:buSzPts val="1300"/>
              <a:buNone/>
            </a:pPr>
            <a:endParaRPr lang="en-US" sz="2400" dirty="0"/>
          </a:p>
          <a:p>
            <a:pPr marL="0" lvl="0" indent="0" algn="l" rtl="0">
              <a:lnSpc>
                <a:spcPct val="100000"/>
              </a:lnSpc>
              <a:spcBef>
                <a:spcPts val="1000"/>
              </a:spcBef>
              <a:spcAft>
                <a:spcPts val="0"/>
              </a:spcAft>
              <a:buSzPts val="1300"/>
              <a:buNone/>
            </a:pPr>
            <a:r>
              <a:rPr lang="en-US" sz="2400" dirty="0"/>
              <a:t>The patient-reported outcomes measure (PROM) evaluates a patient’s quality of life by the way of scales to promote communication, inspect and identify Health-related quality of life(HRQOL) issues, enhance patient-centered treatment, and increase patient satisfaction.</a:t>
            </a:r>
          </a:p>
          <a:p>
            <a:pPr marL="0" lvl="0" indent="0" algn="l" rtl="0">
              <a:lnSpc>
                <a:spcPct val="100000"/>
              </a:lnSpc>
              <a:spcBef>
                <a:spcPts val="1000"/>
              </a:spcBef>
              <a:spcAft>
                <a:spcPts val="0"/>
              </a:spcAft>
              <a:buSzPts val="1300"/>
              <a:buNone/>
            </a:pPr>
            <a:endParaRPr lang="en-US" sz="2400" dirty="0"/>
          </a:p>
          <a:p>
            <a:pPr marL="0" lvl="0" indent="0" algn="l" rtl="0">
              <a:lnSpc>
                <a:spcPct val="100000"/>
              </a:lnSpc>
              <a:spcBef>
                <a:spcPts val="1000"/>
              </a:spcBef>
              <a:spcAft>
                <a:spcPts val="0"/>
              </a:spcAft>
              <a:buSzPts val="1300"/>
              <a:buNone/>
            </a:pPr>
            <a:r>
              <a:rPr lang="en-US" sz="2400" dirty="0"/>
              <a:t>Nomograms have been regarded as dependable instruments by creating simple intuitive diagrams of the predictive models that quantify the risk of clinical adverse events. </a:t>
            </a:r>
          </a:p>
        </p:txBody>
      </p:sp>
      <p:sp>
        <p:nvSpPr>
          <p:cNvPr id="203" name="Google Shape;203;p16"/>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04" name="Google Shape;204;p16"/>
          <p:cNvSpPr txBox="1">
            <a:spLocks noGrp="1"/>
          </p:cNvSpPr>
          <p:nvPr>
            <p:ph type="body" idx="4"/>
          </p:nvPr>
        </p:nvSpPr>
        <p:spPr>
          <a:xfrm>
            <a:off x="3459177" y="548725"/>
            <a:ext cx="21354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05" name="Google Shape;205;p16"/>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
        <p:nvSpPr>
          <p:cNvPr id="206" name="Google Shape;206;p16"/>
          <p:cNvSpPr txBox="1"/>
          <p:nvPr/>
        </p:nvSpPr>
        <p:spPr>
          <a:xfrm>
            <a:off x="10491750" y="439223"/>
            <a:ext cx="89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pic>
        <p:nvPicPr>
          <p:cNvPr id="6" name="Picture 5">
            <a:extLst>
              <a:ext uri="{FF2B5EF4-FFF2-40B4-BE49-F238E27FC236}">
                <a16:creationId xmlns:a16="http://schemas.microsoft.com/office/drawing/2014/main" id="{73039369-F0B1-56AD-6FB0-D61085DBA7DE}"/>
              </a:ext>
            </a:extLst>
          </p:cNvPr>
          <p:cNvPicPr>
            <a:picLocks noChangeAspect="1"/>
          </p:cNvPicPr>
          <p:nvPr/>
        </p:nvPicPr>
        <p:blipFill>
          <a:blip r:embed="rId3"/>
          <a:stretch>
            <a:fillRect/>
          </a:stretch>
        </p:blipFill>
        <p:spPr>
          <a:xfrm>
            <a:off x="8839200" y="2309690"/>
            <a:ext cx="3206016" cy="32060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12" name="Google Shape;212;p17"/>
          <p:cNvSpPr txBox="1">
            <a:spLocks noGrp="1"/>
          </p:cNvSpPr>
          <p:nvPr>
            <p:ph type="body" idx="4"/>
          </p:nvPr>
        </p:nvSpPr>
        <p:spPr>
          <a:xfrm>
            <a:off x="3459178" y="548725"/>
            <a:ext cx="23061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16" name="Google Shape;216;p17"/>
          <p:cNvSpPr txBox="1"/>
          <p:nvPr/>
        </p:nvSpPr>
        <p:spPr>
          <a:xfrm>
            <a:off x="10465950" y="439188"/>
            <a:ext cx="133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2" name="Google Shape;201;p16">
            <a:extLst>
              <a:ext uri="{FF2B5EF4-FFF2-40B4-BE49-F238E27FC236}">
                <a16:creationId xmlns:a16="http://schemas.microsoft.com/office/drawing/2014/main" id="{306090B5-2D89-2D54-A4F6-2BEFA85A887F}"/>
              </a:ext>
            </a:extLst>
          </p:cNvPr>
          <p:cNvSpPr txBox="1">
            <a:spLocks noGrp="1"/>
          </p:cNvSpPr>
          <p:nvPr>
            <p:ph type="title"/>
          </p:nvPr>
        </p:nvSpPr>
        <p:spPr>
          <a:xfrm>
            <a:off x="600125" y="1261149"/>
            <a:ext cx="5245500" cy="5514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About our data</a:t>
            </a:r>
            <a:endParaRPr sz="4400" dirty="0"/>
          </a:p>
        </p:txBody>
      </p:sp>
      <p:sp>
        <p:nvSpPr>
          <p:cNvPr id="3" name="Google Shape;202;p16">
            <a:extLst>
              <a:ext uri="{FF2B5EF4-FFF2-40B4-BE49-F238E27FC236}">
                <a16:creationId xmlns:a16="http://schemas.microsoft.com/office/drawing/2014/main" id="{B93661DE-83DC-32B8-D3A1-3060C354983A}"/>
              </a:ext>
            </a:extLst>
          </p:cNvPr>
          <p:cNvSpPr txBox="1">
            <a:spLocks noGrp="1"/>
          </p:cNvSpPr>
          <p:nvPr>
            <p:ph type="body" idx="1"/>
          </p:nvPr>
        </p:nvSpPr>
        <p:spPr>
          <a:xfrm>
            <a:off x="528000" y="1261149"/>
            <a:ext cx="11136000" cy="4630500"/>
          </a:xfrm>
          <a:prstGeom prst="rect">
            <a:avLst/>
          </a:prstGeom>
          <a:noFill/>
          <a:ln>
            <a:noFill/>
          </a:ln>
        </p:spPr>
        <p:txBody>
          <a:bodyPr spcFirstLastPara="1" wrap="square" lIns="0" tIns="0" rIns="0" bIns="45700" anchor="t" anchorCtr="0">
            <a:noAutofit/>
          </a:bodyPr>
          <a:lstStyle/>
          <a:p>
            <a:pPr marL="0" lvl="0" indent="0" algn="l" rtl="0">
              <a:lnSpc>
                <a:spcPct val="100000"/>
              </a:lnSpc>
              <a:spcBef>
                <a:spcPts val="1000"/>
              </a:spcBef>
              <a:spcAft>
                <a:spcPts val="0"/>
              </a:spcAft>
              <a:buSzPts val="1300"/>
              <a:buNone/>
            </a:pPr>
            <a:endParaRPr lang="en-US" sz="2400" dirty="0"/>
          </a:p>
          <a:p>
            <a:pPr marL="0" lvl="0" indent="0" algn="l" rtl="0">
              <a:lnSpc>
                <a:spcPct val="100000"/>
              </a:lnSpc>
              <a:spcBef>
                <a:spcPts val="1000"/>
              </a:spcBef>
              <a:spcAft>
                <a:spcPts val="0"/>
              </a:spcAft>
              <a:buSzPts val="1300"/>
              <a:buNone/>
            </a:pPr>
            <a:r>
              <a:rPr lang="en-US" sz="2400" dirty="0"/>
              <a:t>This prognostic nomogram data of 454 patients with CHF(chronic heart failure) , to predict the possibility of re-admission, from May 2017 to January 2020, patients in the department of cardiology of the top three hospitals in the Shanxi Province of China.</a:t>
            </a:r>
          </a:p>
          <a:p>
            <a:pPr marL="0" lvl="0" indent="0" algn="l" rtl="0">
              <a:lnSpc>
                <a:spcPct val="100000"/>
              </a:lnSpc>
              <a:spcBef>
                <a:spcPts val="1000"/>
              </a:spcBef>
              <a:spcAft>
                <a:spcPts val="0"/>
              </a:spcAft>
              <a:buSzPts val="1300"/>
              <a:buNone/>
            </a:pPr>
            <a:r>
              <a:rPr lang="en-US" sz="2400" dirty="0"/>
              <a:t>The questionnaire survey of inpatients who met the inclusion criteria and screened the filled scale. Follow-up calls were made via phone at 1, 3, 6, 12, 18,and 24 months after discharge to record whether a patient was readmitted, as well as the readmission time. Following criteria were taken in hand:</a:t>
            </a:r>
          </a:p>
          <a:p>
            <a:pPr marL="0" lvl="0" indent="0" algn="l" rtl="0">
              <a:lnSpc>
                <a:spcPct val="100000"/>
              </a:lnSpc>
              <a:spcBef>
                <a:spcPts val="1000"/>
              </a:spcBef>
              <a:spcAft>
                <a:spcPts val="0"/>
              </a:spcAft>
              <a:buSzPts val="1300"/>
              <a:buNone/>
            </a:pPr>
            <a:r>
              <a:rPr lang="en-US" sz="2400" dirty="0"/>
              <a:t>(1) aged ≥18 years, (2) diagnosed with HF, according to the guideline for the diagnosis and treatment of HF in China (2018)  (3) fall under the New York Heart Association (NYHA) functional class II-IV, and (4) received HF treatment while in the hospital. </a:t>
            </a:r>
          </a:p>
          <a:p>
            <a:pPr marL="0" lvl="0" indent="0" algn="l" rtl="0">
              <a:lnSpc>
                <a:spcPct val="100000"/>
              </a:lnSpc>
              <a:spcBef>
                <a:spcPts val="1000"/>
              </a:spcBef>
              <a:spcAft>
                <a:spcPts val="0"/>
              </a:spcAft>
              <a:buSzPts val="1300"/>
              <a:buNone/>
            </a:pPr>
            <a:endParaRPr lang="en-US" sz="2400" dirty="0"/>
          </a:p>
        </p:txBody>
      </p:sp>
      <p:sp>
        <p:nvSpPr>
          <p:cNvPr id="4" name="Google Shape;205;p16">
            <a:extLst>
              <a:ext uri="{FF2B5EF4-FFF2-40B4-BE49-F238E27FC236}">
                <a16:creationId xmlns:a16="http://schemas.microsoft.com/office/drawing/2014/main" id="{48CA8B1A-A0DB-01AC-987E-8FBC2E896726}"/>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Tree>
    <p:extLst>
      <p:ext uri="{BB962C8B-B14F-4D97-AF65-F5344CB8AC3E}">
        <p14:creationId xmlns:p14="http://schemas.microsoft.com/office/powerpoint/2010/main" val="307790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12" name="Google Shape;212;p17"/>
          <p:cNvSpPr txBox="1">
            <a:spLocks noGrp="1"/>
          </p:cNvSpPr>
          <p:nvPr>
            <p:ph type="body" idx="4"/>
          </p:nvPr>
        </p:nvSpPr>
        <p:spPr>
          <a:xfrm>
            <a:off x="3459178" y="548725"/>
            <a:ext cx="23061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16" name="Google Shape;216;p17"/>
          <p:cNvSpPr txBox="1"/>
          <p:nvPr/>
        </p:nvSpPr>
        <p:spPr>
          <a:xfrm>
            <a:off x="10465950" y="439188"/>
            <a:ext cx="133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2" name="Google Shape;201;p16">
            <a:extLst>
              <a:ext uri="{FF2B5EF4-FFF2-40B4-BE49-F238E27FC236}">
                <a16:creationId xmlns:a16="http://schemas.microsoft.com/office/drawing/2014/main" id="{306090B5-2D89-2D54-A4F6-2BEFA85A887F}"/>
              </a:ext>
            </a:extLst>
          </p:cNvPr>
          <p:cNvSpPr txBox="1">
            <a:spLocks noGrp="1"/>
          </p:cNvSpPr>
          <p:nvPr>
            <p:ph type="title"/>
          </p:nvPr>
        </p:nvSpPr>
        <p:spPr>
          <a:xfrm>
            <a:off x="600124" y="1261149"/>
            <a:ext cx="10036613" cy="5514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Molding the data for the model</a:t>
            </a:r>
            <a:endParaRPr lang="en-US" sz="4400" dirty="0"/>
          </a:p>
        </p:txBody>
      </p:sp>
      <p:sp>
        <p:nvSpPr>
          <p:cNvPr id="3" name="Google Shape;202;p16">
            <a:extLst>
              <a:ext uri="{FF2B5EF4-FFF2-40B4-BE49-F238E27FC236}">
                <a16:creationId xmlns:a16="http://schemas.microsoft.com/office/drawing/2014/main" id="{B93661DE-83DC-32B8-D3A1-3060C354983A}"/>
              </a:ext>
            </a:extLst>
          </p:cNvPr>
          <p:cNvSpPr txBox="1">
            <a:spLocks noGrp="1"/>
          </p:cNvSpPr>
          <p:nvPr>
            <p:ph type="body" idx="1"/>
          </p:nvPr>
        </p:nvSpPr>
        <p:spPr>
          <a:xfrm>
            <a:off x="600124" y="1952439"/>
            <a:ext cx="11136000" cy="4630500"/>
          </a:xfrm>
          <a:prstGeom prst="rect">
            <a:avLst/>
          </a:prstGeom>
          <a:noFill/>
          <a:ln>
            <a:noFill/>
          </a:ln>
        </p:spPr>
        <p:txBody>
          <a:bodyPr spcFirstLastPara="1" wrap="square" lIns="0" tIns="0" rIns="0" bIns="45700" anchor="t" anchorCtr="0">
            <a:noAutofit/>
          </a:bodyPr>
          <a:lstStyle/>
          <a:p>
            <a:pPr marL="0" lvl="0" indent="0" algn="l" rtl="0">
              <a:lnSpc>
                <a:spcPct val="100000"/>
              </a:lnSpc>
              <a:spcBef>
                <a:spcPts val="1000"/>
              </a:spcBef>
              <a:spcAft>
                <a:spcPts val="0"/>
              </a:spcAft>
              <a:buSzPts val="1300"/>
              <a:buNone/>
            </a:pPr>
            <a:r>
              <a:rPr lang="en-US" sz="2400" dirty="0"/>
              <a:t>The CHF-PROM is divided into four domains which are further divided into12 subdomains, including a total of 57 items. The reliability of 12 subdomains were</a:t>
            </a:r>
          </a:p>
          <a:p>
            <a:pPr marL="0" lvl="0" indent="0" algn="l" rtl="0">
              <a:lnSpc>
                <a:spcPct val="100000"/>
              </a:lnSpc>
              <a:spcBef>
                <a:spcPts val="1000"/>
              </a:spcBef>
              <a:spcAft>
                <a:spcPts val="0"/>
              </a:spcAft>
              <a:buSzPts val="1300"/>
              <a:buNone/>
            </a:pPr>
            <a:r>
              <a:rPr lang="en-US" sz="2400" dirty="0"/>
              <a:t>considered acceptable defined by the specific values of </a:t>
            </a:r>
            <a:r>
              <a:rPr lang="en-US" sz="2400" b="1" i="1" u="sng" dirty="0"/>
              <a:t>Cronbach’s alpha coefficient</a:t>
            </a:r>
            <a:r>
              <a:rPr lang="en-US" sz="2400" dirty="0"/>
              <a:t> The CHF-PROM uses a 5-point </a:t>
            </a:r>
            <a:r>
              <a:rPr lang="en-US" sz="2400" b="1" i="1" u="sng" dirty="0"/>
              <a:t>Likert scale </a:t>
            </a:r>
            <a:r>
              <a:rPr lang="en-US" sz="2400" dirty="0"/>
              <a:t>to rate the responses and the scores for each item range from 0 (never) to 4 (always).</a:t>
            </a:r>
          </a:p>
          <a:p>
            <a:pPr marL="0" lvl="0" indent="0" algn="l" rtl="0">
              <a:lnSpc>
                <a:spcPct val="100000"/>
              </a:lnSpc>
              <a:spcBef>
                <a:spcPts val="1000"/>
              </a:spcBef>
              <a:spcAft>
                <a:spcPts val="0"/>
              </a:spcAft>
              <a:buSzPts val="1300"/>
              <a:buNone/>
            </a:pPr>
            <a:r>
              <a:rPr lang="en-US" sz="2400" dirty="0"/>
              <a:t>To ensure consistency between the PROM and answers to the 56 items: positively scoring items were recorded as the raw score, and negatively scoring items were recorded as 4 minus the raw score. This ensured that the score for each item still ranged from 0 to 4 and further, the correspondence of a higher score to a more positive PROM.</a:t>
            </a:r>
          </a:p>
          <a:p>
            <a:pPr marL="0" lvl="0" indent="0" algn="l" rtl="0">
              <a:lnSpc>
                <a:spcPct val="100000"/>
              </a:lnSpc>
              <a:spcBef>
                <a:spcPts val="1000"/>
              </a:spcBef>
              <a:spcAft>
                <a:spcPts val="0"/>
              </a:spcAft>
              <a:buSzPts val="1300"/>
              <a:buNone/>
            </a:pPr>
            <a:endParaRPr lang="en-US" sz="2400" dirty="0"/>
          </a:p>
        </p:txBody>
      </p:sp>
      <p:sp>
        <p:nvSpPr>
          <p:cNvPr id="4" name="Google Shape;205;p16">
            <a:extLst>
              <a:ext uri="{FF2B5EF4-FFF2-40B4-BE49-F238E27FC236}">
                <a16:creationId xmlns:a16="http://schemas.microsoft.com/office/drawing/2014/main" id="{48CA8B1A-A0DB-01AC-987E-8FBC2E896726}"/>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Tree>
    <p:extLst>
      <p:ext uri="{BB962C8B-B14F-4D97-AF65-F5344CB8AC3E}">
        <p14:creationId xmlns:p14="http://schemas.microsoft.com/office/powerpoint/2010/main" val="356289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585896" y="1177769"/>
            <a:ext cx="5245500" cy="777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Statistical analysis</a:t>
            </a:r>
          </a:p>
        </p:txBody>
      </p:sp>
      <p:sp>
        <p:nvSpPr>
          <p:cNvPr id="233" name="Google Shape;233;p19"/>
          <p:cNvSpPr txBox="1">
            <a:spLocks noGrp="1"/>
          </p:cNvSpPr>
          <p:nvPr>
            <p:ph type="body" idx="1"/>
          </p:nvPr>
        </p:nvSpPr>
        <p:spPr>
          <a:xfrm>
            <a:off x="585896" y="1954769"/>
            <a:ext cx="10527900" cy="4090813"/>
          </a:xfrm>
          <a:prstGeom prst="rect">
            <a:avLst/>
          </a:prstGeom>
          <a:noFill/>
          <a:ln>
            <a:noFill/>
          </a:ln>
        </p:spPr>
        <p:txBody>
          <a:bodyPr spcFirstLastPara="1" wrap="square" lIns="0" tIns="0" rIns="0" bIns="45700" anchor="t" anchorCtr="0">
            <a:noAutofit/>
          </a:bodyPr>
          <a:lstStyle/>
          <a:p>
            <a:pPr marL="0" marR="0" lvl="0" indent="0" algn="l" rtl="0">
              <a:lnSpc>
                <a:spcPct val="100000"/>
              </a:lnSpc>
              <a:spcBef>
                <a:spcPts val="1000"/>
              </a:spcBef>
              <a:spcAft>
                <a:spcPts val="0"/>
              </a:spcAft>
              <a:buClr>
                <a:srgbClr val="0E2D69"/>
              </a:buClr>
              <a:buSzPts val="2400"/>
              <a:buFont typeface="Arial"/>
              <a:buNone/>
            </a:pPr>
            <a:r>
              <a:rPr lang="en-US" sz="2400" dirty="0">
                <a:solidFill>
                  <a:srgbClr val="0E2D69"/>
                </a:solidFill>
              </a:rPr>
              <a:t>Categorical variables in demographic characteristics were described by frequency, and the </a:t>
            </a:r>
            <a:r>
              <a:rPr lang="en-US" sz="2400" b="1" i="1" u="sng" dirty="0">
                <a:solidFill>
                  <a:srgbClr val="0E2D69"/>
                </a:solidFill>
              </a:rPr>
              <a:t>Log-Rank test </a:t>
            </a:r>
            <a:r>
              <a:rPr lang="en-US" sz="2400" dirty="0">
                <a:solidFill>
                  <a:srgbClr val="0E2D69"/>
                </a:solidFill>
              </a:rPr>
              <a:t>was performed for comparison between groups. </a:t>
            </a:r>
          </a:p>
          <a:p>
            <a:pPr marL="0" marR="0" lvl="0" indent="0" algn="l" rtl="0">
              <a:lnSpc>
                <a:spcPct val="100000"/>
              </a:lnSpc>
              <a:spcBef>
                <a:spcPts val="1000"/>
              </a:spcBef>
              <a:spcAft>
                <a:spcPts val="0"/>
              </a:spcAft>
              <a:buClr>
                <a:srgbClr val="0E2D69"/>
              </a:buClr>
              <a:buSzPts val="2400"/>
              <a:buFont typeface="Arial"/>
              <a:buNone/>
            </a:pPr>
            <a:r>
              <a:rPr lang="en-US" sz="2400" dirty="0">
                <a:solidFill>
                  <a:srgbClr val="0E2D69"/>
                </a:solidFill>
              </a:rPr>
              <a:t>The median follow-up time was calculated by the </a:t>
            </a:r>
            <a:r>
              <a:rPr lang="en-US" sz="2400" b="1" i="1" u="sng" dirty="0">
                <a:solidFill>
                  <a:srgbClr val="0E2D69"/>
                </a:solidFill>
              </a:rPr>
              <a:t>Reverse</a:t>
            </a:r>
            <a:r>
              <a:rPr lang="en-US" sz="2400" i="1" u="sng" dirty="0">
                <a:solidFill>
                  <a:srgbClr val="0E2D69"/>
                </a:solidFill>
              </a:rPr>
              <a:t> </a:t>
            </a:r>
            <a:r>
              <a:rPr lang="en-US" sz="2400" b="1" i="1" u="sng" dirty="0">
                <a:solidFill>
                  <a:srgbClr val="0E2D69"/>
                </a:solidFill>
              </a:rPr>
              <a:t>Kaplan Meier method</a:t>
            </a:r>
            <a:r>
              <a:rPr lang="en-US" sz="2400" dirty="0">
                <a:solidFill>
                  <a:srgbClr val="0E2D69"/>
                </a:solidFill>
              </a:rPr>
              <a:t>. The variables of </a:t>
            </a:r>
            <a:r>
              <a:rPr lang="en-US" sz="2400" b="1" i="1" u="sng" dirty="0">
                <a:solidFill>
                  <a:srgbClr val="0E2D69"/>
                </a:solidFill>
              </a:rPr>
              <a:t>P-value &lt; 0.05</a:t>
            </a:r>
            <a:r>
              <a:rPr lang="en-US" sz="2400" dirty="0">
                <a:solidFill>
                  <a:srgbClr val="0E2D69"/>
                </a:solidFill>
              </a:rPr>
              <a:t> and subdomains of PRO (patient-reported outcomes) were initially included in the Cox regression analysis to identify the factors that increase the risk of CHF readmission.</a:t>
            </a:r>
          </a:p>
          <a:p>
            <a:pPr marL="0" marR="0" lvl="0" indent="0" algn="l" rtl="0">
              <a:lnSpc>
                <a:spcPct val="100000"/>
              </a:lnSpc>
              <a:spcBef>
                <a:spcPts val="1000"/>
              </a:spcBef>
              <a:spcAft>
                <a:spcPts val="0"/>
              </a:spcAft>
              <a:buClr>
                <a:srgbClr val="0E2D69"/>
              </a:buClr>
              <a:buSzPts val="2400"/>
              <a:buFont typeface="Arial"/>
              <a:buNone/>
            </a:pPr>
            <a:r>
              <a:rPr lang="en-US" sz="2400" dirty="0"/>
              <a:t>T</a:t>
            </a:r>
            <a:r>
              <a:rPr lang="en-US" sz="2400" dirty="0">
                <a:solidFill>
                  <a:srgbClr val="0E2D69"/>
                </a:solidFill>
              </a:rPr>
              <a:t>he final model streamlined with the maximum concordance index (C-index) and minimal </a:t>
            </a:r>
            <a:r>
              <a:rPr lang="en-US" sz="2400" b="1" i="1" u="sng" dirty="0">
                <a:solidFill>
                  <a:srgbClr val="0E2D69"/>
                </a:solidFill>
              </a:rPr>
              <a:t>Akaike information criterion (AIC).</a:t>
            </a:r>
          </a:p>
          <a:p>
            <a:pPr marL="0" marR="0" lvl="0" indent="0" algn="l" rtl="0">
              <a:lnSpc>
                <a:spcPct val="100000"/>
              </a:lnSpc>
              <a:spcBef>
                <a:spcPts val="1000"/>
              </a:spcBef>
              <a:spcAft>
                <a:spcPts val="0"/>
              </a:spcAft>
              <a:buClr>
                <a:srgbClr val="0E2D69"/>
              </a:buClr>
              <a:buSzPts val="2400"/>
              <a:buFont typeface="Arial"/>
              <a:buNone/>
            </a:pPr>
            <a:endParaRPr lang="en-US" sz="2400" dirty="0">
              <a:solidFill>
                <a:srgbClr val="0E2D69"/>
              </a:solidFill>
            </a:endParaRPr>
          </a:p>
        </p:txBody>
      </p:sp>
      <p:sp>
        <p:nvSpPr>
          <p:cNvPr id="234" name="Google Shape;234;p19"/>
          <p:cNvSpPr txBox="1">
            <a:spLocks noGrp="1"/>
          </p:cNvSpPr>
          <p:nvPr>
            <p:ph type="body" idx="3"/>
          </p:nvPr>
        </p:nvSpPr>
        <p:spPr>
          <a:xfrm>
            <a:off x="1143689" y="540904"/>
            <a:ext cx="1901700" cy="415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35" name="Google Shape;235;p19"/>
          <p:cNvSpPr txBox="1">
            <a:spLocks noGrp="1"/>
          </p:cNvSpPr>
          <p:nvPr>
            <p:ph type="body" idx="4"/>
          </p:nvPr>
        </p:nvSpPr>
        <p:spPr>
          <a:xfrm>
            <a:off x="3459176" y="548725"/>
            <a:ext cx="20784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41" name="Google Shape;241;p19"/>
          <p:cNvSpPr txBox="1"/>
          <p:nvPr/>
        </p:nvSpPr>
        <p:spPr>
          <a:xfrm>
            <a:off x="10480100" y="440450"/>
            <a:ext cx="72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2" name="Google Shape;205;p16">
            <a:extLst>
              <a:ext uri="{FF2B5EF4-FFF2-40B4-BE49-F238E27FC236}">
                <a16:creationId xmlns:a16="http://schemas.microsoft.com/office/drawing/2014/main" id="{D310CEF2-9C2D-09B0-BA86-C72449A7A151}"/>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585895" y="1177769"/>
            <a:ext cx="10868679" cy="7770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600"/>
              <a:buFont typeface="Arial"/>
              <a:buNone/>
            </a:pPr>
            <a:r>
              <a:rPr lang="en-US" sz="3600" b="1" dirty="0"/>
              <a:t>Log-rank test</a:t>
            </a:r>
            <a:endParaRPr lang="en-US" sz="3600" dirty="0"/>
          </a:p>
        </p:txBody>
      </p:sp>
      <p:sp>
        <p:nvSpPr>
          <p:cNvPr id="222" name="Google Shape;222;p18"/>
          <p:cNvSpPr txBox="1">
            <a:spLocks noGrp="1"/>
          </p:cNvSpPr>
          <p:nvPr>
            <p:ph type="body" idx="1"/>
          </p:nvPr>
        </p:nvSpPr>
        <p:spPr>
          <a:xfrm>
            <a:off x="585895" y="1688468"/>
            <a:ext cx="10286100" cy="2739565"/>
          </a:xfrm>
          <a:prstGeom prst="rect">
            <a:avLst/>
          </a:prstGeom>
          <a:noFill/>
          <a:ln>
            <a:noFill/>
          </a:ln>
        </p:spPr>
        <p:txBody>
          <a:bodyPr spcFirstLastPara="1" wrap="square" lIns="0" tIns="0" rIns="0" bIns="45700" anchor="t" anchorCtr="0">
            <a:noAutofit/>
          </a:bodyPr>
          <a:lstStyle/>
          <a:p>
            <a:pPr marL="0" marR="0" lvl="0" indent="0" algn="l" rtl="0">
              <a:lnSpc>
                <a:spcPct val="100000"/>
              </a:lnSpc>
              <a:spcBef>
                <a:spcPts val="1000"/>
              </a:spcBef>
              <a:spcAft>
                <a:spcPts val="0"/>
              </a:spcAft>
              <a:buClr>
                <a:srgbClr val="0E2D69"/>
              </a:buClr>
              <a:buSzPts val="2400"/>
              <a:buFont typeface="Arial"/>
              <a:buNone/>
            </a:pPr>
            <a:r>
              <a:rPr lang="en-US" sz="2100" dirty="0"/>
              <a:t>It i</a:t>
            </a:r>
            <a:r>
              <a:rPr lang="en-US" sz="2100" dirty="0">
                <a:solidFill>
                  <a:srgbClr val="0E2D69"/>
                </a:solidFill>
              </a:rPr>
              <a:t>s a hypothesis test to compare the survival distributions of two samples. It is a nonparametric test(not restricted by assumptions concerning the nature of the population from which a sample is drawn) and appropriate to use when the data are right skewed and censored (technically, the censoring must be non-informative). </a:t>
            </a:r>
          </a:p>
          <a:p>
            <a:pPr marL="0" marR="0" lvl="0" indent="0" algn="l" rtl="0">
              <a:lnSpc>
                <a:spcPct val="100000"/>
              </a:lnSpc>
              <a:spcBef>
                <a:spcPts val="1000"/>
              </a:spcBef>
              <a:spcAft>
                <a:spcPts val="0"/>
              </a:spcAft>
              <a:buClr>
                <a:srgbClr val="0E2D69"/>
              </a:buClr>
              <a:buSzPts val="2400"/>
              <a:buFont typeface="Arial"/>
              <a:buNone/>
            </a:pPr>
            <a:r>
              <a:rPr lang="en-US" sz="2100" dirty="0">
                <a:solidFill>
                  <a:srgbClr val="0E2D69"/>
                </a:solidFill>
              </a:rPr>
              <a:t>It is widely used in clinical trials to establish the efficacy of a new treatment in comparison with a control treatment when the measurement is the time to event (such as the time from initial treatment to a heart attack).</a:t>
            </a:r>
          </a:p>
        </p:txBody>
      </p:sp>
      <p:sp>
        <p:nvSpPr>
          <p:cNvPr id="223" name="Google Shape;223;p18"/>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24" name="Google Shape;224;p18"/>
          <p:cNvSpPr txBox="1">
            <a:spLocks noGrp="1"/>
          </p:cNvSpPr>
          <p:nvPr>
            <p:ph type="body" idx="4"/>
          </p:nvPr>
        </p:nvSpPr>
        <p:spPr>
          <a:xfrm>
            <a:off x="3459177" y="548725"/>
            <a:ext cx="22206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27" name="Google Shape;227;p18"/>
          <p:cNvSpPr txBox="1"/>
          <p:nvPr/>
        </p:nvSpPr>
        <p:spPr>
          <a:xfrm>
            <a:off x="10478075" y="440125"/>
            <a:ext cx="97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16" name="Google Shape;205;p16">
            <a:extLst>
              <a:ext uri="{FF2B5EF4-FFF2-40B4-BE49-F238E27FC236}">
                <a16:creationId xmlns:a16="http://schemas.microsoft.com/office/drawing/2014/main" id="{E6E92B37-195F-3ED6-05F1-A49F44F9DB66}"/>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
        <p:nvSpPr>
          <p:cNvPr id="2" name="Google Shape;221;p18">
            <a:extLst>
              <a:ext uri="{FF2B5EF4-FFF2-40B4-BE49-F238E27FC236}">
                <a16:creationId xmlns:a16="http://schemas.microsoft.com/office/drawing/2014/main" id="{9E85E91B-022B-95E1-E724-6942234B850D}"/>
              </a:ext>
            </a:extLst>
          </p:cNvPr>
          <p:cNvSpPr txBox="1">
            <a:spLocks/>
          </p:cNvSpPr>
          <p:nvPr/>
        </p:nvSpPr>
        <p:spPr>
          <a:xfrm>
            <a:off x="508769" y="4281501"/>
            <a:ext cx="10868679" cy="777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3600" b="1" dirty="0"/>
              <a:t>Reverse Kaplan Meier method. </a:t>
            </a:r>
            <a:endParaRPr lang="en-US" sz="3600" dirty="0"/>
          </a:p>
        </p:txBody>
      </p:sp>
      <p:sp>
        <p:nvSpPr>
          <p:cNvPr id="3" name="Google Shape;222;p18">
            <a:extLst>
              <a:ext uri="{FF2B5EF4-FFF2-40B4-BE49-F238E27FC236}">
                <a16:creationId xmlns:a16="http://schemas.microsoft.com/office/drawing/2014/main" id="{4710BA2A-45F2-9D14-BC34-155A8634C326}"/>
              </a:ext>
            </a:extLst>
          </p:cNvPr>
          <p:cNvSpPr txBox="1">
            <a:spLocks/>
          </p:cNvSpPr>
          <p:nvPr/>
        </p:nvSpPr>
        <p:spPr>
          <a:xfrm>
            <a:off x="536727" y="4771157"/>
            <a:ext cx="10286100" cy="2739565"/>
          </a:xfrm>
          <a:prstGeom prst="rect">
            <a:avLst/>
          </a:prstGeom>
          <a:noFill/>
          <a:ln>
            <a:noFill/>
          </a:ln>
        </p:spPr>
        <p:txBody>
          <a:bodyPr spcFirstLastPara="1" wrap="square" lIns="0" tIns="0" rIns="0"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1pPr>
            <a:lvl2pPr marL="914400" marR="0" lvl="1"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2pPr>
            <a:lvl3pPr marL="1371600" marR="0" lvl="2"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3pPr>
            <a:lvl4pPr marL="1828800" marR="0" lvl="3"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4pPr>
            <a:lvl5pPr marL="2286000" marR="0" lvl="4" indent="-228600" algn="l" rtl="0">
              <a:lnSpc>
                <a:spcPct val="100000"/>
              </a:lnSpc>
              <a:spcBef>
                <a:spcPts val="1000"/>
              </a:spcBef>
              <a:spcAft>
                <a:spcPts val="0"/>
              </a:spcAft>
              <a:buClr>
                <a:srgbClr val="0E2D69"/>
              </a:buClr>
              <a:buSzPts val="1300"/>
              <a:buFont typeface="Arial"/>
              <a:buNone/>
              <a:defRPr sz="1300" b="0" i="0" u="none" strike="noStrike" cap="none">
                <a:solidFill>
                  <a:srgbClr val="0E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SzPts val="2400"/>
            </a:pPr>
            <a:r>
              <a:rPr lang="en-US" sz="2100" dirty="0"/>
              <a:t>This method is calculated in the same way as the Kaplan-Meier (used for estimating the survival function based on the time to the occurrence of the event) estimate of the survival function, but with the meaning of the status indicator reversed so that our event of interest becomes the censor.</a:t>
            </a:r>
          </a:p>
        </p:txBody>
      </p:sp>
    </p:spTree>
    <p:extLst>
      <p:ext uri="{BB962C8B-B14F-4D97-AF65-F5344CB8AC3E}">
        <p14:creationId xmlns:p14="http://schemas.microsoft.com/office/powerpoint/2010/main" val="360700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585895" y="1177769"/>
            <a:ext cx="10868679" cy="7770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600"/>
              <a:buFont typeface="Arial"/>
              <a:buNone/>
            </a:pPr>
            <a:r>
              <a:rPr lang="en-US" sz="3600" b="1" dirty="0"/>
              <a:t>Akaike Information Criterion</a:t>
            </a:r>
            <a:endParaRPr lang="en-US" sz="3600" dirty="0"/>
          </a:p>
        </p:txBody>
      </p:sp>
      <p:sp>
        <p:nvSpPr>
          <p:cNvPr id="222" name="Google Shape;222;p18"/>
          <p:cNvSpPr txBox="1">
            <a:spLocks noGrp="1"/>
          </p:cNvSpPr>
          <p:nvPr>
            <p:ph type="body" idx="1"/>
          </p:nvPr>
        </p:nvSpPr>
        <p:spPr>
          <a:xfrm>
            <a:off x="585895" y="3652334"/>
            <a:ext cx="10286100" cy="2184575"/>
          </a:xfrm>
          <a:prstGeom prst="rect">
            <a:avLst/>
          </a:prstGeom>
          <a:noFill/>
          <a:ln>
            <a:noFill/>
          </a:ln>
        </p:spPr>
        <p:txBody>
          <a:bodyPr spcFirstLastPara="1" wrap="square" lIns="0" tIns="0" rIns="0" bIns="45700" anchor="t" anchorCtr="0">
            <a:noAutofit/>
          </a:bodyPr>
          <a:lstStyle/>
          <a:p>
            <a:pPr marL="0" marR="0" lvl="0" indent="0" algn="l" rtl="0">
              <a:lnSpc>
                <a:spcPct val="100000"/>
              </a:lnSpc>
              <a:spcBef>
                <a:spcPts val="1000"/>
              </a:spcBef>
              <a:spcAft>
                <a:spcPts val="0"/>
              </a:spcAft>
              <a:buClr>
                <a:srgbClr val="0E2D69"/>
              </a:buClr>
              <a:buSzPts val="2400"/>
              <a:buFont typeface="Arial"/>
              <a:buNone/>
            </a:pPr>
            <a:r>
              <a:rPr lang="en-US" sz="2400" dirty="0">
                <a:solidFill>
                  <a:srgbClr val="0E2D69"/>
                </a:solidFill>
              </a:rPr>
              <a:t>The Akaike information criterion (AIC) is a mathematical method for evaluating how well a model fits the data it was generated from. In statistics, AIC is used to compare different possible models and determine which one is the best fit for the data.</a:t>
            </a:r>
          </a:p>
        </p:txBody>
      </p:sp>
      <p:sp>
        <p:nvSpPr>
          <p:cNvPr id="223" name="Google Shape;223;p18"/>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24" name="Google Shape;224;p18"/>
          <p:cNvSpPr txBox="1">
            <a:spLocks noGrp="1"/>
          </p:cNvSpPr>
          <p:nvPr>
            <p:ph type="body" idx="4"/>
          </p:nvPr>
        </p:nvSpPr>
        <p:spPr>
          <a:xfrm>
            <a:off x="3459177" y="548725"/>
            <a:ext cx="22206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27" name="Google Shape;227;p18"/>
          <p:cNvSpPr txBox="1"/>
          <p:nvPr/>
        </p:nvSpPr>
        <p:spPr>
          <a:xfrm>
            <a:off x="10478075" y="440125"/>
            <a:ext cx="97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4" name="TextBox 3">
            <a:extLst>
              <a:ext uri="{FF2B5EF4-FFF2-40B4-BE49-F238E27FC236}">
                <a16:creationId xmlns:a16="http://schemas.microsoft.com/office/drawing/2014/main" id="{EC59557B-C92C-1C6D-18DA-533CC614E6B5}"/>
              </a:ext>
            </a:extLst>
          </p:cNvPr>
          <p:cNvSpPr txBox="1"/>
          <p:nvPr/>
        </p:nvSpPr>
        <p:spPr>
          <a:xfrm>
            <a:off x="6096000" y="2300298"/>
            <a:ext cx="4501661" cy="738664"/>
          </a:xfrm>
          <a:prstGeom prst="rect">
            <a:avLst/>
          </a:prstGeom>
          <a:noFill/>
        </p:spPr>
        <p:txBody>
          <a:bodyPr wrap="square" rtlCol="0">
            <a:spAutoFit/>
          </a:bodyPr>
          <a:lstStyle/>
          <a:p>
            <a:pPr algn="l"/>
            <a:r>
              <a:rPr lang="en-US" b="0" i="0" dirty="0">
                <a:solidFill>
                  <a:srgbClr val="767673"/>
                </a:solidFill>
                <a:effectLst/>
                <a:latin typeface="droid sans"/>
              </a:rPr>
              <a:t>Where:</a:t>
            </a:r>
          </a:p>
          <a:p>
            <a:pPr>
              <a:buFont typeface="Arial" panose="020B0604020202020204" pitchFamily="34" charset="0"/>
              <a:buChar char="•"/>
            </a:pPr>
            <a:r>
              <a:rPr lang="en-US" dirty="0">
                <a:solidFill>
                  <a:srgbClr val="767673"/>
                </a:solidFill>
                <a:latin typeface="droid sans"/>
              </a:rPr>
              <a:t>AIC equation, where L = likelihood</a:t>
            </a:r>
            <a:endParaRPr lang="en-IN" dirty="0">
              <a:solidFill>
                <a:srgbClr val="767673"/>
              </a:solidFill>
              <a:latin typeface="droid sans"/>
            </a:endParaRPr>
          </a:p>
          <a:p>
            <a:pPr>
              <a:buFont typeface="Arial" panose="020B0604020202020204" pitchFamily="34" charset="0"/>
              <a:buChar char="•"/>
            </a:pPr>
            <a:r>
              <a:rPr lang="en-US" b="0" i="0" dirty="0">
                <a:solidFill>
                  <a:srgbClr val="767673"/>
                </a:solidFill>
                <a:effectLst/>
                <a:latin typeface="droid sans"/>
              </a:rPr>
              <a:t> </a:t>
            </a:r>
            <a:r>
              <a:rPr lang="en-US" dirty="0">
                <a:solidFill>
                  <a:srgbClr val="767673"/>
                </a:solidFill>
                <a:latin typeface="droid sans"/>
              </a:rPr>
              <a:t>k = # of parameters.</a:t>
            </a:r>
            <a:endParaRPr lang="en-US" b="0" i="0" dirty="0">
              <a:solidFill>
                <a:srgbClr val="767673"/>
              </a:solidFill>
              <a:effectLst/>
              <a:latin typeface="droid sans"/>
            </a:endParaRPr>
          </a:p>
        </p:txBody>
      </p:sp>
      <p:sp>
        <p:nvSpPr>
          <p:cNvPr id="16" name="Google Shape;205;p16">
            <a:extLst>
              <a:ext uri="{FF2B5EF4-FFF2-40B4-BE49-F238E27FC236}">
                <a16:creationId xmlns:a16="http://schemas.microsoft.com/office/drawing/2014/main" id="{E6E92B37-195F-3ED6-05F1-A49F44F9DB66}"/>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pic>
        <p:nvPicPr>
          <p:cNvPr id="3" name="Picture 2">
            <a:extLst>
              <a:ext uri="{FF2B5EF4-FFF2-40B4-BE49-F238E27FC236}">
                <a16:creationId xmlns:a16="http://schemas.microsoft.com/office/drawing/2014/main" id="{D68945D4-59BC-F47A-58D2-A82BB55E4A33}"/>
              </a:ext>
            </a:extLst>
          </p:cNvPr>
          <p:cNvPicPr>
            <a:picLocks noChangeAspect="1"/>
          </p:cNvPicPr>
          <p:nvPr/>
        </p:nvPicPr>
        <p:blipFill>
          <a:blip r:embed="rId3"/>
          <a:stretch>
            <a:fillRect/>
          </a:stretch>
        </p:blipFill>
        <p:spPr>
          <a:xfrm>
            <a:off x="871165" y="2012365"/>
            <a:ext cx="4548376" cy="1229746"/>
          </a:xfrm>
          <a:prstGeom prst="rect">
            <a:avLst/>
          </a:prstGeom>
        </p:spPr>
      </p:pic>
    </p:spTree>
    <p:extLst>
      <p:ext uri="{BB962C8B-B14F-4D97-AF65-F5344CB8AC3E}">
        <p14:creationId xmlns:p14="http://schemas.microsoft.com/office/powerpoint/2010/main" val="1849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585896" y="1177769"/>
            <a:ext cx="5245560" cy="777025"/>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Arial"/>
              <a:buNone/>
            </a:pPr>
            <a:r>
              <a:rPr lang="en-US" sz="3600" b="1" dirty="0"/>
              <a:t>Results</a:t>
            </a:r>
            <a:endParaRPr sz="3600" b="1" dirty="0"/>
          </a:p>
        </p:txBody>
      </p:sp>
      <p:sp>
        <p:nvSpPr>
          <p:cNvPr id="258" name="Google Shape;258;p21"/>
          <p:cNvSpPr txBox="1">
            <a:spLocks noGrp="1"/>
          </p:cNvSpPr>
          <p:nvPr>
            <p:ph type="body" idx="3"/>
          </p:nvPr>
        </p:nvSpPr>
        <p:spPr>
          <a:xfrm>
            <a:off x="1143689" y="540904"/>
            <a:ext cx="1901825" cy="4159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a:t>Faculty of computer science</a:t>
            </a:r>
            <a:endParaRPr/>
          </a:p>
          <a:p>
            <a:pPr marL="0" marR="0" lvl="0" indent="0" algn="l" rtl="0">
              <a:lnSpc>
                <a:spcPct val="100000"/>
              </a:lnSpc>
              <a:spcBef>
                <a:spcPts val="0"/>
              </a:spcBef>
              <a:spcAft>
                <a:spcPts val="0"/>
              </a:spcAft>
              <a:buClr>
                <a:schemeClr val="dk1"/>
              </a:buClr>
              <a:buSzPts val="1000"/>
              <a:buFont typeface="Arial"/>
              <a:buNone/>
            </a:pPr>
            <a:endParaRPr/>
          </a:p>
          <a:p>
            <a:pPr marL="0" marR="0" lvl="0" indent="0" algn="l" rtl="0">
              <a:lnSpc>
                <a:spcPct val="100000"/>
              </a:lnSpc>
              <a:spcBef>
                <a:spcPts val="0"/>
              </a:spcBef>
              <a:spcAft>
                <a:spcPts val="0"/>
              </a:spcAft>
              <a:buClr>
                <a:schemeClr val="dk1"/>
              </a:buClr>
              <a:buSzPts val="1000"/>
              <a:buFont typeface="Arial"/>
              <a:buNone/>
            </a:pPr>
            <a:endParaRPr/>
          </a:p>
        </p:txBody>
      </p:sp>
      <p:sp>
        <p:nvSpPr>
          <p:cNvPr id="259" name="Google Shape;259;p21"/>
          <p:cNvSpPr txBox="1">
            <a:spLocks noGrp="1"/>
          </p:cNvSpPr>
          <p:nvPr>
            <p:ph type="body" idx="4"/>
          </p:nvPr>
        </p:nvSpPr>
        <p:spPr>
          <a:xfrm>
            <a:off x="3459177" y="548725"/>
            <a:ext cx="2206500" cy="40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E2D69"/>
              </a:buClr>
              <a:buSzPts val="4193"/>
              <a:buFont typeface="Arial"/>
              <a:buNone/>
            </a:pPr>
            <a:r>
              <a:rPr lang="en-IN" sz="1200" dirty="0"/>
              <a:t>CHF risk of readmission  </a:t>
            </a:r>
          </a:p>
        </p:txBody>
      </p:sp>
      <p:sp>
        <p:nvSpPr>
          <p:cNvPr id="261" name="Google Shape;261;p21"/>
          <p:cNvSpPr txBox="1"/>
          <p:nvPr/>
        </p:nvSpPr>
        <p:spPr>
          <a:xfrm>
            <a:off x="585896" y="1868916"/>
            <a:ext cx="10894900" cy="42472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rgbClr val="0E2D69"/>
                </a:solidFill>
              </a:rPr>
              <a:t>The final prediction model obtained by the step-forward selection, which</a:t>
            </a:r>
          </a:p>
          <a:p>
            <a:pPr marL="0" lvl="0" indent="0" algn="l" rtl="0">
              <a:spcBef>
                <a:spcPts val="0"/>
              </a:spcBef>
              <a:spcAft>
                <a:spcPts val="0"/>
              </a:spcAft>
              <a:buNone/>
            </a:pPr>
            <a:r>
              <a:rPr lang="en-US" sz="2400" dirty="0">
                <a:solidFill>
                  <a:srgbClr val="0E2D69"/>
                </a:solidFill>
              </a:rPr>
              <a:t>included gender, income, health care, appetite, sleep,</a:t>
            </a:r>
          </a:p>
          <a:p>
            <a:pPr marL="0" lvl="0" indent="0" algn="l" rtl="0">
              <a:spcBef>
                <a:spcPts val="0"/>
              </a:spcBef>
              <a:spcAft>
                <a:spcPts val="0"/>
              </a:spcAft>
              <a:buNone/>
            </a:pPr>
            <a:r>
              <a:rPr lang="en-US" sz="2400" dirty="0">
                <a:solidFill>
                  <a:srgbClr val="0E2D69"/>
                </a:solidFill>
              </a:rPr>
              <a:t>anxiety, depression, paranoia, support, and independence(Table 3).</a:t>
            </a:r>
          </a:p>
          <a:p>
            <a:pPr marL="0" lvl="0" indent="0" algn="l" rtl="0">
              <a:spcBef>
                <a:spcPts val="0"/>
              </a:spcBef>
              <a:spcAft>
                <a:spcPts val="0"/>
              </a:spcAft>
              <a:buNone/>
            </a:pPr>
            <a:endParaRPr lang="en-US" sz="2400" dirty="0">
              <a:solidFill>
                <a:srgbClr val="0E2D69"/>
              </a:solidFill>
            </a:endParaRPr>
          </a:p>
          <a:p>
            <a:r>
              <a:rPr lang="en-US" sz="2400" dirty="0">
                <a:solidFill>
                  <a:srgbClr val="0E2D69"/>
                </a:solidFill>
              </a:rPr>
              <a:t>Each variable was a points axis and the total score with seven predictors was reached by adding each point. Total points projection on the probability axis, could be directly calculate the probability of without readmission (Probability of readmission = 1 - Probability of without readmission).</a:t>
            </a:r>
          </a:p>
          <a:p>
            <a:endParaRPr lang="en-US" sz="2400" dirty="0">
              <a:solidFill>
                <a:srgbClr val="0E2D69"/>
              </a:solidFill>
            </a:endParaRPr>
          </a:p>
          <a:p>
            <a:pPr marL="0" lvl="0" indent="0" algn="l" rtl="0">
              <a:spcBef>
                <a:spcPts val="0"/>
              </a:spcBef>
              <a:spcAft>
                <a:spcPts val="0"/>
              </a:spcAft>
              <a:buNone/>
            </a:pPr>
            <a:r>
              <a:rPr lang="en-US" sz="2400" dirty="0">
                <a:solidFill>
                  <a:srgbClr val="0E2D69"/>
                </a:solidFill>
              </a:rPr>
              <a:t>The nomogram displayed moderate discrimination with a C-index of 0.737 (95% CI 0.673–0.800) and splendid calibration.</a:t>
            </a:r>
          </a:p>
        </p:txBody>
      </p:sp>
      <p:sp>
        <p:nvSpPr>
          <p:cNvPr id="264" name="Google Shape;264;p21"/>
          <p:cNvSpPr txBox="1"/>
          <p:nvPr/>
        </p:nvSpPr>
        <p:spPr>
          <a:xfrm>
            <a:off x="10501800" y="441575"/>
            <a:ext cx="59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0E2D69"/>
                </a:solidFill>
              </a:rPr>
              <a:t>/</a:t>
            </a:r>
            <a:r>
              <a:rPr lang="en-US" sz="2000">
                <a:solidFill>
                  <a:srgbClr val="0E2D69"/>
                </a:solidFill>
              </a:rPr>
              <a:t>11</a:t>
            </a:r>
            <a:endParaRPr sz="2000">
              <a:solidFill>
                <a:srgbClr val="0E2D69"/>
              </a:solidFill>
            </a:endParaRPr>
          </a:p>
        </p:txBody>
      </p:sp>
      <p:sp>
        <p:nvSpPr>
          <p:cNvPr id="4" name="Google Shape;205;p16">
            <a:extLst>
              <a:ext uri="{FF2B5EF4-FFF2-40B4-BE49-F238E27FC236}">
                <a16:creationId xmlns:a16="http://schemas.microsoft.com/office/drawing/2014/main" id="{FC574762-FFE2-852C-2E9B-B478E08D85BF}"/>
              </a:ext>
            </a:extLst>
          </p:cNvPr>
          <p:cNvSpPr/>
          <p:nvPr/>
        </p:nvSpPr>
        <p:spPr>
          <a:xfrm>
            <a:off x="6487027" y="540904"/>
            <a:ext cx="22662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2D69"/>
              </a:buClr>
              <a:buSzPts val="1200"/>
              <a:buFont typeface="Arial"/>
              <a:buNone/>
            </a:pPr>
            <a:r>
              <a:rPr lang="en-US" sz="1100" dirty="0"/>
              <a:t>Probability and Statistics </a:t>
            </a:r>
          </a:p>
        </p:txBody>
      </p:sp>
    </p:spTree>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1158</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droid sans</vt:lpstr>
      <vt:lpstr>Office Theme</vt:lpstr>
      <vt:lpstr>PowerPoint Presentation</vt:lpstr>
      <vt:lpstr>Problem</vt:lpstr>
      <vt:lpstr>Methodology</vt:lpstr>
      <vt:lpstr>About our data</vt:lpstr>
      <vt:lpstr>Molding the data for the model</vt:lpstr>
      <vt:lpstr>Statistical analysis</vt:lpstr>
      <vt:lpstr>Log-rank test</vt:lpstr>
      <vt:lpstr>Akaike Information Criterion</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Adminstrator</dc:creator>
  <cp:lastModifiedBy>Adminstrator</cp:lastModifiedBy>
  <cp:revision>6</cp:revision>
  <dcterms:modified xsi:type="dcterms:W3CDTF">2023-10-13T12:46:17Z</dcterms:modified>
</cp:coreProperties>
</file>