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9" r:id="rId3"/>
    <p:sldId id="260" r:id="rId4"/>
    <p:sldId id="261" r:id="rId5"/>
    <p:sldId id="262" r:id="rId6"/>
    <p:sldId id="272" r:id="rId7"/>
    <p:sldId id="264" r:id="rId8"/>
    <p:sldId id="274" r:id="rId9"/>
    <p:sldId id="273" r:id="rId10"/>
    <p:sldId id="276" r:id="rId11"/>
    <p:sldId id="279" r:id="rId12"/>
    <p:sldId id="277" r:id="rId13"/>
    <p:sldId id="278" r:id="rId14"/>
    <p:sldId id="282" r:id="rId15"/>
    <p:sldId id="280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9" r:id="rId32"/>
    <p:sldId id="298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26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0E1"/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4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7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3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3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4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6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4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91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nyudatascienc-kzp3651/shared_invite/zt-1osq4yh8n-hYIyxPZ3Y6uSEKt6aw~Gbw" TargetMode="External"/><Relationship Id="rId2" Type="http://schemas.openxmlformats.org/officeDocument/2006/relationships/hyperlink" Target="https://docs.google.com/document/d/1mDNqHa1BSJE3HiYWZqypm-ArRCHceMRX/edit?usp=sharing&amp;ouid=116651625953280978587&amp;rtpof=true&amp;sd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tasciencebootcamp@nyu.edu" TargetMode="External"/><Relationship Id="rId4" Type="http://schemas.openxmlformats.org/officeDocument/2006/relationships/hyperlink" Target="https://github.com/kartikjindgar/NYU-DataScience-BootCamp-Spring23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0F850-82F2-5EA5-A45B-5CCE3866A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2110193"/>
            <a:ext cx="6823988" cy="2176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Week 2: </a:t>
            </a:r>
            <a:r>
              <a:rPr lang="en-US" sz="6000" dirty="0">
                <a:solidFill>
                  <a:srgbClr val="8900E1"/>
                </a:solidFill>
              </a:rPr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D173C-47B0-F773-6786-0EC3F6D26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220" y="4287010"/>
            <a:ext cx="6823988" cy="1023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Data Science Bootcamp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fall’ 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F95C-486B-9413-A0E6-D5A5F64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r="26474" b="2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E067C7-65A9-FD60-B9D2-DCB41D403B11}"/>
              </a:ext>
            </a:extLst>
          </p:cNvPr>
          <p:cNvSpPr txBox="1">
            <a:spLocks/>
          </p:cNvSpPr>
          <p:nvPr/>
        </p:nvSpPr>
        <p:spPr>
          <a:xfrm>
            <a:off x="658220" y="584856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8900E1"/>
                </a:solidFill>
              </a:rPr>
              <a:t>Instructor: Kartik Jindgar</a:t>
            </a:r>
            <a:endParaRPr lang="en-IN" b="1" dirty="0">
              <a:solidFill>
                <a:srgbClr val="8900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56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WHERE</a:t>
            </a:r>
            <a:r>
              <a:rPr lang="en-US" sz="3200" dirty="0"/>
              <a:t> condition</a:t>
            </a:r>
          </a:p>
          <a:p>
            <a:endParaRPr lang="en-US" sz="3200" dirty="0"/>
          </a:p>
          <a:p>
            <a:r>
              <a:rPr lang="en-US" sz="1600" dirty="0"/>
              <a:t>We can use </a:t>
            </a:r>
            <a:r>
              <a:rPr lang="en-US" sz="1600" dirty="0">
                <a:solidFill>
                  <a:srgbClr val="8900E1"/>
                </a:solidFill>
              </a:rPr>
              <a:t>Where clause </a:t>
            </a:r>
            <a:r>
              <a:rPr lang="en-US" sz="1600" dirty="0"/>
              <a:t>to filter the rows that are fetched by our query</a:t>
            </a:r>
          </a:p>
          <a:p>
            <a:r>
              <a:rPr lang="en-US" sz="1600" dirty="0"/>
              <a:t>Some of the operators that we can use are – </a:t>
            </a:r>
            <a:r>
              <a:rPr lang="en-US" sz="1600" dirty="0">
                <a:solidFill>
                  <a:srgbClr val="8900E1"/>
                </a:solidFill>
              </a:rPr>
              <a:t>LIKE, =, &gt;,&lt;, IS NULL, IN, BETWEEN,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8117209" y="2650265"/>
            <a:ext cx="514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Pull sample of 20 sales from 05 January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37048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5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WHERE</a:t>
            </a:r>
            <a:r>
              <a:rPr lang="en-US" sz="3200" dirty="0"/>
              <a:t> condition</a:t>
            </a:r>
          </a:p>
          <a:p>
            <a:endParaRPr lang="en-US" sz="3200" dirty="0"/>
          </a:p>
          <a:p>
            <a:r>
              <a:rPr lang="en-US" sz="1600" dirty="0"/>
              <a:t>We can use </a:t>
            </a:r>
            <a:r>
              <a:rPr lang="en-US" sz="1600" dirty="0">
                <a:solidFill>
                  <a:srgbClr val="8900E1"/>
                </a:solidFill>
              </a:rPr>
              <a:t>Where clause </a:t>
            </a:r>
            <a:r>
              <a:rPr lang="en-US" sz="1600" dirty="0"/>
              <a:t>to filter the rows that are fetched by our query</a:t>
            </a:r>
          </a:p>
          <a:p>
            <a:r>
              <a:rPr lang="en-US" sz="1600" dirty="0"/>
              <a:t>Some of the operators that we can use are – </a:t>
            </a:r>
            <a:r>
              <a:rPr lang="en-US" sz="1600" dirty="0">
                <a:solidFill>
                  <a:srgbClr val="8900E1"/>
                </a:solidFill>
              </a:rPr>
              <a:t>LIKE, =, &gt;,&lt;, IS NULL, IN, BETWEEN,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8117209" y="2678258"/>
            <a:ext cx="51451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Pull sample of 20 sales from 05 January 2023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  <a:highlight>
                  <a:srgbClr val="8900E1"/>
                </a:highlight>
              </a:rPr>
              <a:t>SELECT</a:t>
            </a:r>
            <a:r>
              <a:rPr lang="en-US" sz="2400" dirty="0"/>
              <a:t> *</a:t>
            </a:r>
          </a:p>
          <a:p>
            <a:r>
              <a:rPr lang="en-IN" sz="2400" dirty="0">
                <a:solidFill>
                  <a:schemeClr val="bg1"/>
                </a:solidFill>
                <a:highlight>
                  <a:srgbClr val="8900E1"/>
                </a:highlight>
              </a:rPr>
              <a:t>FROM</a:t>
            </a:r>
            <a:r>
              <a:rPr lang="en-IN" sz="2400" dirty="0"/>
              <a:t> sales</a:t>
            </a:r>
          </a:p>
          <a:p>
            <a:r>
              <a:rPr lang="en-IN" sz="2400" dirty="0"/>
              <a:t>WHERE data = “01-05-2023” </a:t>
            </a:r>
          </a:p>
          <a:p>
            <a:r>
              <a:rPr lang="en-IN" sz="2400" dirty="0"/>
              <a:t>LIMIT 20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37048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1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2A9B-A85D-905D-8680-B989B7AE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aggregate function	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64ED-3C29-8CB1-9422-E739BD1A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8900E1"/>
                </a:solidFill>
              </a:rPr>
              <a:t>COUNT</a:t>
            </a:r>
            <a:r>
              <a:rPr lang="en-US" dirty="0"/>
              <a:t>(column)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all non null values in the column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count(*) will count all rows in the table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900E1"/>
                </a:solidFill>
              </a:rPr>
              <a:t>COUNT</a:t>
            </a:r>
            <a:r>
              <a:rPr lang="en-US" dirty="0"/>
              <a:t>( </a:t>
            </a:r>
            <a:r>
              <a:rPr lang="en-US" dirty="0">
                <a:solidFill>
                  <a:srgbClr val="8900E1"/>
                </a:solidFill>
              </a:rPr>
              <a:t>DISTINCT</a:t>
            </a:r>
            <a:r>
              <a:rPr lang="en-US" dirty="0"/>
              <a:t> column)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all distinct values in the column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900E1"/>
                </a:solidFill>
              </a:rPr>
              <a:t>SUM</a:t>
            </a:r>
            <a:r>
              <a:rPr lang="en-US" dirty="0"/>
              <a:t>(column) and </a:t>
            </a:r>
            <a:r>
              <a:rPr lang="en-US" dirty="0">
                <a:solidFill>
                  <a:srgbClr val="8900E1"/>
                </a:solidFill>
              </a:rPr>
              <a:t>AVG</a:t>
            </a:r>
            <a:r>
              <a:rPr lang="en-US" dirty="0"/>
              <a:t>(column)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calculates the sum and average of a column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900E1"/>
                </a:solidFill>
              </a:rPr>
              <a:t>MIN</a:t>
            </a:r>
            <a:r>
              <a:rPr lang="en-US" dirty="0"/>
              <a:t>(column) and </a:t>
            </a:r>
            <a:r>
              <a:rPr lang="en-US" dirty="0">
                <a:solidFill>
                  <a:srgbClr val="8900E1"/>
                </a:solidFill>
              </a:rPr>
              <a:t>MAX</a:t>
            </a:r>
            <a:r>
              <a:rPr lang="en-US" dirty="0"/>
              <a:t>(column)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computes the max and min value in a column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28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397674"/>
            <a:ext cx="66780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columns, </a:t>
            </a:r>
          </a:p>
          <a:p>
            <a:r>
              <a:rPr lang="en-US" sz="3200" dirty="0"/>
              <a:t>	</a:t>
            </a:r>
            <a:r>
              <a:rPr lang="en-US" sz="3200" b="1" dirty="0" err="1">
                <a:solidFill>
                  <a:srgbClr val="00B050"/>
                </a:solidFill>
              </a:rPr>
              <a:t>aggregate_fun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(column)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WHERE</a:t>
            </a:r>
            <a:r>
              <a:rPr lang="en-US" sz="3200" dirty="0"/>
              <a:t> condition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GROUP</a:t>
            </a:r>
            <a:r>
              <a:rPr lang="en-US" sz="3200" b="1" dirty="0">
                <a:solidFill>
                  <a:srgbClr val="8900E1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BY</a:t>
            </a:r>
            <a:r>
              <a:rPr lang="en-US" sz="3200" b="1" dirty="0">
                <a:solidFill>
                  <a:srgbClr val="8900E1"/>
                </a:solidFill>
              </a:rPr>
              <a:t> </a:t>
            </a:r>
            <a:r>
              <a:rPr lang="en-US" sz="3200" dirty="0"/>
              <a:t>columns</a:t>
            </a:r>
          </a:p>
          <a:p>
            <a:endParaRPr lang="en-US" sz="3200" dirty="0"/>
          </a:p>
          <a:p>
            <a:r>
              <a:rPr lang="en-US" sz="1600" dirty="0"/>
              <a:t>We </a:t>
            </a:r>
            <a:r>
              <a:rPr lang="en-US" sz="1600" b="1" dirty="0"/>
              <a:t>must </a:t>
            </a:r>
            <a:r>
              <a:rPr lang="en-US" sz="1600" dirty="0"/>
              <a:t>group by all non aggregate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08581"/>
            <a:ext cx="447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For each day in January 2023 how much revenue </a:t>
            </a:r>
          </a:p>
          <a:p>
            <a:r>
              <a:rPr lang="en-US" sz="1400" dirty="0"/>
              <a:t>did we generate and how many sales did we have?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37048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1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21944"/>
            <a:ext cx="66780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columns, </a:t>
            </a:r>
          </a:p>
          <a:p>
            <a:r>
              <a:rPr lang="en-US" sz="3200" dirty="0"/>
              <a:t>	</a:t>
            </a:r>
            <a:r>
              <a:rPr lang="en-US" sz="3200" b="1" dirty="0" err="1">
                <a:solidFill>
                  <a:srgbClr val="00B050"/>
                </a:solidFill>
              </a:rPr>
              <a:t>aggregate_fun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(column)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WHERE</a:t>
            </a:r>
            <a:r>
              <a:rPr lang="en-US" sz="3200" dirty="0"/>
              <a:t> condition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GROUP</a:t>
            </a:r>
            <a:r>
              <a:rPr lang="en-US" sz="3200" b="1" dirty="0">
                <a:solidFill>
                  <a:srgbClr val="8900E1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BY</a:t>
            </a:r>
            <a:r>
              <a:rPr lang="en-US" sz="3200" b="1" dirty="0">
                <a:solidFill>
                  <a:srgbClr val="8900E1"/>
                </a:solidFill>
              </a:rPr>
              <a:t> </a:t>
            </a:r>
            <a:r>
              <a:rPr lang="en-US" sz="3200" dirty="0"/>
              <a:t>columns</a:t>
            </a:r>
          </a:p>
          <a:p>
            <a:endParaRPr lang="en-US" sz="3200" dirty="0"/>
          </a:p>
          <a:p>
            <a:r>
              <a:rPr lang="en-US" sz="1600" dirty="0"/>
              <a:t>We </a:t>
            </a:r>
            <a:r>
              <a:rPr lang="en-US" sz="1600" b="1" dirty="0"/>
              <a:t>must </a:t>
            </a:r>
            <a:r>
              <a:rPr lang="en-US" sz="1600" dirty="0"/>
              <a:t>group by all non aggregate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For each day in January 2023 how much revenue </a:t>
            </a:r>
          </a:p>
          <a:p>
            <a:r>
              <a:rPr lang="en-US" sz="1400" dirty="0"/>
              <a:t>did we generate and how many sales did we have?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  <a:highlight>
                  <a:srgbClr val="8900E1"/>
                </a:highlight>
              </a:rPr>
              <a:t>SELECT</a:t>
            </a:r>
            <a:r>
              <a:rPr lang="en-US" sz="2000" dirty="0"/>
              <a:t> date, </a:t>
            </a:r>
          </a:p>
          <a:p>
            <a:r>
              <a:rPr lang="en-US" sz="2000" dirty="0">
                <a:highlight>
                  <a:srgbClr val="00FF00"/>
                </a:highlight>
              </a:rPr>
              <a:t>SUM</a:t>
            </a:r>
            <a:r>
              <a:rPr lang="en-US" sz="2000" dirty="0"/>
              <a:t>(revenue) as rev, </a:t>
            </a:r>
          </a:p>
          <a:p>
            <a:r>
              <a:rPr lang="en-US" sz="2000" dirty="0">
                <a:highlight>
                  <a:srgbClr val="00FF00"/>
                </a:highlight>
              </a:rPr>
              <a:t>COUNT</a:t>
            </a:r>
            <a:r>
              <a:rPr lang="en-US" sz="2000" dirty="0"/>
              <a:t>(distinct </a:t>
            </a:r>
            <a:r>
              <a:rPr lang="en-US" sz="2000" dirty="0" err="1"/>
              <a:t>order_id</a:t>
            </a:r>
            <a:r>
              <a:rPr lang="en-US" sz="2000" dirty="0"/>
              <a:t>) as sales</a:t>
            </a:r>
          </a:p>
          <a:p>
            <a:r>
              <a:rPr lang="en-IN" sz="2000" dirty="0">
                <a:solidFill>
                  <a:schemeClr val="bg1"/>
                </a:solidFill>
                <a:highlight>
                  <a:srgbClr val="8900E1"/>
                </a:highlight>
              </a:rPr>
              <a:t>FROM</a:t>
            </a:r>
            <a:r>
              <a:rPr lang="en-IN" sz="2000" dirty="0"/>
              <a:t> sales</a:t>
            </a:r>
          </a:p>
          <a:p>
            <a:r>
              <a:rPr lang="en-IN" sz="2000" dirty="0">
                <a:solidFill>
                  <a:schemeClr val="bg1"/>
                </a:solidFill>
                <a:highlight>
                  <a:srgbClr val="8900E1"/>
                </a:highlight>
              </a:rPr>
              <a:t>WHERE</a:t>
            </a:r>
            <a:r>
              <a:rPr lang="en-IN" sz="2000" dirty="0"/>
              <a:t> date between</a:t>
            </a:r>
          </a:p>
          <a:p>
            <a:r>
              <a:rPr lang="en-IN" sz="2000" dirty="0"/>
              <a:t>“01-01-2023” and “01-31-2023” </a:t>
            </a:r>
          </a:p>
          <a:p>
            <a:r>
              <a:rPr lang="en-IN" sz="2000" dirty="0">
                <a:highlight>
                  <a:srgbClr val="00FF00"/>
                </a:highlight>
              </a:rPr>
              <a:t>GROUP BY</a:t>
            </a:r>
            <a:r>
              <a:rPr lang="en-IN" sz="2000" dirty="0"/>
              <a:t> date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10135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70382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3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r>
              <a:rPr lang="en-US" sz="3200" dirty="0"/>
              <a:t>	</a:t>
            </a:r>
            <a:r>
              <a:rPr lang="en-US" sz="3200" b="1" dirty="0" err="1">
                <a:solidFill>
                  <a:srgbClr val="00B050"/>
                </a:solidFill>
              </a:rPr>
              <a:t>aggregate_fun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(column)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WHERE</a:t>
            </a:r>
            <a:r>
              <a:rPr lang="en-US" sz="3200" dirty="0"/>
              <a:t> condition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GROUP BY </a:t>
            </a:r>
            <a:r>
              <a:rPr lang="en-US" sz="3200" dirty="0"/>
              <a:t>columns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ORDER BY </a:t>
            </a:r>
            <a:r>
              <a:rPr lang="en-US" sz="3200" dirty="0"/>
              <a:t>columns </a:t>
            </a:r>
            <a:r>
              <a:rPr lang="en-US" sz="3200" b="1" dirty="0">
                <a:solidFill>
                  <a:srgbClr val="00B050"/>
                </a:solidFill>
              </a:rPr>
              <a:t>ASC/DESC</a:t>
            </a:r>
          </a:p>
          <a:p>
            <a:endParaRPr lang="en-US" sz="3200" dirty="0"/>
          </a:p>
          <a:p>
            <a:r>
              <a:rPr lang="en-US" sz="1600" dirty="0"/>
              <a:t>We can sort the rows based on certain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How many items do we have in each department. Sort </a:t>
            </a:r>
          </a:p>
          <a:p>
            <a:r>
              <a:rPr lang="en-US" sz="1400" dirty="0"/>
              <a:t>the departments in descending order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37048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Items – </a:t>
            </a:r>
            <a:r>
              <a:rPr lang="en-US" sz="1800" dirty="0" err="1"/>
              <a:t>item_id</a:t>
            </a:r>
            <a:r>
              <a:rPr lang="en-US" sz="1800" dirty="0"/>
              <a:t>, </a:t>
            </a:r>
            <a:r>
              <a:rPr lang="en-US" sz="1800" dirty="0" err="1"/>
              <a:t>item_name</a:t>
            </a:r>
            <a:r>
              <a:rPr lang="en-US" sz="1800" dirty="0"/>
              <a:t>,</a:t>
            </a:r>
            <a:r>
              <a:rPr lang="en-US" dirty="0"/>
              <a:t> p</a:t>
            </a:r>
            <a:r>
              <a:rPr lang="en-US" sz="1800" dirty="0"/>
              <a:t>rice, department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2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r>
              <a:rPr lang="en-US" sz="3200" dirty="0"/>
              <a:t>	</a:t>
            </a:r>
            <a:r>
              <a:rPr lang="en-US" sz="3200" b="1" dirty="0" err="1">
                <a:solidFill>
                  <a:srgbClr val="00B050"/>
                </a:solidFill>
              </a:rPr>
              <a:t>aggregate_fun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(column)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WHERE</a:t>
            </a:r>
            <a:r>
              <a:rPr lang="en-US" sz="3200" dirty="0"/>
              <a:t> condition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GROUP BY </a:t>
            </a:r>
            <a:r>
              <a:rPr lang="en-US" sz="3200" dirty="0"/>
              <a:t>columns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ORDER BY </a:t>
            </a:r>
            <a:r>
              <a:rPr lang="en-US" sz="3200" dirty="0"/>
              <a:t>columns </a:t>
            </a:r>
            <a:r>
              <a:rPr lang="en-US" sz="3200" b="1" dirty="0">
                <a:solidFill>
                  <a:srgbClr val="00B050"/>
                </a:solidFill>
              </a:rPr>
              <a:t>ASC/DESC</a:t>
            </a:r>
          </a:p>
          <a:p>
            <a:endParaRPr lang="en-US" sz="3200" dirty="0"/>
          </a:p>
          <a:p>
            <a:r>
              <a:rPr lang="en-US" sz="1600" dirty="0"/>
              <a:t>We can sort the rows based on certain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How many items do we have in each department. Sort </a:t>
            </a:r>
          </a:p>
          <a:p>
            <a:r>
              <a:rPr lang="en-US" sz="1400" dirty="0"/>
              <a:t>the departments in descending order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  <a:highlight>
                  <a:srgbClr val="8900E1"/>
                </a:highlight>
              </a:rPr>
              <a:t>SELECT</a:t>
            </a:r>
            <a:r>
              <a:rPr lang="en-US" sz="2000" dirty="0"/>
              <a:t> department, </a:t>
            </a:r>
          </a:p>
          <a:p>
            <a:r>
              <a:rPr lang="en-US" sz="2000" dirty="0">
                <a:highlight>
                  <a:srgbClr val="00FF00"/>
                </a:highlight>
              </a:rPr>
              <a:t>COUNT</a:t>
            </a:r>
            <a:r>
              <a:rPr lang="en-US" sz="2000" dirty="0"/>
              <a:t>(*) as items, </a:t>
            </a:r>
          </a:p>
          <a:p>
            <a:r>
              <a:rPr lang="en-IN" sz="2000" dirty="0">
                <a:solidFill>
                  <a:schemeClr val="bg1"/>
                </a:solidFill>
                <a:highlight>
                  <a:srgbClr val="8900E1"/>
                </a:highlight>
              </a:rPr>
              <a:t>FROM</a:t>
            </a:r>
            <a:r>
              <a:rPr lang="en-IN" sz="2000" dirty="0"/>
              <a:t> items</a:t>
            </a:r>
          </a:p>
          <a:p>
            <a:r>
              <a:rPr lang="en-IN" sz="2000" dirty="0">
                <a:highlight>
                  <a:srgbClr val="00FF00"/>
                </a:highlight>
              </a:rPr>
              <a:t>GROUP BY</a:t>
            </a:r>
            <a:r>
              <a:rPr lang="en-IN" sz="2000" dirty="0"/>
              <a:t> department [or 1]</a:t>
            </a:r>
          </a:p>
          <a:p>
            <a:r>
              <a:rPr lang="en-IN" sz="2000" dirty="0">
                <a:highlight>
                  <a:srgbClr val="00FF00"/>
                </a:highlight>
              </a:rPr>
              <a:t>ORDER BY </a:t>
            </a:r>
            <a:r>
              <a:rPr lang="en-IN" sz="2000" dirty="0"/>
              <a:t>items [or 2]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37048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Items – </a:t>
            </a:r>
            <a:r>
              <a:rPr lang="en-US" sz="1800" dirty="0" err="1"/>
              <a:t>item_id</a:t>
            </a:r>
            <a:r>
              <a:rPr lang="en-US" sz="1800" dirty="0"/>
              <a:t>, </a:t>
            </a:r>
            <a:r>
              <a:rPr lang="en-US" sz="1800" dirty="0" err="1"/>
              <a:t>item_name</a:t>
            </a:r>
            <a:r>
              <a:rPr lang="en-US" sz="1800" dirty="0"/>
              <a:t>,</a:t>
            </a:r>
            <a:r>
              <a:rPr lang="en-US" dirty="0"/>
              <a:t> p</a:t>
            </a:r>
            <a:r>
              <a:rPr lang="en-US" sz="1800" dirty="0"/>
              <a:t>rice, department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5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r>
              <a:rPr lang="en-US" sz="3200" dirty="0"/>
              <a:t>	</a:t>
            </a:r>
            <a:r>
              <a:rPr lang="en-US" sz="3200" b="1" dirty="0" err="1">
                <a:solidFill>
                  <a:srgbClr val="00B050"/>
                </a:solidFill>
              </a:rPr>
              <a:t>aggregate_fun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(column)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WHERE</a:t>
            </a:r>
            <a:r>
              <a:rPr lang="en-US" sz="3200" dirty="0"/>
              <a:t> condition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GROUP BY </a:t>
            </a:r>
            <a:r>
              <a:rPr lang="en-US" sz="3200" dirty="0"/>
              <a:t>columns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HAVING </a:t>
            </a:r>
            <a:r>
              <a:rPr lang="en-US" sz="3200" dirty="0"/>
              <a:t>condition</a:t>
            </a:r>
          </a:p>
          <a:p>
            <a:endParaRPr lang="en-US" sz="3200" dirty="0"/>
          </a:p>
          <a:p>
            <a:r>
              <a:rPr lang="en-US" sz="1600" dirty="0"/>
              <a:t>The ‘Having’ clause acts like a ‘Where’ condition for your aggregate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Pull any order that cost at least $1000 sorted by </a:t>
            </a:r>
          </a:p>
          <a:p>
            <a:r>
              <a:rPr lang="en-US" sz="1400" dirty="0"/>
              <a:t>order revenue descending.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37048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1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r>
              <a:rPr lang="en-US" sz="3200" dirty="0"/>
              <a:t>	</a:t>
            </a:r>
            <a:r>
              <a:rPr lang="en-US" sz="3200" b="1" dirty="0" err="1">
                <a:solidFill>
                  <a:srgbClr val="00B050"/>
                </a:solidFill>
              </a:rPr>
              <a:t>aggregate_fun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(column)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WHERE</a:t>
            </a:r>
            <a:r>
              <a:rPr lang="en-US" sz="3200" dirty="0"/>
              <a:t> condition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GROUP BY </a:t>
            </a:r>
            <a:r>
              <a:rPr lang="en-US" sz="3200" dirty="0"/>
              <a:t>columns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HAVING </a:t>
            </a:r>
            <a:r>
              <a:rPr lang="en-US" sz="3200" dirty="0"/>
              <a:t>condition</a:t>
            </a:r>
          </a:p>
          <a:p>
            <a:endParaRPr lang="en-US" sz="3200" dirty="0"/>
          </a:p>
          <a:p>
            <a:r>
              <a:rPr lang="en-US" sz="1600" dirty="0"/>
              <a:t>The ‘Having’ clause acts like a ‘Where’ condition for your aggregate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Pull any order that cost at least $1000 sorted by </a:t>
            </a:r>
          </a:p>
          <a:p>
            <a:r>
              <a:rPr lang="en-US" sz="1400" dirty="0"/>
              <a:t>order revenue descending.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  <a:highlight>
                  <a:srgbClr val="8900E1"/>
                </a:highlight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order_id</a:t>
            </a:r>
            <a:r>
              <a:rPr lang="en-US" sz="2000" dirty="0"/>
              <a:t>, </a:t>
            </a:r>
          </a:p>
          <a:p>
            <a:r>
              <a:rPr lang="en-US" sz="2000" dirty="0"/>
              <a:t>    </a:t>
            </a:r>
            <a:r>
              <a:rPr lang="en-US" sz="2000" dirty="0">
                <a:highlight>
                  <a:srgbClr val="00FF00"/>
                </a:highlight>
              </a:rPr>
              <a:t>SUM</a:t>
            </a:r>
            <a:r>
              <a:rPr lang="en-US" sz="2000" dirty="0"/>
              <a:t>(revenue) as rev, </a:t>
            </a:r>
          </a:p>
          <a:p>
            <a:r>
              <a:rPr lang="en-IN" sz="2000" dirty="0">
                <a:solidFill>
                  <a:schemeClr val="bg1"/>
                </a:solidFill>
                <a:highlight>
                  <a:srgbClr val="8900E1"/>
                </a:highlight>
              </a:rPr>
              <a:t>FROM</a:t>
            </a:r>
            <a:r>
              <a:rPr lang="en-IN" sz="2000" dirty="0"/>
              <a:t> SALES</a:t>
            </a:r>
          </a:p>
          <a:p>
            <a:r>
              <a:rPr lang="en-IN" sz="2000" dirty="0">
                <a:highlight>
                  <a:srgbClr val="00FF00"/>
                </a:highlight>
              </a:rPr>
              <a:t>GROUP BY</a:t>
            </a:r>
            <a:r>
              <a:rPr lang="en-IN" sz="2000" dirty="0"/>
              <a:t> </a:t>
            </a:r>
            <a:r>
              <a:rPr lang="en-IN" sz="2000" dirty="0" err="1"/>
              <a:t>order_id</a:t>
            </a:r>
            <a:r>
              <a:rPr lang="en-IN" sz="2000" dirty="0"/>
              <a:t> [or 1]</a:t>
            </a:r>
          </a:p>
          <a:p>
            <a:r>
              <a:rPr lang="en-IN" sz="2000" dirty="0">
                <a:highlight>
                  <a:srgbClr val="00FF00"/>
                </a:highlight>
              </a:rPr>
              <a:t>HAVING </a:t>
            </a:r>
            <a:r>
              <a:rPr lang="en-IN" sz="2000" dirty="0"/>
              <a:t>rev &gt;=1000</a:t>
            </a:r>
          </a:p>
          <a:p>
            <a:r>
              <a:rPr lang="en-IN" sz="2000" dirty="0">
                <a:highlight>
                  <a:srgbClr val="00FF00"/>
                </a:highlight>
              </a:rPr>
              <a:t>ORDER BY </a:t>
            </a:r>
            <a:r>
              <a:rPr lang="en-IN" sz="2000" dirty="0"/>
              <a:t> rev [or 2] </a:t>
            </a:r>
            <a:r>
              <a:rPr lang="en-IN" sz="2000" dirty="0" err="1"/>
              <a:t>desc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65041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lose-up of a calculator keypad">
            <a:extLst>
              <a:ext uri="{FF2B5EF4-FFF2-40B4-BE49-F238E27FC236}">
                <a16:creationId xmlns:a16="http://schemas.microsoft.com/office/drawing/2014/main" id="{F39935E5-B625-7C4B-303C-1136C322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EA6C3-E0B8-D86C-1F02-6ACC15F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Sql</a:t>
            </a:r>
            <a:r>
              <a:rPr lang="en-US" sz="3600" b="1" dirty="0">
                <a:solidFill>
                  <a:schemeClr val="bg1"/>
                </a:solidFill>
              </a:rPr>
              <a:t> column functions</a:t>
            </a:r>
          </a:p>
        </p:txBody>
      </p:sp>
    </p:spTree>
    <p:extLst>
      <p:ext uri="{BB962C8B-B14F-4D97-AF65-F5344CB8AC3E}">
        <p14:creationId xmlns:p14="http://schemas.microsoft.com/office/powerpoint/2010/main" val="10557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5D-FEE1-94DE-DC05-1798AB1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bootcamp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6E6C-8545-C42F-0D60-78CED0DF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9312"/>
            <a:ext cx="11029615" cy="2082223"/>
          </a:xfrm>
        </p:spPr>
        <p:txBody>
          <a:bodyPr>
            <a:normAutofit/>
          </a:bodyPr>
          <a:lstStyle/>
          <a:p>
            <a:r>
              <a:rPr lang="en-US" sz="2400" dirty="0"/>
              <a:t>We have an action-packed agenda!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F371EF-1525-E2D6-0565-4CA696DBCDEB}"/>
              </a:ext>
            </a:extLst>
          </p:cNvPr>
          <p:cNvSpPr/>
          <p:nvPr/>
        </p:nvSpPr>
        <p:spPr>
          <a:xfrm>
            <a:off x="1838129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EEDB2C-4AB9-412D-1918-1F4F9CB7D338}"/>
              </a:ext>
            </a:extLst>
          </p:cNvPr>
          <p:cNvSpPr/>
          <p:nvPr/>
        </p:nvSpPr>
        <p:spPr>
          <a:xfrm>
            <a:off x="4172337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90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8900E1"/>
                </a:solidFill>
              </a:rPr>
              <a:t>Week 2</a:t>
            </a:r>
            <a:endParaRPr lang="en-IN" sz="1600" dirty="0">
              <a:solidFill>
                <a:srgbClr val="8900E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0E2517-42E8-86AB-B7A2-1D7FD4A7661F}"/>
              </a:ext>
            </a:extLst>
          </p:cNvPr>
          <p:cNvSpPr/>
          <p:nvPr/>
        </p:nvSpPr>
        <p:spPr>
          <a:xfrm>
            <a:off x="6506545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3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959CB-8595-6AE6-AA9C-E23F30F2954F}"/>
              </a:ext>
            </a:extLst>
          </p:cNvPr>
          <p:cNvSpPr/>
          <p:nvPr/>
        </p:nvSpPr>
        <p:spPr>
          <a:xfrm>
            <a:off x="8840753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4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98734-323C-BC61-A55A-A6961816D757}"/>
              </a:ext>
            </a:extLst>
          </p:cNvPr>
          <p:cNvCxnSpPr>
            <a:cxnSpLocks/>
          </p:cNvCxnSpPr>
          <p:nvPr/>
        </p:nvCxnSpPr>
        <p:spPr>
          <a:xfrm>
            <a:off x="3340359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7914F-88F0-15B4-902B-364C953FD369}"/>
              </a:ext>
            </a:extLst>
          </p:cNvPr>
          <p:cNvCxnSpPr>
            <a:cxnSpLocks/>
          </p:cNvCxnSpPr>
          <p:nvPr/>
        </p:nvCxnSpPr>
        <p:spPr>
          <a:xfrm>
            <a:off x="5685453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632446-E39B-E15C-5F6B-48091F7CEF41}"/>
              </a:ext>
            </a:extLst>
          </p:cNvPr>
          <p:cNvCxnSpPr>
            <a:cxnSpLocks/>
          </p:cNvCxnSpPr>
          <p:nvPr/>
        </p:nvCxnSpPr>
        <p:spPr>
          <a:xfrm>
            <a:off x="8027437" y="4499133"/>
            <a:ext cx="6251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D723CD-2418-9D17-2CBE-323654D6BBBC}"/>
              </a:ext>
            </a:extLst>
          </p:cNvPr>
          <p:cNvSpPr txBox="1"/>
          <p:nvPr/>
        </p:nvSpPr>
        <p:spPr>
          <a:xfrm>
            <a:off x="1908106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F2519-EB9F-79D8-338C-82016BD411B4}"/>
              </a:ext>
            </a:extLst>
          </p:cNvPr>
          <p:cNvSpPr txBox="1"/>
          <p:nvPr/>
        </p:nvSpPr>
        <p:spPr>
          <a:xfrm>
            <a:off x="4242314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900E1"/>
                </a:solidFill>
              </a:rPr>
              <a:t>SQL</a:t>
            </a:r>
            <a:endParaRPr lang="en-IN" dirty="0">
              <a:solidFill>
                <a:srgbClr val="8900E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1D6C1-E9D7-2EC6-F441-9749C59F7DCD}"/>
              </a:ext>
            </a:extLst>
          </p:cNvPr>
          <p:cNvSpPr txBox="1"/>
          <p:nvPr/>
        </p:nvSpPr>
        <p:spPr>
          <a:xfrm>
            <a:off x="6165197" y="5365102"/>
            <a:ext cx="20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Pandas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10209-0109-E084-B6FC-A70003F1E356}"/>
              </a:ext>
            </a:extLst>
          </p:cNvPr>
          <p:cNvSpPr txBox="1"/>
          <p:nvPr/>
        </p:nvSpPr>
        <p:spPr>
          <a:xfrm>
            <a:off x="8761440" y="5295878"/>
            <a:ext cx="148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3DF7CD-72AC-9659-9482-6299B0DA22A0}"/>
              </a:ext>
            </a:extLst>
          </p:cNvPr>
          <p:cNvCxnSpPr>
            <a:cxnSpLocks/>
          </p:cNvCxnSpPr>
          <p:nvPr/>
        </p:nvCxnSpPr>
        <p:spPr>
          <a:xfrm>
            <a:off x="10350759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80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2A9B-A85D-905D-8680-B989B7AE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1487"/>
            <a:ext cx="11029616" cy="118872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column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64ED-3C29-8CB1-9422-E739BD1A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IN" sz="2100" b="1" i="0" u="none" strike="noStrike" baseline="0" dirty="0">
                <a:solidFill>
                  <a:srgbClr val="0B5395"/>
                </a:solidFill>
                <a:latin typeface="ProximaNova-Bold"/>
              </a:rPr>
              <a:t>CASE WHEN * THEN *</a:t>
            </a:r>
          </a:p>
          <a:p>
            <a:pPr marL="324000" lvl="1" indent="0">
              <a:buNone/>
            </a:pPr>
            <a:r>
              <a:rPr lang="en-IN" sz="1600" b="1" i="0" u="none" strike="noStrike" baseline="0" dirty="0">
                <a:solidFill>
                  <a:srgbClr val="0B5395"/>
                </a:solidFill>
                <a:latin typeface="ProximaNova-Bold"/>
              </a:rPr>
              <a:t>[WHEN * THEN * ELSE *] END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ProximaNova-Regular"/>
              </a:rPr>
              <a:t>An IF/THEN statement for SQL</a:t>
            </a:r>
          </a:p>
          <a:p>
            <a:pPr algn="l"/>
            <a:endParaRPr lang="en-IN" sz="1800" b="1" i="0" u="none" strike="noStrike" baseline="0" dirty="0">
              <a:solidFill>
                <a:srgbClr val="0B5395"/>
              </a:solidFill>
              <a:latin typeface="ProximaNova-Bold"/>
            </a:endParaRPr>
          </a:p>
          <a:p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CAST(column AS </a:t>
            </a:r>
            <a:r>
              <a:rPr lang="en-IN" sz="2100" b="1" dirty="0" err="1">
                <a:solidFill>
                  <a:srgbClr val="0B5395"/>
                </a:solidFill>
                <a:latin typeface="ProximaNova-Bold"/>
              </a:rPr>
              <a:t>dtype</a:t>
            </a:r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)</a:t>
            </a:r>
          </a:p>
          <a:p>
            <a:pPr marL="324000" lvl="1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ProximaNova-Regular"/>
              </a:rPr>
              <a:t>Changes a column’s datatype (int64, string, float64 are the most</a:t>
            </a:r>
            <a:r>
              <a:rPr lang="en-US" sz="1400" dirty="0">
                <a:solidFill>
                  <a:srgbClr val="000000"/>
                </a:solidFill>
                <a:latin typeface="ProximaNova-Regular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ProximaNova-Regular"/>
              </a:rPr>
              <a:t>common </a:t>
            </a:r>
            <a:r>
              <a:rPr lang="en-IN" sz="1400" dirty="0" err="1">
                <a:solidFill>
                  <a:srgbClr val="000000"/>
                </a:solidFill>
                <a:latin typeface="ProximaNova-Regular"/>
              </a:rPr>
              <a:t>dtypes</a:t>
            </a:r>
            <a:r>
              <a:rPr lang="en-IN" sz="1400" dirty="0">
                <a:solidFill>
                  <a:srgbClr val="000000"/>
                </a:solidFill>
                <a:latin typeface="ProximaNova-Regular"/>
              </a:rPr>
              <a:t>)</a:t>
            </a:r>
          </a:p>
          <a:p>
            <a:pPr algn="l"/>
            <a:endParaRPr lang="en-IN" sz="1800" b="1" dirty="0">
              <a:solidFill>
                <a:srgbClr val="0B5395"/>
              </a:solidFill>
              <a:latin typeface="ProximaNova-Bold"/>
            </a:endParaRPr>
          </a:p>
          <a:p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UPPER() and LOWER()</a:t>
            </a:r>
          </a:p>
          <a:p>
            <a:pPr marL="324000" lvl="1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Nova-Regular"/>
              </a:rPr>
              <a:t>Adjusts the case of a string field for easier string matching</a:t>
            </a:r>
          </a:p>
          <a:p>
            <a:pPr algn="l"/>
            <a:endParaRPr lang="en-IN" sz="1800" b="1" i="0" u="none" strike="noStrike" baseline="0" dirty="0">
              <a:solidFill>
                <a:srgbClr val="0B5395"/>
              </a:solidFill>
              <a:latin typeface="ProximaNova-Bold"/>
            </a:endParaRPr>
          </a:p>
          <a:p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LIKE ‘%string%’</a:t>
            </a:r>
          </a:p>
          <a:p>
            <a:pPr marL="324000" lvl="1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Nova-Regular"/>
              </a:rPr>
              <a:t>To match on ‘string’ with % acting as a wildcard (this is actually a </a:t>
            </a:r>
            <a:r>
              <a:rPr lang="en-IN" sz="1500" dirty="0">
                <a:solidFill>
                  <a:srgbClr val="000000"/>
                </a:solidFill>
                <a:latin typeface="ProximaNova-Regular"/>
              </a:rPr>
              <a:t>conditional, not a function)</a:t>
            </a:r>
          </a:p>
        </p:txBody>
      </p:sp>
    </p:spTree>
    <p:extLst>
      <p:ext uri="{BB962C8B-B14F-4D97-AF65-F5344CB8AC3E}">
        <p14:creationId xmlns:p14="http://schemas.microsoft.com/office/powerpoint/2010/main" val="23103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2A9B-A85D-905D-8680-B989B7AE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1487"/>
            <a:ext cx="11029616" cy="118872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column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64ED-3C29-8CB1-9422-E739BD1A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IN" sz="2100" b="1" i="0" u="none" strike="noStrike" baseline="0" dirty="0">
                <a:solidFill>
                  <a:srgbClr val="0B5395"/>
                </a:solidFill>
                <a:latin typeface="ProximaNova-Bold"/>
              </a:rPr>
              <a:t>CASE WHEN * THEN *</a:t>
            </a:r>
          </a:p>
          <a:p>
            <a:pPr marL="324000" lvl="1" indent="0">
              <a:buNone/>
            </a:pPr>
            <a:r>
              <a:rPr lang="en-IN" sz="1600" b="1" i="0" u="none" strike="noStrike" baseline="0" dirty="0">
                <a:solidFill>
                  <a:srgbClr val="0B5395"/>
                </a:solidFill>
                <a:latin typeface="ProximaNova-Bold"/>
              </a:rPr>
              <a:t>[WHEN * THEN * ELSE *] END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ProximaNova-Regular"/>
              </a:rPr>
              <a:t>An IF/THEN statement for SQL</a:t>
            </a:r>
          </a:p>
          <a:p>
            <a:pPr algn="l"/>
            <a:endParaRPr lang="en-IN" sz="1800" b="1" i="0" u="none" strike="noStrike" baseline="0" dirty="0">
              <a:solidFill>
                <a:srgbClr val="0B5395"/>
              </a:solidFill>
              <a:latin typeface="ProximaNova-Bold"/>
            </a:endParaRPr>
          </a:p>
          <a:p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CAST(column AS </a:t>
            </a:r>
            <a:r>
              <a:rPr lang="en-IN" sz="2100" b="1" dirty="0" err="1">
                <a:solidFill>
                  <a:srgbClr val="0B5395"/>
                </a:solidFill>
                <a:latin typeface="ProximaNova-Bold"/>
              </a:rPr>
              <a:t>dtype</a:t>
            </a:r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)</a:t>
            </a:r>
          </a:p>
          <a:p>
            <a:pPr marL="324000" lvl="1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ProximaNova-Regular"/>
              </a:rPr>
              <a:t>Changes a column’s datatype (int64, string, float64 are the most</a:t>
            </a:r>
            <a:r>
              <a:rPr lang="en-US" sz="1400" dirty="0">
                <a:solidFill>
                  <a:srgbClr val="000000"/>
                </a:solidFill>
                <a:latin typeface="ProximaNova-Regular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ProximaNova-Regular"/>
              </a:rPr>
              <a:t>common </a:t>
            </a:r>
            <a:r>
              <a:rPr lang="en-IN" sz="1400" dirty="0" err="1">
                <a:solidFill>
                  <a:srgbClr val="000000"/>
                </a:solidFill>
                <a:latin typeface="ProximaNova-Regular"/>
              </a:rPr>
              <a:t>dtypes</a:t>
            </a:r>
            <a:r>
              <a:rPr lang="en-IN" sz="1400" dirty="0">
                <a:solidFill>
                  <a:srgbClr val="000000"/>
                </a:solidFill>
                <a:latin typeface="ProximaNova-Regular"/>
              </a:rPr>
              <a:t>)</a:t>
            </a:r>
          </a:p>
          <a:p>
            <a:pPr algn="l"/>
            <a:endParaRPr lang="en-IN" sz="1800" b="1" dirty="0">
              <a:solidFill>
                <a:srgbClr val="0B5395"/>
              </a:solidFill>
              <a:latin typeface="ProximaNova-Bold"/>
            </a:endParaRPr>
          </a:p>
          <a:p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UPPER() and LOWER()</a:t>
            </a:r>
          </a:p>
          <a:p>
            <a:pPr marL="324000" lvl="1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Nova-Regular"/>
              </a:rPr>
              <a:t>Adjusts the case of a string field for easier string matching</a:t>
            </a:r>
          </a:p>
          <a:p>
            <a:pPr algn="l"/>
            <a:endParaRPr lang="en-IN" sz="1800" b="1" i="0" u="none" strike="noStrike" baseline="0" dirty="0">
              <a:solidFill>
                <a:srgbClr val="0B5395"/>
              </a:solidFill>
              <a:latin typeface="ProximaNova-Bold"/>
            </a:endParaRPr>
          </a:p>
          <a:p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LIKE ‘%string%’</a:t>
            </a:r>
          </a:p>
          <a:p>
            <a:pPr marL="324000" lvl="1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Nova-Regular"/>
              </a:rPr>
              <a:t>To match on ‘string’ with % acting as a wildcard (this is actually a </a:t>
            </a:r>
            <a:r>
              <a:rPr lang="en-IN" sz="1500" dirty="0">
                <a:solidFill>
                  <a:srgbClr val="000000"/>
                </a:solidFill>
                <a:latin typeface="ProximaNova-Regular"/>
              </a:rPr>
              <a:t>conditional, not a function)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9AEF52-F7A2-A381-8837-A910C631C73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8D4455-221B-8B20-17F1-B862CB28454D}"/>
              </a:ext>
            </a:extLst>
          </p:cNvPr>
          <p:cNvSpPr txBox="1"/>
          <p:nvPr/>
        </p:nvSpPr>
        <p:spPr>
          <a:xfrm>
            <a:off x="7989636" y="2017912"/>
            <a:ext cx="447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What was the average order value in 2022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563FE-F145-6206-7272-3B5CD15A1483}"/>
              </a:ext>
            </a:extLst>
          </p:cNvPr>
          <p:cNvSpPr txBox="1"/>
          <p:nvPr/>
        </p:nvSpPr>
        <p:spPr>
          <a:xfrm>
            <a:off x="519404" y="6337048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190996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2A9B-A85D-905D-8680-B989B7AE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1487"/>
            <a:ext cx="11029616" cy="118872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column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64ED-3C29-8CB1-9422-E739BD1A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IN" sz="2100" b="1" i="0" u="none" strike="noStrike" baseline="0" dirty="0">
                <a:solidFill>
                  <a:srgbClr val="0B5395"/>
                </a:solidFill>
                <a:latin typeface="ProximaNova-Bold"/>
              </a:rPr>
              <a:t>CASE WHEN * THEN *</a:t>
            </a:r>
          </a:p>
          <a:p>
            <a:pPr marL="324000" lvl="1" indent="0">
              <a:buNone/>
            </a:pPr>
            <a:r>
              <a:rPr lang="en-IN" sz="1600" b="1" i="0" u="none" strike="noStrike" baseline="0" dirty="0">
                <a:solidFill>
                  <a:srgbClr val="0B5395"/>
                </a:solidFill>
                <a:latin typeface="ProximaNova-Bold"/>
              </a:rPr>
              <a:t>[WHEN * THEN * ELSE *] END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ProximaNova-Regular"/>
              </a:rPr>
              <a:t>An IF/THEN statement for SQL</a:t>
            </a:r>
          </a:p>
          <a:p>
            <a:pPr algn="l"/>
            <a:endParaRPr lang="en-IN" sz="1800" b="1" i="0" u="none" strike="noStrike" baseline="0" dirty="0">
              <a:solidFill>
                <a:srgbClr val="0B5395"/>
              </a:solidFill>
              <a:latin typeface="ProximaNova-Bold"/>
            </a:endParaRPr>
          </a:p>
          <a:p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CAST(column AS </a:t>
            </a:r>
            <a:r>
              <a:rPr lang="en-IN" sz="2100" b="1" dirty="0" err="1">
                <a:solidFill>
                  <a:srgbClr val="0B5395"/>
                </a:solidFill>
                <a:latin typeface="ProximaNova-Bold"/>
              </a:rPr>
              <a:t>dtype</a:t>
            </a:r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)</a:t>
            </a:r>
          </a:p>
          <a:p>
            <a:pPr marL="324000" lvl="1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ProximaNova-Regular"/>
              </a:rPr>
              <a:t>Changes a column’s datatype (int64, string, float64 are the most</a:t>
            </a:r>
            <a:r>
              <a:rPr lang="en-US" sz="1400" dirty="0">
                <a:solidFill>
                  <a:srgbClr val="000000"/>
                </a:solidFill>
                <a:latin typeface="ProximaNova-Regular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ProximaNova-Regular"/>
              </a:rPr>
              <a:t>common </a:t>
            </a:r>
            <a:r>
              <a:rPr lang="en-IN" sz="1400" dirty="0" err="1">
                <a:solidFill>
                  <a:srgbClr val="000000"/>
                </a:solidFill>
                <a:latin typeface="ProximaNova-Regular"/>
              </a:rPr>
              <a:t>dtypes</a:t>
            </a:r>
            <a:r>
              <a:rPr lang="en-IN" sz="1400" dirty="0">
                <a:solidFill>
                  <a:srgbClr val="000000"/>
                </a:solidFill>
                <a:latin typeface="ProximaNova-Regular"/>
              </a:rPr>
              <a:t>)</a:t>
            </a:r>
          </a:p>
          <a:p>
            <a:pPr algn="l"/>
            <a:endParaRPr lang="en-IN" sz="1800" b="1" dirty="0">
              <a:solidFill>
                <a:srgbClr val="0B5395"/>
              </a:solidFill>
              <a:latin typeface="ProximaNova-Bold"/>
            </a:endParaRPr>
          </a:p>
          <a:p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UPPER() and LOWER()</a:t>
            </a:r>
          </a:p>
          <a:p>
            <a:pPr marL="324000" lvl="1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Nova-Regular"/>
              </a:rPr>
              <a:t>Adjusts the case of a string field for easier string matching</a:t>
            </a:r>
          </a:p>
          <a:p>
            <a:pPr algn="l"/>
            <a:endParaRPr lang="en-IN" sz="1800" b="1" i="0" u="none" strike="noStrike" baseline="0" dirty="0">
              <a:solidFill>
                <a:srgbClr val="0B5395"/>
              </a:solidFill>
              <a:latin typeface="ProximaNova-Bold"/>
            </a:endParaRPr>
          </a:p>
          <a:p>
            <a:r>
              <a:rPr lang="en-IN" sz="2100" b="1" dirty="0">
                <a:solidFill>
                  <a:srgbClr val="0B5395"/>
                </a:solidFill>
                <a:latin typeface="ProximaNova-Bold"/>
              </a:rPr>
              <a:t>LIKE ‘%string%’</a:t>
            </a:r>
          </a:p>
          <a:p>
            <a:pPr marL="324000" lvl="1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Nova-Regular"/>
              </a:rPr>
              <a:t>To match on ‘string’ with % acting as a wildcard (this is actually a </a:t>
            </a:r>
            <a:r>
              <a:rPr lang="en-IN" sz="1500" dirty="0">
                <a:solidFill>
                  <a:srgbClr val="000000"/>
                </a:solidFill>
                <a:latin typeface="ProximaNova-Regular"/>
              </a:rPr>
              <a:t>conditional, not a function)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9AEF52-F7A2-A381-8837-A910C631C73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8D4455-221B-8B20-17F1-B862CB28454D}"/>
              </a:ext>
            </a:extLst>
          </p:cNvPr>
          <p:cNvSpPr txBox="1"/>
          <p:nvPr/>
        </p:nvSpPr>
        <p:spPr>
          <a:xfrm>
            <a:off x="7989636" y="2017912"/>
            <a:ext cx="44760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What was the average order value in 2022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  <a:highlight>
                  <a:srgbClr val="8900E1"/>
                </a:highlight>
              </a:rPr>
              <a:t>SELECT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highlight>
                  <a:srgbClr val="8900E1"/>
                </a:highlight>
              </a:rPr>
              <a:t>SUM</a:t>
            </a:r>
            <a:r>
              <a:rPr lang="en-US" sz="2000" dirty="0"/>
              <a:t>(revenue) / 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solidFill>
                  <a:schemeClr val="bg1"/>
                </a:solidFill>
                <a:highlight>
                  <a:srgbClr val="8900E1"/>
                </a:highlight>
              </a:rPr>
              <a:t>COUNT</a:t>
            </a:r>
            <a:r>
              <a:rPr lang="en-US" sz="2000" dirty="0"/>
              <a:t>(distinct </a:t>
            </a:r>
            <a:r>
              <a:rPr lang="en-US" sz="2000" dirty="0" err="1"/>
              <a:t>order_id</a:t>
            </a:r>
            <a:r>
              <a:rPr lang="en-US" sz="2000" dirty="0"/>
              <a:t>) as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revenue_per_order</a:t>
            </a:r>
            <a:endParaRPr lang="en-US" sz="2000" dirty="0"/>
          </a:p>
          <a:p>
            <a:r>
              <a:rPr lang="en-IN" sz="2000" dirty="0">
                <a:solidFill>
                  <a:schemeClr val="bg1"/>
                </a:solidFill>
                <a:highlight>
                  <a:srgbClr val="8900E1"/>
                </a:highlight>
              </a:rPr>
              <a:t>FROM</a:t>
            </a:r>
            <a:r>
              <a:rPr lang="en-IN" sz="2000" dirty="0"/>
              <a:t> SALES</a:t>
            </a:r>
          </a:p>
          <a:p>
            <a:r>
              <a:rPr lang="en-IN" sz="2000" dirty="0">
                <a:solidFill>
                  <a:schemeClr val="bg1"/>
                </a:solidFill>
                <a:highlight>
                  <a:srgbClr val="8900E1"/>
                </a:highlight>
              </a:rPr>
              <a:t>WHERE</a:t>
            </a:r>
            <a:r>
              <a:rPr lang="en-IN" sz="2000" dirty="0"/>
              <a:t> </a:t>
            </a:r>
            <a:r>
              <a:rPr lang="en-IN" sz="2000" dirty="0">
                <a:highlight>
                  <a:srgbClr val="00FF00"/>
                </a:highlight>
              </a:rPr>
              <a:t>CAST</a:t>
            </a:r>
            <a:r>
              <a:rPr lang="en-IN" sz="2000" dirty="0"/>
              <a:t>(date </a:t>
            </a:r>
            <a:r>
              <a:rPr lang="en-IN" sz="2000" dirty="0">
                <a:highlight>
                  <a:srgbClr val="00FF00"/>
                </a:highlight>
              </a:rPr>
              <a:t>AS</a:t>
            </a:r>
            <a:r>
              <a:rPr lang="en-IN" sz="2000" dirty="0"/>
              <a:t> string) </a:t>
            </a:r>
          </a:p>
          <a:p>
            <a:r>
              <a:rPr lang="en-IN" sz="2000" dirty="0">
                <a:highlight>
                  <a:srgbClr val="00FF00"/>
                </a:highlight>
              </a:rPr>
              <a:t>like</a:t>
            </a:r>
            <a:r>
              <a:rPr lang="en-IN" sz="2000" dirty="0"/>
              <a:t> “%-%-2022”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563FE-F145-6206-7272-3B5CD15A1483}"/>
              </a:ext>
            </a:extLst>
          </p:cNvPr>
          <p:cNvSpPr txBox="1"/>
          <p:nvPr/>
        </p:nvSpPr>
        <p:spPr>
          <a:xfrm>
            <a:off x="519404" y="6337048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504828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lose-up of a calculator keypad">
            <a:extLst>
              <a:ext uri="{FF2B5EF4-FFF2-40B4-BE49-F238E27FC236}">
                <a16:creationId xmlns:a16="http://schemas.microsoft.com/office/drawing/2014/main" id="{F39935E5-B625-7C4B-303C-1136C322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EA6C3-E0B8-D86C-1F02-6ACC15F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411963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22137-DCDB-515E-A481-5623E765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828" y="995526"/>
            <a:ext cx="7792344" cy="5424324"/>
          </a:xfrm>
        </p:spPr>
      </p:pic>
    </p:spTree>
    <p:extLst>
      <p:ext uri="{BB962C8B-B14F-4D97-AF65-F5344CB8AC3E}">
        <p14:creationId xmlns:p14="http://schemas.microsoft.com/office/powerpoint/2010/main" val="1585490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table1 as A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JOIN*</a:t>
            </a:r>
            <a:r>
              <a:rPr lang="en-US" sz="3200" dirty="0"/>
              <a:t> table2 as B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On</a:t>
            </a:r>
            <a:r>
              <a:rPr lang="en-US" sz="3200" dirty="0"/>
              <a:t> </a:t>
            </a:r>
            <a:r>
              <a:rPr lang="en-US" sz="3200" dirty="0" err="1"/>
              <a:t>A.column</a:t>
            </a:r>
            <a:r>
              <a:rPr lang="en-US" sz="3200" dirty="0"/>
              <a:t> = </a:t>
            </a:r>
            <a:r>
              <a:rPr lang="en-US" sz="3200" dirty="0" err="1"/>
              <a:t>B.column</a:t>
            </a: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join key should be specified using its column name in each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join on several keys by using AND A.key2=B.key2,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How much revenue has every item we sell generated?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211669"/>
            <a:ext cx="116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  <a:p>
            <a:pPr algn="ctr"/>
            <a:r>
              <a:rPr lang="en-US" b="1" dirty="0"/>
              <a:t>ITEMS </a:t>
            </a:r>
            <a:r>
              <a:rPr lang="en-US" dirty="0"/>
              <a:t>– </a:t>
            </a:r>
            <a:r>
              <a:rPr lang="en-US" dirty="0" err="1"/>
              <a:t>Item_id</a:t>
            </a:r>
            <a:r>
              <a:rPr lang="en-US" dirty="0"/>
              <a:t>, </a:t>
            </a:r>
            <a:r>
              <a:rPr lang="en-US" dirty="0" err="1"/>
              <a:t>Item_name</a:t>
            </a:r>
            <a:r>
              <a:rPr lang="en-US" dirty="0"/>
              <a:t>, price, department</a:t>
            </a: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24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table1 as A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JOIN*</a:t>
            </a:r>
            <a:r>
              <a:rPr lang="en-US" sz="3200" dirty="0"/>
              <a:t> table2 as B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On</a:t>
            </a:r>
            <a:r>
              <a:rPr lang="en-US" sz="3200" dirty="0"/>
              <a:t> </a:t>
            </a:r>
            <a:r>
              <a:rPr lang="en-US" sz="3200" dirty="0" err="1"/>
              <a:t>A.column</a:t>
            </a:r>
            <a:r>
              <a:rPr lang="en-US" sz="3200" dirty="0"/>
              <a:t> = </a:t>
            </a:r>
            <a:r>
              <a:rPr lang="en-US" sz="3200" dirty="0" err="1"/>
              <a:t>B.column</a:t>
            </a: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join key should be specified using its column name in each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join on several keys by using AND A.key2=B.key2,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How much revenue has every item we sell generated?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8900E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i.item_id</a:t>
            </a:r>
            <a:endParaRPr lang="en-US" sz="2000" dirty="0"/>
          </a:p>
          <a:p>
            <a:r>
              <a:rPr lang="en-US" sz="2000" dirty="0"/>
              <a:t>    SUM(</a:t>
            </a:r>
            <a:r>
              <a:rPr lang="en-US" sz="2000" dirty="0" err="1"/>
              <a:t>s.revenue</a:t>
            </a:r>
            <a:r>
              <a:rPr lang="en-US" sz="2000" dirty="0"/>
              <a:t>) as rev, </a:t>
            </a:r>
          </a:p>
          <a:p>
            <a:r>
              <a:rPr lang="en-IN" sz="2000" b="1" dirty="0">
                <a:solidFill>
                  <a:srgbClr val="8900E1"/>
                </a:solidFill>
              </a:rPr>
              <a:t>FROM</a:t>
            </a:r>
            <a:r>
              <a:rPr lang="en-IN" sz="2000" dirty="0"/>
              <a:t> Items as </a:t>
            </a:r>
            <a:r>
              <a:rPr lang="en-IN" sz="2000" dirty="0" err="1"/>
              <a:t>i</a:t>
            </a:r>
            <a:r>
              <a:rPr lang="en-IN" sz="2000" dirty="0"/>
              <a:t> </a:t>
            </a:r>
          </a:p>
          <a:p>
            <a:r>
              <a:rPr lang="en-IN" sz="2000" dirty="0">
                <a:highlight>
                  <a:srgbClr val="00FF00"/>
                </a:highlight>
              </a:rPr>
              <a:t>Left Join </a:t>
            </a:r>
            <a:r>
              <a:rPr lang="en-IN" sz="2000" dirty="0"/>
              <a:t>sales as s</a:t>
            </a:r>
          </a:p>
          <a:p>
            <a:r>
              <a:rPr lang="en-IN" sz="2000" dirty="0">
                <a:highlight>
                  <a:srgbClr val="00FF00"/>
                </a:highlight>
              </a:rPr>
              <a:t>On </a:t>
            </a:r>
            <a:r>
              <a:rPr lang="en-IN" sz="2000" dirty="0" err="1"/>
              <a:t>i.item_id</a:t>
            </a:r>
            <a:r>
              <a:rPr lang="en-IN" sz="2000" dirty="0"/>
              <a:t> = </a:t>
            </a:r>
            <a:r>
              <a:rPr lang="en-IN" sz="2000" dirty="0" err="1"/>
              <a:t>s.sales_id</a:t>
            </a:r>
            <a:endParaRPr lang="en-IN" sz="2000" dirty="0"/>
          </a:p>
          <a:p>
            <a:r>
              <a:rPr lang="en-IN" sz="2000" b="1" dirty="0">
                <a:solidFill>
                  <a:srgbClr val="8900E1"/>
                </a:solidFill>
              </a:rPr>
              <a:t>GROUP BY </a:t>
            </a:r>
            <a:r>
              <a:rPr lang="en-IN" sz="2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211669"/>
            <a:ext cx="116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  <a:p>
            <a:pPr algn="ctr"/>
            <a:r>
              <a:rPr lang="en-US" b="1" dirty="0"/>
              <a:t>ITEMS </a:t>
            </a:r>
            <a:r>
              <a:rPr lang="en-US" dirty="0"/>
              <a:t>– </a:t>
            </a:r>
            <a:r>
              <a:rPr lang="en-US" dirty="0" err="1"/>
              <a:t>Item_id</a:t>
            </a:r>
            <a:r>
              <a:rPr lang="en-US" dirty="0"/>
              <a:t>, </a:t>
            </a:r>
            <a:r>
              <a:rPr lang="en-US" dirty="0" err="1"/>
              <a:t>Item_name</a:t>
            </a:r>
            <a:r>
              <a:rPr lang="en-US" dirty="0"/>
              <a:t>, price, department</a:t>
            </a: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3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table1 as A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JOIN*</a:t>
            </a:r>
            <a:r>
              <a:rPr lang="en-US" sz="3200" dirty="0"/>
              <a:t> table2 as B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On</a:t>
            </a:r>
            <a:r>
              <a:rPr lang="en-US" sz="3200" dirty="0"/>
              <a:t> </a:t>
            </a:r>
            <a:r>
              <a:rPr lang="en-US" sz="3200" dirty="0" err="1"/>
              <a:t>A.column</a:t>
            </a:r>
            <a:r>
              <a:rPr lang="en-US" sz="3200" dirty="0"/>
              <a:t> = </a:t>
            </a:r>
            <a:r>
              <a:rPr lang="en-US" sz="3200" dirty="0" err="1"/>
              <a:t>B.column</a:t>
            </a: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join key should be specified using its column name in each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join on several keys by using AND A.key2=B.key2,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How much revenue has every item we sell generated?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8900E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i.item_id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highlight>
                  <a:srgbClr val="00FF00"/>
                </a:highlight>
              </a:rPr>
              <a:t>COALESCE(SUM(</a:t>
            </a:r>
            <a:r>
              <a:rPr lang="en-US" sz="2000" dirty="0" err="1">
                <a:highlight>
                  <a:srgbClr val="00FF00"/>
                </a:highlight>
              </a:rPr>
              <a:t>s.revenue</a:t>
            </a:r>
            <a:r>
              <a:rPr lang="en-US" sz="2000" dirty="0">
                <a:highlight>
                  <a:srgbClr val="00FF00"/>
                </a:highlight>
              </a:rPr>
              <a:t>),0) </a:t>
            </a:r>
            <a:r>
              <a:rPr lang="en-US" sz="2000" dirty="0"/>
              <a:t>as rev, </a:t>
            </a:r>
          </a:p>
          <a:p>
            <a:r>
              <a:rPr lang="en-IN" sz="2000" b="1" dirty="0">
                <a:solidFill>
                  <a:srgbClr val="8900E1"/>
                </a:solidFill>
              </a:rPr>
              <a:t>FROM</a:t>
            </a:r>
            <a:r>
              <a:rPr lang="en-IN" sz="2000" dirty="0"/>
              <a:t> Items as </a:t>
            </a:r>
            <a:r>
              <a:rPr lang="en-IN" sz="2000" dirty="0" err="1"/>
              <a:t>i</a:t>
            </a:r>
            <a:r>
              <a:rPr lang="en-IN" sz="2000" dirty="0"/>
              <a:t> </a:t>
            </a:r>
          </a:p>
          <a:p>
            <a:r>
              <a:rPr lang="en-IN" sz="2000" dirty="0">
                <a:highlight>
                  <a:srgbClr val="00FF00"/>
                </a:highlight>
              </a:rPr>
              <a:t>Left Join </a:t>
            </a:r>
            <a:r>
              <a:rPr lang="en-IN" sz="2000" dirty="0"/>
              <a:t>sales as s</a:t>
            </a:r>
          </a:p>
          <a:p>
            <a:r>
              <a:rPr lang="en-IN" sz="2000" dirty="0">
                <a:highlight>
                  <a:srgbClr val="00FF00"/>
                </a:highlight>
              </a:rPr>
              <a:t>On </a:t>
            </a:r>
            <a:r>
              <a:rPr lang="en-IN" sz="2000" dirty="0" err="1"/>
              <a:t>i.item_id</a:t>
            </a:r>
            <a:r>
              <a:rPr lang="en-IN" sz="2000" dirty="0"/>
              <a:t> = </a:t>
            </a:r>
            <a:r>
              <a:rPr lang="en-IN" sz="2000" dirty="0" err="1"/>
              <a:t>s.sales_id</a:t>
            </a:r>
            <a:endParaRPr lang="en-IN" sz="2000" dirty="0"/>
          </a:p>
          <a:p>
            <a:r>
              <a:rPr lang="en-IN" sz="2000" b="1" dirty="0">
                <a:solidFill>
                  <a:srgbClr val="8900E1"/>
                </a:solidFill>
              </a:rPr>
              <a:t>GROUP BY </a:t>
            </a:r>
            <a:r>
              <a:rPr lang="en-IN" sz="2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211669"/>
            <a:ext cx="116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  <a:p>
            <a:pPr algn="ctr"/>
            <a:r>
              <a:rPr lang="en-US" b="1" dirty="0"/>
              <a:t>ITEMS </a:t>
            </a:r>
            <a:r>
              <a:rPr lang="en-US" dirty="0"/>
              <a:t>– </a:t>
            </a:r>
            <a:r>
              <a:rPr lang="en-US" dirty="0" err="1"/>
              <a:t>Item_id</a:t>
            </a:r>
            <a:r>
              <a:rPr lang="en-US" dirty="0"/>
              <a:t>, </a:t>
            </a:r>
            <a:r>
              <a:rPr lang="en-US" dirty="0" err="1"/>
              <a:t>Item_name</a:t>
            </a:r>
            <a:r>
              <a:rPr lang="en-US" dirty="0"/>
              <a:t>, price, department</a:t>
            </a: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3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lose-up of a calculator keypad">
            <a:extLst>
              <a:ext uri="{FF2B5EF4-FFF2-40B4-BE49-F238E27FC236}">
                <a16:creationId xmlns:a16="http://schemas.microsoft.com/office/drawing/2014/main" id="{F39935E5-B625-7C4B-303C-1136C322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0" y="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EA6C3-E0B8-D86C-1F02-6ACC15F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192268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 </a:t>
            </a:r>
            <a:r>
              <a:rPr lang="en-US" sz="3200" dirty="0"/>
              <a:t>columns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 </a:t>
            </a:r>
            <a:r>
              <a:rPr lang="en-US" sz="3200" dirty="0"/>
              <a:t>table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WHERE </a:t>
            </a:r>
            <a:r>
              <a:rPr lang="en-US" sz="3200" dirty="0" err="1"/>
              <a:t>column_val</a:t>
            </a:r>
            <a:r>
              <a:rPr lang="en-US" sz="3200" b="1" dirty="0">
                <a:solidFill>
                  <a:srgbClr val="8900E1"/>
                </a:solidFill>
              </a:rPr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rgbClr val="8900E1"/>
                </a:solidFill>
              </a:rPr>
              <a:t>&lt;,&gt;,IN, etc.</a:t>
            </a:r>
            <a:r>
              <a:rPr lang="en-US" sz="3200" dirty="0"/>
              <a:t>]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	(SELECT ...)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Subqueries are SQL queries that are nested inside a larger query. They can be used in the SELECT, FROM, WHERE and/or HAVING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Typically, when using a subquery in the SELECT, WHERE or HAVING statements, the subquery must only return one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Pull the sales that generated more revenue than order ‘2567’.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98283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5D-FEE1-94DE-DC05-1798AB1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bootcamp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6E6C-8545-C42F-0D60-78CED0DF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9312"/>
            <a:ext cx="11029615" cy="2082223"/>
          </a:xfrm>
        </p:spPr>
        <p:txBody>
          <a:bodyPr>
            <a:normAutofit/>
          </a:bodyPr>
          <a:lstStyle/>
          <a:p>
            <a:r>
              <a:rPr lang="en-US" sz="2400" dirty="0"/>
              <a:t>We have an action-packed agenda!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F371EF-1525-E2D6-0565-4CA696DBCDEB}"/>
              </a:ext>
            </a:extLst>
          </p:cNvPr>
          <p:cNvSpPr/>
          <p:nvPr/>
        </p:nvSpPr>
        <p:spPr>
          <a:xfrm>
            <a:off x="1838129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5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EEDB2C-4AB9-412D-1918-1F4F9CB7D338}"/>
              </a:ext>
            </a:extLst>
          </p:cNvPr>
          <p:cNvSpPr/>
          <p:nvPr/>
        </p:nvSpPr>
        <p:spPr>
          <a:xfrm>
            <a:off x="4172337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6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0E2517-42E8-86AB-B7A2-1D7FD4A7661F}"/>
              </a:ext>
            </a:extLst>
          </p:cNvPr>
          <p:cNvSpPr/>
          <p:nvPr/>
        </p:nvSpPr>
        <p:spPr>
          <a:xfrm>
            <a:off x="6506545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7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959CB-8595-6AE6-AA9C-E23F30F2954F}"/>
              </a:ext>
            </a:extLst>
          </p:cNvPr>
          <p:cNvSpPr/>
          <p:nvPr/>
        </p:nvSpPr>
        <p:spPr>
          <a:xfrm>
            <a:off x="8840753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8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98734-323C-BC61-A55A-A6961816D757}"/>
              </a:ext>
            </a:extLst>
          </p:cNvPr>
          <p:cNvCxnSpPr>
            <a:cxnSpLocks/>
          </p:cNvCxnSpPr>
          <p:nvPr/>
        </p:nvCxnSpPr>
        <p:spPr>
          <a:xfrm>
            <a:off x="3340359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7914F-88F0-15B4-902B-364C953FD369}"/>
              </a:ext>
            </a:extLst>
          </p:cNvPr>
          <p:cNvCxnSpPr>
            <a:cxnSpLocks/>
          </p:cNvCxnSpPr>
          <p:nvPr/>
        </p:nvCxnSpPr>
        <p:spPr>
          <a:xfrm>
            <a:off x="5685453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632446-E39B-E15C-5F6B-48091F7CEF41}"/>
              </a:ext>
            </a:extLst>
          </p:cNvPr>
          <p:cNvCxnSpPr>
            <a:cxnSpLocks/>
          </p:cNvCxnSpPr>
          <p:nvPr/>
        </p:nvCxnSpPr>
        <p:spPr>
          <a:xfrm>
            <a:off x="8027437" y="4499133"/>
            <a:ext cx="6251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D723CD-2418-9D17-2CBE-323654D6BBBC}"/>
              </a:ext>
            </a:extLst>
          </p:cNvPr>
          <p:cNvSpPr txBox="1"/>
          <p:nvPr/>
        </p:nvSpPr>
        <p:spPr>
          <a:xfrm>
            <a:off x="1908106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F2519-EB9F-79D8-338C-82016BD411B4}"/>
              </a:ext>
            </a:extLst>
          </p:cNvPr>
          <p:cNvSpPr txBox="1"/>
          <p:nvPr/>
        </p:nvSpPr>
        <p:spPr>
          <a:xfrm>
            <a:off x="4242314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1D6C1-E9D7-2EC6-F441-9749C59F7DCD}"/>
              </a:ext>
            </a:extLst>
          </p:cNvPr>
          <p:cNvSpPr txBox="1"/>
          <p:nvPr/>
        </p:nvSpPr>
        <p:spPr>
          <a:xfrm>
            <a:off x="6165197" y="5365102"/>
            <a:ext cx="20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10209-0109-E084-B6FC-A70003F1E356}"/>
              </a:ext>
            </a:extLst>
          </p:cNvPr>
          <p:cNvSpPr txBox="1"/>
          <p:nvPr/>
        </p:nvSpPr>
        <p:spPr>
          <a:xfrm>
            <a:off x="8761440" y="5295878"/>
            <a:ext cx="148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33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19404" y="1449937"/>
            <a:ext cx="667802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 </a:t>
            </a:r>
            <a:r>
              <a:rPr lang="en-US" sz="3200" dirty="0"/>
              <a:t>columns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FROM </a:t>
            </a:r>
            <a:r>
              <a:rPr lang="en-US" sz="3200" dirty="0"/>
              <a:t>table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WHERE </a:t>
            </a:r>
            <a:r>
              <a:rPr lang="en-US" sz="3200" dirty="0" err="1"/>
              <a:t>column_val</a:t>
            </a:r>
            <a:r>
              <a:rPr lang="en-US" sz="3200" b="1" dirty="0">
                <a:solidFill>
                  <a:srgbClr val="8900E1"/>
                </a:solidFill>
              </a:rPr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rgbClr val="8900E1"/>
                </a:solidFill>
              </a:rPr>
              <a:t>&lt;,&gt;,IN, etc.</a:t>
            </a:r>
            <a:r>
              <a:rPr lang="en-US" sz="3200" dirty="0"/>
              <a:t>]</a:t>
            </a:r>
          </a:p>
          <a:p>
            <a:r>
              <a:rPr lang="en-US" sz="3200" b="1" dirty="0">
                <a:solidFill>
                  <a:srgbClr val="8900E1"/>
                </a:solidFill>
              </a:rPr>
              <a:t>	(SELECT ...)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Subqueries are SQL queries that are nested inside a larger query. They can be used in the SELECT, FROM, WHERE and/or HAVING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Typically, when using a subquery in the SELECT, WHERE or HAVING statements, the subquery must only return one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7989636" y="2017912"/>
            <a:ext cx="44760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 Pull the sales that generated more revenue than order ‘2567’.</a:t>
            </a:r>
          </a:p>
          <a:p>
            <a:endParaRPr lang="en-US" sz="1400" dirty="0"/>
          </a:p>
          <a:p>
            <a:r>
              <a:rPr lang="en-US" b="1" dirty="0">
                <a:solidFill>
                  <a:srgbClr val="8900E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order_id</a:t>
            </a:r>
            <a:r>
              <a:rPr lang="en-US" dirty="0"/>
              <a:t>,</a:t>
            </a:r>
          </a:p>
          <a:p>
            <a:r>
              <a:rPr lang="en-US" dirty="0"/>
              <a:t>          SUM(revenue) as rev</a:t>
            </a:r>
          </a:p>
          <a:p>
            <a:r>
              <a:rPr lang="en-US" b="1" dirty="0">
                <a:solidFill>
                  <a:srgbClr val="8900E1"/>
                </a:solidFill>
              </a:rPr>
              <a:t>FROM</a:t>
            </a:r>
            <a:r>
              <a:rPr lang="en-US" dirty="0"/>
              <a:t> sales</a:t>
            </a:r>
          </a:p>
          <a:p>
            <a:r>
              <a:rPr lang="en-US" b="1" dirty="0">
                <a:solidFill>
                  <a:srgbClr val="8900E1"/>
                </a:solidFill>
              </a:rPr>
              <a:t>GROUP</a:t>
            </a:r>
            <a:r>
              <a:rPr lang="en-US" dirty="0"/>
              <a:t> </a:t>
            </a:r>
            <a:r>
              <a:rPr lang="en-US" b="1" dirty="0">
                <a:solidFill>
                  <a:srgbClr val="8900E1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order_id</a:t>
            </a:r>
            <a:endParaRPr lang="en-US" dirty="0"/>
          </a:p>
          <a:p>
            <a:r>
              <a:rPr lang="en-US" b="1" dirty="0">
                <a:solidFill>
                  <a:srgbClr val="8900E1"/>
                </a:solidFill>
              </a:rPr>
              <a:t>HAVING</a:t>
            </a:r>
            <a:r>
              <a:rPr lang="en-US" dirty="0"/>
              <a:t> rev &gt; ( 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8900E1"/>
                </a:solidFill>
              </a:rPr>
              <a:t>SELECT</a:t>
            </a:r>
            <a:r>
              <a:rPr lang="en-US" dirty="0"/>
              <a:t> SUM(revenue) 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8900E1"/>
                </a:solidFill>
              </a:rPr>
              <a:t>FROM</a:t>
            </a:r>
            <a:r>
              <a:rPr lang="en-US" dirty="0"/>
              <a:t> sales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8900E1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order_id</a:t>
            </a:r>
            <a:r>
              <a:rPr lang="en-US" dirty="0"/>
              <a:t> = ‘2567’) 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98283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61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lose-up of a calculator keypad">
            <a:extLst>
              <a:ext uri="{FF2B5EF4-FFF2-40B4-BE49-F238E27FC236}">
                <a16:creationId xmlns:a16="http://schemas.microsoft.com/office/drawing/2014/main" id="{F39935E5-B625-7C4B-303C-1136C322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0" y="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EA6C3-E0B8-D86C-1F02-6ACC15F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Things to keep in mind</a:t>
            </a:r>
          </a:p>
        </p:txBody>
      </p:sp>
    </p:spTree>
    <p:extLst>
      <p:ext uri="{BB962C8B-B14F-4D97-AF65-F5344CB8AC3E}">
        <p14:creationId xmlns:p14="http://schemas.microsoft.com/office/powerpoint/2010/main" val="163247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B87-9C71-D2CA-21C3-14D098F2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D8F7-7DD3-B3AE-E84D-2DB8EE9C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1" y="234086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Pay attention to the </a:t>
            </a:r>
            <a:r>
              <a:rPr lang="en-US" sz="2400" b="1" dirty="0">
                <a:solidFill>
                  <a:srgbClr val="8900E1"/>
                </a:solidFill>
              </a:rPr>
              <a:t>order of tables </a:t>
            </a:r>
            <a:r>
              <a:rPr lang="en-US" sz="2400" dirty="0"/>
              <a:t>when you are joining them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054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B87-9C71-D2CA-21C3-14D098F2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D8F7-7DD3-B3AE-E84D-2DB8EE9C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1" y="234086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Remember to </a:t>
            </a:r>
            <a:r>
              <a:rPr lang="en-US" sz="2400" b="1" dirty="0">
                <a:solidFill>
                  <a:srgbClr val="8900E1"/>
                </a:solidFill>
              </a:rPr>
              <a:t>group by </a:t>
            </a:r>
            <a:r>
              <a:rPr lang="en-US" sz="2400" dirty="0"/>
              <a:t>every column you aren’t aggregating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123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B87-9C71-D2CA-21C3-14D098F2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D8F7-7DD3-B3AE-E84D-2DB8EE9C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1" y="234086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You are not required to </a:t>
            </a:r>
            <a:r>
              <a:rPr lang="en-US" sz="2400" b="1" dirty="0">
                <a:solidFill>
                  <a:srgbClr val="8900E1"/>
                </a:solidFill>
              </a:rPr>
              <a:t>COALESCE</a:t>
            </a:r>
            <a:r>
              <a:rPr lang="en-US" sz="2400" dirty="0"/>
              <a:t> over all null values. </a:t>
            </a:r>
          </a:p>
          <a:p>
            <a:pPr marL="324000" lvl="1" indent="0">
              <a:buNone/>
            </a:pPr>
            <a:r>
              <a:rPr lang="en-US" sz="1400" b="0" i="0" u="none" strike="noStrike" baseline="0" dirty="0">
                <a:latin typeface="ProximaNova-Regular"/>
              </a:rPr>
              <a:t>We typically only coalesce numerical values when we want to capture all entries including those with no </a:t>
            </a:r>
            <a:r>
              <a:rPr lang="en-IN" sz="1400" b="0" i="0" u="none" strike="noStrike" baseline="0" dirty="0">
                <a:latin typeface="ProximaNova-Regular"/>
              </a:rPr>
              <a:t>‘value’.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48175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B87-9C71-D2CA-21C3-14D098F2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D8F7-7DD3-B3AE-E84D-2DB8EE9C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1" y="234086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When using a conditional for null values, you cannot use ‘=’ and MUST use ‘</a:t>
            </a:r>
            <a:r>
              <a:rPr lang="en-US" sz="2400" b="1" dirty="0">
                <a:solidFill>
                  <a:srgbClr val="8900E1"/>
                </a:solidFill>
              </a:rPr>
              <a:t>IS NULL</a:t>
            </a:r>
            <a:r>
              <a:rPr lang="en-US" sz="2400" dirty="0"/>
              <a:t>’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384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B87-9C71-D2CA-21C3-14D098F2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D8F7-7DD3-B3AE-E84D-2DB8EE9C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1" y="2331533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Use distinct when values might be duplicated across multiple rows. </a:t>
            </a:r>
          </a:p>
          <a:p>
            <a:r>
              <a:rPr lang="en-US" sz="2400" dirty="0"/>
              <a:t>Don’t use distinct on a table’s key- it isn’t necessary to dedupe a key that is unique.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6534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B87-9C71-D2CA-21C3-14D098F2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D8F7-7DD3-B3AE-E84D-2DB8EE9C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1" y="2331533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Make sure you are talking about your code and thought process while you write it!</a:t>
            </a:r>
          </a:p>
          <a:p>
            <a:r>
              <a:rPr lang="en-US" sz="2400" dirty="0"/>
              <a:t>Interviewers want to know that you understand what you are doing!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0439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lose-up of a calculator keypad">
            <a:extLst>
              <a:ext uri="{FF2B5EF4-FFF2-40B4-BE49-F238E27FC236}">
                <a16:creationId xmlns:a16="http://schemas.microsoft.com/office/drawing/2014/main" id="{F39935E5-B625-7C4B-303C-1136C322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0" y="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EA6C3-E0B8-D86C-1F02-6ACC15F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2924516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22B3-CC25-28AF-CE3B-9533C09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sql</a:t>
            </a:r>
            <a:r>
              <a:rPr lang="en-US" dirty="0"/>
              <a:t> query to 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634F-4E4B-B9BC-66EF-85318872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total number of orders that were completed on 18</a:t>
            </a:r>
            <a:r>
              <a:rPr lang="en-US" baseline="30000" dirty="0"/>
              <a:t>th</a:t>
            </a:r>
            <a:r>
              <a:rPr lang="en-US" dirty="0"/>
              <a:t> March 2023</a:t>
            </a:r>
            <a:endParaRPr lang="en-IN" dirty="0"/>
          </a:p>
          <a:p>
            <a:r>
              <a:rPr lang="en-US" dirty="0"/>
              <a:t>Pull total number of orders that were completed on 18</a:t>
            </a:r>
            <a:r>
              <a:rPr lang="en-US" baseline="30000" dirty="0"/>
              <a:t>th</a:t>
            </a:r>
            <a:r>
              <a:rPr lang="en-US" dirty="0"/>
              <a:t> March 2023 with the first name ‘John’ and last name ‘Doe’</a:t>
            </a:r>
          </a:p>
          <a:p>
            <a:r>
              <a:rPr lang="en-US" dirty="0"/>
              <a:t>Pull total number of customers that purchased in January 2023 and the average amount spend per customer</a:t>
            </a:r>
          </a:p>
          <a:p>
            <a:r>
              <a:rPr lang="en-US" dirty="0"/>
              <a:t>Pull the departments that generated less than $600 in 2022</a:t>
            </a:r>
          </a:p>
          <a:p>
            <a:r>
              <a:rPr lang="en-US" dirty="0"/>
              <a:t>What is the most and least revenue we have generated by an order</a:t>
            </a:r>
          </a:p>
          <a:p>
            <a:r>
              <a:rPr lang="en-US" dirty="0"/>
              <a:t>What were the orders that were purchased in our most lucrative order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09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C01E-96B7-A8E7-968D-9E7AFCAA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16E4-6332-8361-D746-5181634B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1533"/>
            <a:ext cx="11029615" cy="3634486"/>
          </a:xfrm>
        </p:spPr>
        <p:txBody>
          <a:bodyPr/>
          <a:lstStyle/>
          <a:p>
            <a:r>
              <a:rPr lang="en-US" dirty="0"/>
              <a:t>Review the </a:t>
            </a:r>
            <a:r>
              <a:rPr lang="en-US" dirty="0">
                <a:solidFill>
                  <a:srgbClr val="8900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syllabus</a:t>
            </a:r>
            <a:r>
              <a:rPr lang="en-US" dirty="0">
                <a:solidFill>
                  <a:srgbClr val="8900E1"/>
                </a:solidFill>
              </a:rPr>
              <a:t>!</a:t>
            </a:r>
          </a:p>
          <a:p>
            <a:r>
              <a:rPr lang="en-US" dirty="0"/>
              <a:t>Join the </a:t>
            </a:r>
            <a:r>
              <a:rPr lang="en-US" dirty="0">
                <a:solidFill>
                  <a:srgbClr val="8900E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</a:t>
            </a:r>
            <a:r>
              <a:rPr lang="en-US" dirty="0"/>
              <a:t> community – Perfect place to ask your questions and discuss interesting problems!</a:t>
            </a:r>
          </a:p>
          <a:p>
            <a:r>
              <a:rPr lang="en-US" dirty="0"/>
              <a:t>Visit the </a:t>
            </a:r>
            <a:r>
              <a:rPr lang="en-US" dirty="0">
                <a:solidFill>
                  <a:srgbClr val="8900E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/>
              <a:t> page to access ppts and </a:t>
            </a:r>
            <a:r>
              <a:rPr lang="en-US" dirty="0" err="1"/>
              <a:t>jupyter</a:t>
            </a:r>
            <a:r>
              <a:rPr lang="en-US" dirty="0"/>
              <a:t> notebooks discussed in each section</a:t>
            </a:r>
          </a:p>
          <a:p>
            <a:r>
              <a:rPr lang="en-US" dirty="0"/>
              <a:t>You can email us at </a:t>
            </a:r>
            <a:r>
              <a:rPr lang="en-US" dirty="0">
                <a:solidFill>
                  <a:srgbClr val="8900E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datasciencebootcamp@nyu.edu</a:t>
            </a:r>
            <a:endParaRPr lang="en-US" dirty="0">
              <a:solidFill>
                <a:srgbClr val="8900E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482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C1A0C-C250-6F1A-130E-AC03EE91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6600" b="0" kern="1200" cap="none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61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10017-1DB3-3456-9A51-128CF35C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Review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FD90-89C4-1894-68D7-1EA65E7B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Why Python ?</a:t>
            </a:r>
          </a:p>
          <a:p>
            <a:r>
              <a:rPr lang="en-US" dirty="0"/>
              <a:t>Datatypes</a:t>
            </a:r>
          </a:p>
          <a:p>
            <a:r>
              <a:rPr lang="en-US" dirty="0"/>
              <a:t>Control Statements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09243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10017-1DB3-3456-9A51-128CF35C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47492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FD90-89C4-1894-68D7-1EA65E7B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28637"/>
            <a:ext cx="6725899" cy="4820832"/>
          </a:xfrm>
        </p:spPr>
        <p:txBody>
          <a:bodyPr>
            <a:normAutofit/>
          </a:bodyPr>
          <a:lstStyle/>
          <a:p>
            <a:r>
              <a:rPr lang="en-US" b="1" dirty="0"/>
              <a:t>Fundamentals of SQL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41402-8B12-F859-E57D-9BBB66F8B3EB}"/>
              </a:ext>
            </a:extLst>
          </p:cNvPr>
          <p:cNvSpPr txBox="1"/>
          <p:nvPr/>
        </p:nvSpPr>
        <p:spPr>
          <a:xfrm>
            <a:off x="7091748" y="3262996"/>
            <a:ext cx="354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Data Science technical interviews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2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072-F99F-D5F0-73BB-ABCB817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6AF9F1-C537-98D4-764F-FCB391D9E0BD}"/>
              </a:ext>
            </a:extLst>
          </p:cNvPr>
          <p:cNvSpPr/>
          <p:nvPr/>
        </p:nvSpPr>
        <p:spPr>
          <a:xfrm>
            <a:off x="1235242" y="2743200"/>
            <a:ext cx="2294021" cy="2582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</a:t>
            </a:r>
          </a:p>
          <a:p>
            <a:pPr algn="ctr"/>
            <a:r>
              <a:rPr lang="en-US" sz="1400" dirty="0"/>
              <a:t>Date</a:t>
            </a:r>
          </a:p>
          <a:p>
            <a:pPr algn="ctr"/>
            <a:r>
              <a:rPr lang="en-US" sz="1400" dirty="0" err="1"/>
              <a:t>Order_id</a:t>
            </a:r>
            <a:endParaRPr lang="en-US" sz="1400" dirty="0"/>
          </a:p>
          <a:p>
            <a:pPr algn="ctr"/>
            <a:r>
              <a:rPr lang="en-US" sz="1400" dirty="0" err="1"/>
              <a:t>Item_id</a:t>
            </a:r>
            <a:endParaRPr lang="en-US" sz="1400" dirty="0"/>
          </a:p>
          <a:p>
            <a:pPr algn="ctr"/>
            <a:r>
              <a:rPr lang="en-US" sz="1400" dirty="0" err="1"/>
              <a:t>Customer_id</a:t>
            </a:r>
            <a:endParaRPr lang="en-US" sz="1400" dirty="0"/>
          </a:p>
          <a:p>
            <a:pPr algn="ctr"/>
            <a:r>
              <a:rPr lang="en-US" sz="1400" dirty="0"/>
              <a:t>Quantity</a:t>
            </a:r>
          </a:p>
          <a:p>
            <a:pPr algn="ctr"/>
            <a:r>
              <a:rPr lang="en-US" sz="1400" dirty="0"/>
              <a:t>Revenue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1F8D4D-4793-1F6F-EB42-302D317CE7FD}"/>
              </a:ext>
            </a:extLst>
          </p:cNvPr>
          <p:cNvSpPr/>
          <p:nvPr/>
        </p:nvSpPr>
        <p:spPr>
          <a:xfrm>
            <a:off x="4608094" y="2743198"/>
            <a:ext cx="2294021" cy="2582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ITEMS</a:t>
            </a:r>
          </a:p>
          <a:p>
            <a:pPr algn="ctr"/>
            <a:r>
              <a:rPr lang="en-US" sz="1400" dirty="0" err="1"/>
              <a:t>Item_id</a:t>
            </a:r>
            <a:endParaRPr lang="en-US" sz="1400" dirty="0"/>
          </a:p>
          <a:p>
            <a:pPr algn="ctr"/>
            <a:r>
              <a:rPr lang="en-US" sz="1400" dirty="0" err="1"/>
              <a:t>Item_name</a:t>
            </a:r>
            <a:endParaRPr lang="en-US" sz="1400" dirty="0"/>
          </a:p>
          <a:p>
            <a:pPr algn="ctr"/>
            <a:r>
              <a:rPr lang="en-US" sz="1400" dirty="0"/>
              <a:t>Price</a:t>
            </a:r>
          </a:p>
          <a:p>
            <a:pPr algn="ctr"/>
            <a:r>
              <a:rPr lang="en-US" sz="1400" dirty="0"/>
              <a:t>department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96D96F-3F30-C912-CF29-392AB29E981A}"/>
              </a:ext>
            </a:extLst>
          </p:cNvPr>
          <p:cNvSpPr/>
          <p:nvPr/>
        </p:nvSpPr>
        <p:spPr>
          <a:xfrm>
            <a:off x="7980947" y="2743198"/>
            <a:ext cx="2294021" cy="2582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CUSTOMERS</a:t>
            </a:r>
          </a:p>
          <a:p>
            <a:pPr algn="ctr"/>
            <a:r>
              <a:rPr lang="en-US" sz="1400" dirty="0" err="1"/>
              <a:t>Customer_id</a:t>
            </a:r>
            <a:endParaRPr lang="en-US" sz="1400" dirty="0"/>
          </a:p>
          <a:p>
            <a:pPr algn="ctr"/>
            <a:r>
              <a:rPr lang="en-US" sz="1400" dirty="0" err="1"/>
              <a:t>First_name</a:t>
            </a:r>
            <a:endParaRPr lang="en-US" sz="1400" dirty="0"/>
          </a:p>
          <a:p>
            <a:pPr algn="ctr"/>
            <a:r>
              <a:rPr lang="en-US" sz="1400" dirty="0" err="1"/>
              <a:t>Last_name</a:t>
            </a:r>
            <a:endParaRPr lang="en-US" sz="1400" dirty="0"/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81192" y="2004534"/>
            <a:ext cx="713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be working with the following tables today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8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4" descr="Close-up of a calculator keypad">
            <a:extLst>
              <a:ext uri="{FF2B5EF4-FFF2-40B4-BE49-F238E27FC236}">
                <a16:creationId xmlns:a16="http://schemas.microsoft.com/office/drawing/2014/main" id="{F39935E5-B625-7C4B-303C-1136C322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EA6C3-E0B8-D86C-1F02-6ACC15F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clauses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BAA0D-2F14-AE65-A059-DC843111B25A}"/>
              </a:ext>
            </a:extLst>
          </p:cNvPr>
          <p:cNvSpPr txBox="1"/>
          <p:nvPr/>
        </p:nvSpPr>
        <p:spPr>
          <a:xfrm>
            <a:off x="581192" y="2004534"/>
            <a:ext cx="66780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SELECT</a:t>
            </a:r>
            <a:r>
              <a:rPr lang="en-US" sz="3200" dirty="0"/>
              <a:t> columns 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8900E1"/>
                </a:solidFill>
              </a:rPr>
              <a:t>FROM</a:t>
            </a:r>
            <a:r>
              <a:rPr lang="en-US" sz="3200" dirty="0"/>
              <a:t> table</a:t>
            </a:r>
          </a:p>
          <a:p>
            <a:endParaRPr lang="en-US" sz="3200" dirty="0"/>
          </a:p>
          <a:p>
            <a:r>
              <a:rPr lang="en-US" sz="1600" dirty="0"/>
              <a:t>We can use wildcard character </a:t>
            </a:r>
            <a:r>
              <a:rPr lang="en-US" sz="1600" dirty="0">
                <a:solidFill>
                  <a:srgbClr val="8900E1"/>
                </a:solidFill>
              </a:rPr>
              <a:t>*</a:t>
            </a:r>
            <a:r>
              <a:rPr lang="en-US" sz="1600" dirty="0"/>
              <a:t> to select all columns.</a:t>
            </a:r>
          </a:p>
          <a:p>
            <a:r>
              <a:rPr lang="en-US" sz="1600" dirty="0"/>
              <a:t>We can also use </a:t>
            </a:r>
            <a:r>
              <a:rPr lang="en-US" sz="1600" dirty="0">
                <a:solidFill>
                  <a:srgbClr val="8900E1"/>
                </a:solidFill>
              </a:rPr>
              <a:t>Limit</a:t>
            </a:r>
            <a:r>
              <a:rPr lang="en-US" sz="1600" dirty="0"/>
              <a:t> at the end of the query to limit the number of records fetched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20D0A-968B-13FA-1611-B03BFCC5E75C}"/>
              </a:ext>
            </a:extLst>
          </p:cNvPr>
          <p:cNvSpPr txBox="1"/>
          <p:nvPr/>
        </p:nvSpPr>
        <p:spPr>
          <a:xfrm>
            <a:off x="8257168" y="2589309"/>
            <a:ext cx="51451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  <a:highlight>
                  <a:srgbClr val="8900E1"/>
                </a:highlight>
              </a:rPr>
              <a:t>SELECT</a:t>
            </a:r>
            <a:r>
              <a:rPr lang="en-US" sz="2400" dirty="0"/>
              <a:t> *</a:t>
            </a:r>
          </a:p>
          <a:p>
            <a:r>
              <a:rPr lang="en-IN" sz="2400" dirty="0">
                <a:solidFill>
                  <a:schemeClr val="bg1"/>
                </a:solidFill>
                <a:highlight>
                  <a:srgbClr val="8900E1"/>
                </a:highlight>
              </a:rPr>
              <a:t>FROM</a:t>
            </a:r>
            <a:r>
              <a:rPr lang="en-IN" sz="2400" dirty="0"/>
              <a:t> sales </a:t>
            </a:r>
          </a:p>
          <a:p>
            <a:r>
              <a:rPr lang="en-IN" sz="2400" dirty="0"/>
              <a:t>LIMIT 10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0395E-1022-6194-E076-B2338FB670FF}"/>
              </a:ext>
            </a:extLst>
          </p:cNvPr>
          <p:cNvSpPr txBox="1"/>
          <p:nvPr/>
        </p:nvSpPr>
        <p:spPr>
          <a:xfrm>
            <a:off x="519404" y="6346379"/>
            <a:ext cx="116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– </a:t>
            </a:r>
            <a:r>
              <a:rPr lang="en-US" sz="1800" dirty="0"/>
              <a:t>Date, </a:t>
            </a:r>
            <a:r>
              <a:rPr lang="en-US" sz="1800" dirty="0" err="1"/>
              <a:t>Order_id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Item_id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sz="1800" dirty="0"/>
              <a:t>Quantity,</a:t>
            </a:r>
            <a:r>
              <a:rPr lang="en-US" dirty="0"/>
              <a:t> </a:t>
            </a:r>
            <a:r>
              <a:rPr lang="en-US" sz="1800" dirty="0"/>
              <a:t>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CEA7F-39C1-4A98-0DC8-D703C6E9EBF1}"/>
              </a:ext>
            </a:extLst>
          </p:cNvPr>
          <p:cNvCxnSpPr/>
          <p:nvPr/>
        </p:nvCxnSpPr>
        <p:spPr>
          <a:xfrm>
            <a:off x="7989635" y="998375"/>
            <a:ext cx="0" cy="486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176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2199</Words>
  <Application>Microsoft Office PowerPoint</Application>
  <PresentationFormat>Widescreen</PresentationFormat>
  <Paragraphs>371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Gill Sans MT</vt:lpstr>
      <vt:lpstr>ProximaNova-Bold</vt:lpstr>
      <vt:lpstr>ProximaNova-Regular</vt:lpstr>
      <vt:lpstr>Tw Cen MT</vt:lpstr>
      <vt:lpstr>Wingdings 2</vt:lpstr>
      <vt:lpstr>DividendVTI</vt:lpstr>
      <vt:lpstr>Week 2: SQL</vt:lpstr>
      <vt:lpstr>About the bootcamp</vt:lpstr>
      <vt:lpstr>About the bootcamp</vt:lpstr>
      <vt:lpstr>Resources</vt:lpstr>
      <vt:lpstr>Review</vt:lpstr>
      <vt:lpstr>Agenda</vt:lpstr>
      <vt:lpstr>Set up</vt:lpstr>
      <vt:lpstr>Basic clauses</vt:lpstr>
      <vt:lpstr>PowerPoint Presentation</vt:lpstr>
      <vt:lpstr>PowerPoint Presentation</vt:lpstr>
      <vt:lpstr>PowerPoint Presentation</vt:lpstr>
      <vt:lpstr>Common aggregate function 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column functions</vt:lpstr>
      <vt:lpstr>Sql column functions</vt:lpstr>
      <vt:lpstr>Sql column functions</vt:lpstr>
      <vt:lpstr>Sql column functions</vt:lpstr>
      <vt:lpstr>joins</vt:lpstr>
      <vt:lpstr>PowerPoint Presentation</vt:lpstr>
      <vt:lpstr>PowerPoint Presentation</vt:lpstr>
      <vt:lpstr>PowerPoint Presentation</vt:lpstr>
      <vt:lpstr>PowerPoint Presentation</vt:lpstr>
      <vt:lpstr>Subqueries</vt:lpstr>
      <vt:lpstr>PowerPoint Presentation</vt:lpstr>
      <vt:lpstr>PowerPoint Presentation</vt:lpstr>
      <vt:lpstr>Things to keep in mind</vt:lpstr>
      <vt:lpstr>Tips</vt:lpstr>
      <vt:lpstr>Tips</vt:lpstr>
      <vt:lpstr>Tips</vt:lpstr>
      <vt:lpstr>Tips</vt:lpstr>
      <vt:lpstr>Tips</vt:lpstr>
      <vt:lpstr>Tips</vt:lpstr>
      <vt:lpstr>Practice questions</vt:lpstr>
      <vt:lpstr>Write a sql query to -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Python</dc:title>
  <dc:creator>Kartik Jindgar</dc:creator>
  <cp:lastModifiedBy>Kartik Jindgar</cp:lastModifiedBy>
  <cp:revision>26</cp:revision>
  <dcterms:created xsi:type="dcterms:W3CDTF">2023-02-27T11:09:10Z</dcterms:created>
  <dcterms:modified xsi:type="dcterms:W3CDTF">2023-09-19T18:46:25Z</dcterms:modified>
</cp:coreProperties>
</file>