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7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90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3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2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13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7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79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8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4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82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2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66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A10B80-6883-4936-B8AC-0350DFA9AA98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7C416E6-09AA-4241-8F8A-2BE2E119C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8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20DE6-9C9D-47D9-DD6B-B0EF66B4D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15B24-9407-AB6A-1033-C64D54B9C812}"/>
              </a:ext>
            </a:extLst>
          </p:cNvPr>
          <p:cNvSpPr txBox="1"/>
          <p:nvPr/>
        </p:nvSpPr>
        <p:spPr>
          <a:xfrm>
            <a:off x="8919950" y="6400800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Website</a:t>
            </a:r>
            <a:r>
              <a:rPr lang="en-IN" dirty="0"/>
              <a:t>: www.hcltech.com</a:t>
            </a:r>
          </a:p>
        </p:txBody>
      </p:sp>
    </p:spTree>
    <p:extLst>
      <p:ext uri="{BB962C8B-B14F-4D97-AF65-F5344CB8AC3E}">
        <p14:creationId xmlns:p14="http://schemas.microsoft.com/office/powerpoint/2010/main" val="20964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D312-5009-C521-7C55-349CC193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67" y="1445342"/>
            <a:ext cx="9035845" cy="4549057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 : SHIV NADAR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: 1976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CEO &amp; MANAGING DIRECTOR : C. VIJAYAKUMAR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CHAIRPERSON: ROSHINI NADAR MALHOTRA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 : NOIDA , UTTAR PRADESH 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: 224,000+(as per 2024)</a:t>
            </a: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6O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7183-F2D0-4498-8402-7DB4D77E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67" y="294966"/>
            <a:ext cx="8534400" cy="1682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HCLTECH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6FE9-3256-FB12-9945-17558BBC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3" y="403123"/>
            <a:ext cx="429669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0CD0126-08A1-0C4D-5662-6B8D033C2FB8}"/>
              </a:ext>
            </a:extLst>
          </p:cNvPr>
          <p:cNvSpPr/>
          <p:nvPr/>
        </p:nvSpPr>
        <p:spPr>
          <a:xfrm>
            <a:off x="590805" y="516740"/>
            <a:ext cx="6587613" cy="91198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&amp; EVOLUTION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480FC-8048-82B0-86EB-895BD2DB27FD}"/>
              </a:ext>
            </a:extLst>
          </p:cNvPr>
          <p:cNvSpPr txBox="1"/>
          <p:nvPr/>
        </p:nvSpPr>
        <p:spPr>
          <a:xfrm>
            <a:off x="462116" y="1632155"/>
            <a:ext cx="819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Founded as Hindustan Computers Limited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05F6E2C-5A97-5C94-7ED9-F575B7C20088}"/>
              </a:ext>
            </a:extLst>
          </p:cNvPr>
          <p:cNvSpPr/>
          <p:nvPr/>
        </p:nvSpPr>
        <p:spPr>
          <a:xfrm>
            <a:off x="3972232" y="2216930"/>
            <a:ext cx="484632" cy="4279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FA486-7A18-2D0E-01F9-E77125079E44}"/>
              </a:ext>
            </a:extLst>
          </p:cNvPr>
          <p:cNvSpPr txBox="1"/>
          <p:nvPr/>
        </p:nvSpPr>
        <p:spPr>
          <a:xfrm>
            <a:off x="462116" y="2540095"/>
            <a:ext cx="995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HCL Technologies created to focus on software &amp; IT services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0C8DDC5-5E32-B1ED-180F-A8F928BB825B}"/>
              </a:ext>
            </a:extLst>
          </p:cNvPr>
          <p:cNvSpPr/>
          <p:nvPr/>
        </p:nvSpPr>
        <p:spPr>
          <a:xfrm>
            <a:off x="3972232" y="3031360"/>
            <a:ext cx="484632" cy="523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728A4D-36B9-4D75-2557-ECF0F3A03AA6}"/>
              </a:ext>
            </a:extLst>
          </p:cNvPr>
          <p:cNvSpPr txBox="1"/>
          <p:nvPr/>
        </p:nvSpPr>
        <p:spPr>
          <a:xfrm>
            <a:off x="462116" y="3449798"/>
            <a:ext cx="863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Expanded globally across the US, Europe, and Asia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69C8D4-E780-8D3C-3846-E7130EA1627D}"/>
              </a:ext>
            </a:extLst>
          </p:cNvPr>
          <p:cNvSpPr/>
          <p:nvPr/>
        </p:nvSpPr>
        <p:spPr>
          <a:xfrm>
            <a:off x="3972232" y="3973018"/>
            <a:ext cx="484632" cy="5997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FCB89-FC82-0216-7BB0-C40C3D5BE425}"/>
              </a:ext>
            </a:extLst>
          </p:cNvPr>
          <p:cNvSpPr txBox="1"/>
          <p:nvPr/>
        </p:nvSpPr>
        <p:spPr>
          <a:xfrm>
            <a:off x="462116" y="4468004"/>
            <a:ext cx="10791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Acquired IBM software products – major boost to product portfolio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0A48829-A511-5B6A-F7C6-4A6F1CBDFD8C}"/>
              </a:ext>
            </a:extLst>
          </p:cNvPr>
          <p:cNvSpPr/>
          <p:nvPr/>
        </p:nvSpPr>
        <p:spPr>
          <a:xfrm>
            <a:off x="3972232" y="4991224"/>
            <a:ext cx="484632" cy="5997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F6160-7852-3909-0E09-D82214058302}"/>
              </a:ext>
            </a:extLst>
          </p:cNvPr>
          <p:cNvSpPr txBox="1"/>
          <p:nvPr/>
        </p:nvSpPr>
        <p:spPr>
          <a:xfrm>
            <a:off x="462116" y="5454255"/>
            <a:ext cx="1040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Among India’s top 3 IT companies, serving Fortune 500 clients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7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3B484-36A3-5252-BBEB-F7115280B3F0}"/>
              </a:ext>
            </a:extLst>
          </p:cNvPr>
          <p:cNvSpPr txBox="1"/>
          <p:nvPr/>
        </p:nvSpPr>
        <p:spPr>
          <a:xfrm>
            <a:off x="8400422" y="1563329"/>
            <a:ext cx="5981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</a:t>
            </a:r>
          </a:p>
          <a:p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A6865-FA78-B9EE-E93B-9CBE084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0" y="0"/>
            <a:ext cx="752621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EAEF6-2B1C-26D4-DD8A-B683585BDDBE}"/>
              </a:ext>
            </a:extLst>
          </p:cNvPr>
          <p:cNvSpPr txBox="1"/>
          <p:nvPr/>
        </p:nvSpPr>
        <p:spPr>
          <a:xfrm>
            <a:off x="2210637" y="341644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&amp; Business Services (ITBS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19D70-573F-489A-B259-4564E2808368}"/>
              </a:ext>
            </a:extLst>
          </p:cNvPr>
          <p:cNvSpPr txBox="1"/>
          <p:nvPr/>
        </p:nvSpPr>
        <p:spPr>
          <a:xfrm>
            <a:off x="1698171" y="1462845"/>
            <a:ext cx="579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&amp; R&amp;D Services (ERS</a:t>
            </a:r>
            <a:r>
              <a:rPr lang="en-US" sz="2400" dirty="0"/>
              <a:t>)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A9117-D0DA-C733-8F28-70EA4DDFEEC9}"/>
              </a:ext>
            </a:extLst>
          </p:cNvPr>
          <p:cNvSpPr txBox="1"/>
          <p:nvPr/>
        </p:nvSpPr>
        <p:spPr>
          <a:xfrm>
            <a:off x="2013669" y="2584046"/>
            <a:ext cx="371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&amp; Analytics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7DFE4-2C09-012F-7D1D-14766F6FB999}"/>
              </a:ext>
            </a:extLst>
          </p:cNvPr>
          <p:cNvSpPr txBox="1"/>
          <p:nvPr/>
        </p:nvSpPr>
        <p:spPr>
          <a:xfrm>
            <a:off x="2541824" y="370524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8636D-3332-C889-8C35-1A39B79848C9}"/>
              </a:ext>
            </a:extLst>
          </p:cNvPr>
          <p:cNvSpPr txBox="1"/>
          <p:nvPr/>
        </p:nvSpPr>
        <p:spPr>
          <a:xfrm>
            <a:off x="2013669" y="4826448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&amp; Risk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08347-595C-DD55-06DE-CACD9FE3DBAD}"/>
              </a:ext>
            </a:extLst>
          </p:cNvPr>
          <p:cNvSpPr txBox="1"/>
          <p:nvPr/>
        </p:nvSpPr>
        <p:spPr>
          <a:xfrm>
            <a:off x="2248990" y="5947649"/>
            <a:ext cx="407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01829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7B8610-7B8E-3AE7-CFF2-128BC529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1" y="-363793"/>
            <a:ext cx="739385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CDEE0-A1D0-6096-4805-0D0DCBD9B9BF}"/>
              </a:ext>
            </a:extLst>
          </p:cNvPr>
          <p:cNvSpPr txBox="1"/>
          <p:nvPr/>
        </p:nvSpPr>
        <p:spPr>
          <a:xfrm>
            <a:off x="581562" y="0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9029EB-8235-6CB5-0370-364DB24F376B}"/>
              </a:ext>
            </a:extLst>
          </p:cNvPr>
          <p:cNvSpPr txBox="1"/>
          <p:nvPr/>
        </p:nvSpPr>
        <p:spPr>
          <a:xfrm>
            <a:off x="6711824" y="877163"/>
            <a:ext cx="26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46864-F3B9-CE23-5E0F-3382530066CC}"/>
              </a:ext>
            </a:extLst>
          </p:cNvPr>
          <p:cNvSpPr txBox="1"/>
          <p:nvPr/>
        </p:nvSpPr>
        <p:spPr>
          <a:xfrm>
            <a:off x="4917359" y="2114304"/>
            <a:ext cx="3115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&amp; Automation,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7AC50-77A1-78B9-1B5D-9CE57D576596}"/>
              </a:ext>
            </a:extLst>
          </p:cNvPr>
          <p:cNvSpPr txBox="1"/>
          <p:nvPr/>
        </p:nvSpPr>
        <p:spPr>
          <a:xfrm>
            <a:off x="6687000" y="3516407"/>
            <a:ext cx="3042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619E2-31CD-6FF8-F3DF-AEFA86E30191}"/>
              </a:ext>
            </a:extLst>
          </p:cNvPr>
          <p:cNvSpPr txBox="1"/>
          <p:nvPr/>
        </p:nvSpPr>
        <p:spPr>
          <a:xfrm>
            <a:off x="4846522" y="4743696"/>
            <a:ext cx="3107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&amp; Edge Computing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76667B2-5D58-2968-B452-164568976765}"/>
              </a:ext>
            </a:extLst>
          </p:cNvPr>
          <p:cNvSpPr/>
          <p:nvPr/>
        </p:nvSpPr>
        <p:spPr>
          <a:xfrm>
            <a:off x="505382" y="2200662"/>
            <a:ext cx="3913723" cy="23123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TECHNOLOGIES </a:t>
            </a:r>
          </a:p>
          <a:p>
            <a:pPr algn="ctr"/>
            <a:r>
              <a:rPr lang="en-IN" sz="3200" b="1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156921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AF7D261-0B62-6989-AF9D-0AB22D68801B}"/>
              </a:ext>
            </a:extLst>
          </p:cNvPr>
          <p:cNvSpPr/>
          <p:nvPr/>
        </p:nvSpPr>
        <p:spPr>
          <a:xfrm>
            <a:off x="1327354" y="835742"/>
            <a:ext cx="1966451" cy="5407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E68CB1-2721-4E96-5448-C7B52A073AC5}"/>
              </a:ext>
            </a:extLst>
          </p:cNvPr>
          <p:cNvSpPr/>
          <p:nvPr/>
        </p:nvSpPr>
        <p:spPr>
          <a:xfrm>
            <a:off x="3588774" y="863813"/>
            <a:ext cx="619432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B71E9DF-974B-2C82-1307-E39375EEB053}"/>
              </a:ext>
            </a:extLst>
          </p:cNvPr>
          <p:cNvSpPr/>
          <p:nvPr/>
        </p:nvSpPr>
        <p:spPr>
          <a:xfrm>
            <a:off x="4503174" y="835742"/>
            <a:ext cx="6361471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"We bring together the best of technology and our people to supercharge progress."</a:t>
            </a:r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EA03029-D908-025B-DA22-99FC3B655CB9}"/>
              </a:ext>
            </a:extLst>
          </p:cNvPr>
          <p:cNvSpPr/>
          <p:nvPr/>
        </p:nvSpPr>
        <p:spPr>
          <a:xfrm>
            <a:off x="1327354" y="1651819"/>
            <a:ext cx="1966450" cy="54077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3A8BA23-11B2-537C-53E3-891C14002C64}"/>
              </a:ext>
            </a:extLst>
          </p:cNvPr>
          <p:cNvSpPr/>
          <p:nvPr/>
        </p:nvSpPr>
        <p:spPr>
          <a:xfrm>
            <a:off x="3588774" y="1679890"/>
            <a:ext cx="619432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A2178BE-0F65-A99B-691C-8249E81F2D81}"/>
              </a:ext>
            </a:extLst>
          </p:cNvPr>
          <p:cNvSpPr/>
          <p:nvPr/>
        </p:nvSpPr>
        <p:spPr>
          <a:xfrm>
            <a:off x="4503174" y="1651818"/>
            <a:ext cx="6361471" cy="77674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/>
              <a:t>"To be the partner and employer of choice, by delivering technology-led business transformation and empowering people to find their spark."</a:t>
            </a:r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36BD205-5DB9-70AF-728B-623D4DB1B2B9}"/>
              </a:ext>
            </a:extLst>
          </p:cNvPr>
          <p:cNvSpPr/>
          <p:nvPr/>
        </p:nvSpPr>
        <p:spPr>
          <a:xfrm>
            <a:off x="1327355" y="2821857"/>
            <a:ext cx="1966450" cy="1406013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HCLTech’s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Strategy – Mode 1-2-3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F1F37D-7474-F342-2E9B-EA23183CF273}"/>
              </a:ext>
            </a:extLst>
          </p:cNvPr>
          <p:cNvSpPr/>
          <p:nvPr/>
        </p:nvSpPr>
        <p:spPr>
          <a:xfrm>
            <a:off x="3588774" y="3186684"/>
            <a:ext cx="619432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7FA33E3-6046-0DAA-E897-376A81AEECA7}"/>
              </a:ext>
            </a:extLst>
          </p:cNvPr>
          <p:cNvSpPr/>
          <p:nvPr/>
        </p:nvSpPr>
        <p:spPr>
          <a:xfrm>
            <a:off x="4503175" y="2821857"/>
            <a:ext cx="6361470" cy="140601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1: core it services(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effciency</a:t>
            </a: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modernization)</a:t>
            </a:r>
          </a:p>
          <a:p>
            <a:pPr algn="ctr"/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2 : next-gen 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sevices</a:t>
            </a: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(cloud , digital , AI , IoT)</a:t>
            </a:r>
          </a:p>
          <a:p>
            <a:pPr algn="ctr"/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3 : 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IP&amp;Software</a:t>
            </a:r>
            <a:r>
              <a:rPr lang="en-IN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products(</a:t>
            </a:r>
            <a:r>
              <a:rPr lang="en-IN" sz="20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HCLsoftwares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9CD6FCD-3DD1-181F-8F00-FCEF7C546A42}"/>
              </a:ext>
            </a:extLst>
          </p:cNvPr>
          <p:cNvSpPr/>
          <p:nvPr/>
        </p:nvSpPr>
        <p:spPr>
          <a:xfrm>
            <a:off x="1327354" y="4635910"/>
            <a:ext cx="1966450" cy="114054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Financials &amp; Market Position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B3C5DCD-670D-BB6B-4D36-C59E779101F4}"/>
              </a:ext>
            </a:extLst>
          </p:cNvPr>
          <p:cNvSpPr/>
          <p:nvPr/>
        </p:nvSpPr>
        <p:spPr>
          <a:xfrm>
            <a:off x="3588774" y="4935794"/>
            <a:ext cx="619432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CA6B8AA8-585C-D675-14A0-93B40D291FAB}"/>
              </a:ext>
            </a:extLst>
          </p:cNvPr>
          <p:cNvSpPr/>
          <p:nvPr/>
        </p:nvSpPr>
        <p:spPr>
          <a:xfrm>
            <a:off x="4503174" y="4807778"/>
            <a:ext cx="6361471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 2023-24 Revenue: Over $13 billion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248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263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Slice</vt:lpstr>
      <vt:lpstr>PowerPoint Presentation</vt:lpstr>
      <vt:lpstr>FOUNDER : SHIV NADAR  YEAR         : 1976  CEO &amp; MANAGING DIRECTOR : C. VIJAYAKUMAR  CHAIRPERSON: ROSHINI NADAR MALHOTRA  HEADQUARTER : NOIDA , UTTAR PRADESH   employees : 224,000+(as per 2024)  PRESENCE : 66O COUNTRIES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Bharti</dc:creator>
  <cp:lastModifiedBy>Anshika Bharti</cp:lastModifiedBy>
  <cp:revision>1</cp:revision>
  <dcterms:created xsi:type="dcterms:W3CDTF">2025-08-19T17:47:38Z</dcterms:created>
  <dcterms:modified xsi:type="dcterms:W3CDTF">2025-08-19T20:27:52Z</dcterms:modified>
</cp:coreProperties>
</file>