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sldIdLst>
    <p:sldId id="256" r:id="rId2"/>
    <p:sldId id="257" r:id="rId3"/>
    <p:sldId id="258" r:id="rId4"/>
    <p:sldId id="259" r:id="rId5"/>
    <p:sldId id="261" r:id="rId6"/>
    <p:sldId id="260" r:id="rId7"/>
    <p:sldId id="282" r:id="rId8"/>
    <p:sldId id="262" r:id="rId9"/>
    <p:sldId id="263" r:id="rId10"/>
    <p:sldId id="264" r:id="rId11"/>
    <p:sldId id="265" r:id="rId12"/>
    <p:sldId id="266" r:id="rId13"/>
    <p:sldId id="267" r:id="rId14"/>
    <p:sldId id="268" r:id="rId15"/>
    <p:sldId id="269" r:id="rId16"/>
    <p:sldId id="271" r:id="rId17"/>
    <p:sldId id="274" r:id="rId18"/>
    <p:sldId id="275" r:id="rId19"/>
    <p:sldId id="276" r:id="rId20"/>
    <p:sldId id="281" r:id="rId21"/>
    <p:sldId id="280" r:id="rId22"/>
    <p:sldId id="283"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AEAA6-463E-0302-5667-ACF3D2D20AD4}" v="1477" dt="2022-12-08T17:44:26.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6"/>
    <p:restoredTop sz="96250"/>
  </p:normalViewPr>
  <p:slideViewPr>
    <p:cSldViewPr snapToGrid="0">
      <p:cViewPr varScale="1">
        <p:scale>
          <a:sx n="89" d="100"/>
          <a:sy n="89" d="100"/>
        </p:scale>
        <p:origin x="4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315935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454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0555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06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530976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12/8/2022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7533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8200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3327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1037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12/8/2022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3363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12/8/2022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4046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12/8/2022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282566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9318-4E44-155B-028D-6090695C9187}"/>
              </a:ext>
            </a:extLst>
          </p:cNvPr>
          <p:cNvSpPr>
            <a:spLocks noGrp="1"/>
          </p:cNvSpPr>
          <p:nvPr>
            <p:ph type="ctrTitle"/>
          </p:nvPr>
        </p:nvSpPr>
        <p:spPr>
          <a:xfrm>
            <a:off x="1600200" y="2183544"/>
            <a:ext cx="8991600" cy="1645920"/>
          </a:xfrm>
        </p:spPr>
        <p:txBody>
          <a:bodyPr>
            <a:normAutofit fontScale="90000"/>
          </a:bodyPr>
          <a:lstStyle/>
          <a:p>
            <a:r>
              <a:rPr lang="en-US" dirty="0"/>
              <a:t>Health care cost analysis for a health management organization</a:t>
            </a:r>
          </a:p>
        </p:txBody>
      </p:sp>
      <p:sp>
        <p:nvSpPr>
          <p:cNvPr id="3" name="Subtitle 2">
            <a:extLst>
              <a:ext uri="{FF2B5EF4-FFF2-40B4-BE49-F238E27FC236}">
                <a16:creationId xmlns:a16="http://schemas.microsoft.com/office/drawing/2014/main" id="{F4E73358-0618-730D-3016-D0A968E8B576}"/>
              </a:ext>
            </a:extLst>
          </p:cNvPr>
          <p:cNvSpPr>
            <a:spLocks noGrp="1"/>
          </p:cNvSpPr>
          <p:nvPr>
            <p:ph type="subTitle" idx="1"/>
          </p:nvPr>
        </p:nvSpPr>
        <p:spPr>
          <a:xfrm>
            <a:off x="2814464" y="3994735"/>
            <a:ext cx="6801612" cy="1239894"/>
          </a:xfrm>
          <a:ln>
            <a:noFill/>
          </a:ln>
        </p:spPr>
        <p:txBody>
          <a:bodyPr/>
          <a:lstStyle/>
          <a:p>
            <a:r>
              <a:rPr lang="en-US" b="1" i="1" dirty="0"/>
              <a:t>Predict people who will spend a lot of money on health care next year and provide a recommendation on how to lower the health care cost</a:t>
            </a:r>
          </a:p>
        </p:txBody>
      </p:sp>
      <p:sp>
        <p:nvSpPr>
          <p:cNvPr id="4" name="Subtitle 2">
            <a:extLst>
              <a:ext uri="{FF2B5EF4-FFF2-40B4-BE49-F238E27FC236}">
                <a16:creationId xmlns:a16="http://schemas.microsoft.com/office/drawing/2014/main" id="{BB5082C3-408D-D435-59F6-27F8B009D471}"/>
              </a:ext>
            </a:extLst>
          </p:cNvPr>
          <p:cNvSpPr txBox="1">
            <a:spLocks/>
          </p:cNvSpPr>
          <p:nvPr/>
        </p:nvSpPr>
        <p:spPr>
          <a:xfrm>
            <a:off x="9377536" y="4821141"/>
            <a:ext cx="3670854" cy="2036859"/>
          </a:xfrm>
          <a:prstGeom prst="rect">
            <a:avLst/>
          </a:prstGeom>
          <a:noFill/>
          <a:ln>
            <a:noFill/>
          </a:ln>
        </p:spPr>
        <p:txBody>
          <a:bodyPr vert="horz" lIns="91440" tIns="45720" rIns="91440" bIns="45720" rtlCol="0">
            <a:normAutofit fontScale="62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sz="2800" i="1" dirty="0"/>
              <a:t>Present by</a:t>
            </a:r>
          </a:p>
          <a:p>
            <a:r>
              <a:rPr lang="en-US" sz="2900" b="1" i="1" dirty="0"/>
              <a:t>Kanishk Gupta </a:t>
            </a:r>
          </a:p>
          <a:p>
            <a:r>
              <a:rPr lang="en-US" sz="2900" b="1" i="1" dirty="0"/>
              <a:t>Rajat Chelani</a:t>
            </a:r>
          </a:p>
          <a:p>
            <a:r>
              <a:rPr lang="en-US" sz="2900" b="1" i="1" dirty="0"/>
              <a:t>Bastin Bajiyo Job</a:t>
            </a:r>
          </a:p>
          <a:p>
            <a:r>
              <a:rPr lang="en-US" sz="2900" b="1" i="1" dirty="0"/>
              <a:t>Kartik Kaul</a:t>
            </a:r>
          </a:p>
          <a:p>
            <a:r>
              <a:rPr lang="en-US" b="1" i="1" dirty="0"/>
              <a:t> </a:t>
            </a:r>
          </a:p>
        </p:txBody>
      </p:sp>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Tree>
    <p:extLst>
      <p:ext uri="{BB962C8B-B14F-4D97-AF65-F5344CB8AC3E}">
        <p14:creationId xmlns:p14="http://schemas.microsoft.com/office/powerpoint/2010/main" val="105771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Scatterplot of age against cost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5B9BAB7-CDCA-F257-81D8-8D0CFD232F11}"/>
              </a:ext>
            </a:extLst>
          </p:cNvPr>
          <p:cNvPicPr>
            <a:picLocks noChangeAspect="1"/>
          </p:cNvPicPr>
          <p:nvPr/>
        </p:nvPicPr>
        <p:blipFill>
          <a:blip r:embed="rId3"/>
          <a:stretch>
            <a:fillRect/>
          </a:stretch>
        </p:blipFill>
        <p:spPr>
          <a:xfrm>
            <a:off x="2209800" y="2054831"/>
            <a:ext cx="7772400" cy="4341372"/>
          </a:xfrm>
          <a:prstGeom prst="rect">
            <a:avLst/>
          </a:prstGeom>
        </p:spPr>
      </p:pic>
    </p:spTree>
    <p:extLst>
      <p:ext uri="{BB962C8B-B14F-4D97-AF65-F5344CB8AC3E}">
        <p14:creationId xmlns:p14="http://schemas.microsoft.com/office/powerpoint/2010/main" val="33227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Histogram of </a:t>
            </a:r>
            <a:r>
              <a:rPr lang="en-US" sz="3600" b="1" u="sng" dirty="0" err="1">
                <a:solidFill>
                  <a:schemeClr val="bg1"/>
                </a:solidFill>
              </a:rPr>
              <a:t>bmi</a:t>
            </a:r>
            <a:r>
              <a:rPr lang="en-US" sz="3600" b="1" u="sng" dirty="0">
                <a:solidFill>
                  <a:schemeClr val="bg1"/>
                </a:solidFill>
              </a:rPr>
              <a:t> variable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5BF4A949-2C3C-49C0-7070-06B48A51041F}"/>
              </a:ext>
            </a:extLst>
          </p:cNvPr>
          <p:cNvPicPr>
            <a:picLocks noChangeAspect="1"/>
          </p:cNvPicPr>
          <p:nvPr/>
        </p:nvPicPr>
        <p:blipFill>
          <a:blip r:embed="rId3"/>
          <a:stretch>
            <a:fillRect/>
          </a:stretch>
        </p:blipFill>
        <p:spPr>
          <a:xfrm>
            <a:off x="2209800" y="2126750"/>
            <a:ext cx="7772400" cy="3945277"/>
          </a:xfrm>
          <a:prstGeom prst="rect">
            <a:avLst/>
          </a:prstGeom>
        </p:spPr>
      </p:pic>
    </p:spTree>
    <p:extLst>
      <p:ext uri="{BB962C8B-B14F-4D97-AF65-F5344CB8AC3E}">
        <p14:creationId xmlns:p14="http://schemas.microsoft.com/office/powerpoint/2010/main" val="350219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Boxplot of </a:t>
            </a:r>
            <a:r>
              <a:rPr lang="en-US" sz="3600" b="1" u="sng" dirty="0" err="1">
                <a:solidFill>
                  <a:schemeClr val="bg1"/>
                </a:solidFill>
              </a:rPr>
              <a:t>bmi</a:t>
            </a:r>
            <a:r>
              <a:rPr lang="en-US" sz="3600" b="1" u="sng" dirty="0">
                <a:solidFill>
                  <a:schemeClr val="bg1"/>
                </a:solidFill>
              </a:rPr>
              <a:t> variable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a:extLst>
              <a:ext uri="{FF2B5EF4-FFF2-40B4-BE49-F238E27FC236}">
                <a16:creationId xmlns:a16="http://schemas.microsoft.com/office/drawing/2014/main" id="{357F7C0E-CE48-AC4B-4C0B-8F38FA6183F4}"/>
              </a:ext>
            </a:extLst>
          </p:cNvPr>
          <p:cNvPicPr>
            <a:picLocks noChangeAspect="1"/>
          </p:cNvPicPr>
          <p:nvPr/>
        </p:nvPicPr>
        <p:blipFill>
          <a:blip r:embed="rId3"/>
          <a:stretch>
            <a:fillRect/>
          </a:stretch>
        </p:blipFill>
        <p:spPr>
          <a:xfrm>
            <a:off x="2209800" y="2009399"/>
            <a:ext cx="7772400" cy="4215938"/>
          </a:xfrm>
          <a:prstGeom prst="rect">
            <a:avLst/>
          </a:prstGeom>
        </p:spPr>
      </p:pic>
    </p:spTree>
    <p:extLst>
      <p:ext uri="{BB962C8B-B14F-4D97-AF65-F5344CB8AC3E}">
        <p14:creationId xmlns:p14="http://schemas.microsoft.com/office/powerpoint/2010/main" val="226095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Scatterplot of </a:t>
            </a:r>
            <a:r>
              <a:rPr lang="en-US" sz="3600" b="1" u="sng" dirty="0" err="1">
                <a:solidFill>
                  <a:schemeClr val="bg1"/>
                </a:solidFill>
              </a:rPr>
              <a:t>bmi</a:t>
            </a:r>
            <a:r>
              <a:rPr lang="en-US" sz="3600" b="1" u="sng" dirty="0">
                <a:solidFill>
                  <a:schemeClr val="bg1"/>
                </a:solidFill>
              </a:rPr>
              <a:t> against cost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56B4DBF4-1DCF-3D5F-973F-904D62E8E0F2}"/>
              </a:ext>
            </a:extLst>
          </p:cNvPr>
          <p:cNvPicPr>
            <a:picLocks noChangeAspect="1"/>
          </p:cNvPicPr>
          <p:nvPr/>
        </p:nvPicPr>
        <p:blipFill>
          <a:blip r:embed="rId3"/>
          <a:stretch>
            <a:fillRect/>
          </a:stretch>
        </p:blipFill>
        <p:spPr>
          <a:xfrm>
            <a:off x="2209800" y="2085654"/>
            <a:ext cx="7772400" cy="4297936"/>
          </a:xfrm>
          <a:prstGeom prst="rect">
            <a:avLst/>
          </a:prstGeom>
        </p:spPr>
      </p:pic>
    </p:spTree>
    <p:extLst>
      <p:ext uri="{BB962C8B-B14F-4D97-AF65-F5344CB8AC3E}">
        <p14:creationId xmlns:p14="http://schemas.microsoft.com/office/powerpoint/2010/main" val="276025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Histogram of children variable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B57AA982-CBD1-BE28-CE56-8CF86BE05EE4}"/>
              </a:ext>
            </a:extLst>
          </p:cNvPr>
          <p:cNvPicPr>
            <a:picLocks noChangeAspect="1"/>
          </p:cNvPicPr>
          <p:nvPr/>
        </p:nvPicPr>
        <p:blipFill>
          <a:blip r:embed="rId3"/>
          <a:stretch>
            <a:fillRect/>
          </a:stretch>
        </p:blipFill>
        <p:spPr>
          <a:xfrm>
            <a:off x="2305879" y="2157573"/>
            <a:ext cx="7772400" cy="3868092"/>
          </a:xfrm>
          <a:prstGeom prst="rect">
            <a:avLst/>
          </a:prstGeom>
        </p:spPr>
      </p:pic>
    </p:spTree>
    <p:extLst>
      <p:ext uri="{BB962C8B-B14F-4D97-AF65-F5344CB8AC3E}">
        <p14:creationId xmlns:p14="http://schemas.microsoft.com/office/powerpoint/2010/main" val="165219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Boxplot of children variable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a:extLst>
              <a:ext uri="{FF2B5EF4-FFF2-40B4-BE49-F238E27FC236}">
                <a16:creationId xmlns:a16="http://schemas.microsoft.com/office/drawing/2014/main" id="{09A9B566-D711-E4BC-CE64-4AB30DD4015C}"/>
              </a:ext>
            </a:extLst>
          </p:cNvPr>
          <p:cNvPicPr>
            <a:picLocks noChangeAspect="1"/>
          </p:cNvPicPr>
          <p:nvPr/>
        </p:nvPicPr>
        <p:blipFill>
          <a:blip r:embed="rId3"/>
          <a:stretch>
            <a:fillRect/>
          </a:stretch>
        </p:blipFill>
        <p:spPr>
          <a:xfrm>
            <a:off x="2209800" y="1921732"/>
            <a:ext cx="7772400" cy="3937409"/>
          </a:xfrm>
          <a:prstGeom prst="rect">
            <a:avLst/>
          </a:prstGeom>
        </p:spPr>
      </p:pic>
    </p:spTree>
    <p:extLst>
      <p:ext uri="{BB962C8B-B14F-4D97-AF65-F5344CB8AC3E}">
        <p14:creationId xmlns:p14="http://schemas.microsoft.com/office/powerpoint/2010/main" val="427197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Histogram of cost variable </a:t>
            </a:r>
          </a:p>
          <a:p>
            <a:pPr algn="ctr"/>
            <a:endParaRPr lang="en-US" sz="3600" b="1" u="sng"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a:extLst>
              <a:ext uri="{FF2B5EF4-FFF2-40B4-BE49-F238E27FC236}">
                <a16:creationId xmlns:a16="http://schemas.microsoft.com/office/drawing/2014/main" id="{2930AB07-FE7D-525A-99AE-A852D929EDB6}"/>
              </a:ext>
            </a:extLst>
          </p:cNvPr>
          <p:cNvPicPr>
            <a:picLocks noChangeAspect="1"/>
          </p:cNvPicPr>
          <p:nvPr/>
        </p:nvPicPr>
        <p:blipFill>
          <a:blip r:embed="rId3"/>
          <a:stretch>
            <a:fillRect/>
          </a:stretch>
        </p:blipFill>
        <p:spPr>
          <a:xfrm>
            <a:off x="2209800" y="2003460"/>
            <a:ext cx="7772400" cy="3955551"/>
          </a:xfrm>
          <a:prstGeom prst="rect">
            <a:avLst/>
          </a:prstGeom>
        </p:spPr>
      </p:pic>
    </p:spTree>
    <p:extLst>
      <p:ext uri="{BB962C8B-B14F-4D97-AF65-F5344CB8AC3E}">
        <p14:creationId xmlns:p14="http://schemas.microsoft.com/office/powerpoint/2010/main" val="169154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8046-8FB8-F10D-2972-B11519B7C5E2}"/>
              </a:ext>
            </a:extLst>
          </p:cNvPr>
          <p:cNvSpPr>
            <a:spLocks noGrp="1"/>
          </p:cNvSpPr>
          <p:nvPr>
            <p:ph type="title"/>
          </p:nvPr>
        </p:nvSpPr>
        <p:spPr>
          <a:xfrm>
            <a:off x="2305879" y="981221"/>
            <a:ext cx="7784123" cy="1634271"/>
          </a:xfrm>
          <a:noFill/>
        </p:spPr>
        <p:txBody>
          <a:bodyPr/>
          <a:lstStyle/>
          <a:p>
            <a:r>
              <a:rPr lang="en-US" sz="4000" dirty="0"/>
              <a:t>Map Projection showing expensive/Non expensive</a:t>
            </a:r>
            <a:endParaRPr lang="en-US" dirty="0"/>
          </a:p>
        </p:txBody>
      </p:sp>
      <p:pic>
        <p:nvPicPr>
          <p:cNvPr id="4" name="Picture 3" descr="A picture containing diagram&#10;&#10;Description automatically generated">
            <a:extLst>
              <a:ext uri="{FF2B5EF4-FFF2-40B4-BE49-F238E27FC236}">
                <a16:creationId xmlns:a16="http://schemas.microsoft.com/office/drawing/2014/main" id="{06ABC901-8BB9-D446-4F8A-93FD97C6D593}"/>
              </a:ext>
            </a:extLst>
          </p:cNvPr>
          <p:cNvPicPr>
            <a:picLocks noChangeAspect="1"/>
          </p:cNvPicPr>
          <p:nvPr/>
        </p:nvPicPr>
        <p:blipFill>
          <a:blip r:embed="rId2"/>
          <a:stretch>
            <a:fillRect/>
          </a:stretch>
        </p:blipFill>
        <p:spPr>
          <a:xfrm>
            <a:off x="0" y="2917758"/>
            <a:ext cx="5808196" cy="3586559"/>
          </a:xfrm>
          <a:prstGeom prst="rect">
            <a:avLst/>
          </a:prstGeom>
        </p:spPr>
      </p:pic>
      <p:pic>
        <p:nvPicPr>
          <p:cNvPr id="5" name="Picture 4" descr="A picture containing map&#10;&#10;Description automatically generated">
            <a:extLst>
              <a:ext uri="{FF2B5EF4-FFF2-40B4-BE49-F238E27FC236}">
                <a16:creationId xmlns:a16="http://schemas.microsoft.com/office/drawing/2014/main" id="{3C4B618D-3C87-FB32-124C-32E130190956}"/>
              </a:ext>
            </a:extLst>
          </p:cNvPr>
          <p:cNvPicPr>
            <a:picLocks noChangeAspect="1"/>
          </p:cNvPicPr>
          <p:nvPr/>
        </p:nvPicPr>
        <p:blipFill>
          <a:blip r:embed="rId3"/>
          <a:stretch>
            <a:fillRect/>
          </a:stretch>
        </p:blipFill>
        <p:spPr>
          <a:xfrm>
            <a:off x="5808196" y="2926384"/>
            <a:ext cx="6383804" cy="3586559"/>
          </a:xfrm>
          <a:prstGeom prst="rect">
            <a:avLst/>
          </a:prstGeom>
        </p:spPr>
      </p:pic>
      <p:pic>
        <p:nvPicPr>
          <p:cNvPr id="6" name="Picture 5" descr="Text&#10;&#10;Description automatically generated">
            <a:extLst>
              <a:ext uri="{FF2B5EF4-FFF2-40B4-BE49-F238E27FC236}">
                <a16:creationId xmlns:a16="http://schemas.microsoft.com/office/drawing/2014/main" id="{97DCE39C-4373-0212-97F9-45E524638E5C}"/>
              </a:ext>
            </a:extLst>
          </p:cNvPr>
          <p:cNvPicPr>
            <a:picLocks noChangeAspect="1"/>
          </p:cNvPicPr>
          <p:nvPr/>
        </p:nvPicPr>
        <p:blipFill>
          <a:blip r:embed="rId4"/>
          <a:stretch>
            <a:fillRect/>
          </a:stretch>
        </p:blipFill>
        <p:spPr>
          <a:xfrm>
            <a:off x="242129" y="229973"/>
            <a:ext cx="4127500" cy="660400"/>
          </a:xfrm>
          <a:prstGeom prst="rect">
            <a:avLst/>
          </a:prstGeom>
          <a:solidFill>
            <a:schemeClr val="tx1"/>
          </a:solidFill>
        </p:spPr>
      </p:pic>
    </p:spTree>
    <p:extLst>
      <p:ext uri="{BB962C8B-B14F-4D97-AF65-F5344CB8AC3E}">
        <p14:creationId xmlns:p14="http://schemas.microsoft.com/office/powerpoint/2010/main" val="121122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B0E7-2C88-F479-777A-359D273A217A}"/>
              </a:ext>
            </a:extLst>
          </p:cNvPr>
          <p:cNvSpPr>
            <a:spLocks noGrp="1"/>
          </p:cNvSpPr>
          <p:nvPr>
            <p:ph type="title"/>
          </p:nvPr>
        </p:nvSpPr>
        <p:spPr>
          <a:xfrm>
            <a:off x="1600200" y="143606"/>
            <a:ext cx="8991600" cy="1645920"/>
          </a:xfrm>
          <a:noFill/>
        </p:spPr>
        <p:txBody>
          <a:bodyPr/>
          <a:lstStyle/>
          <a:p>
            <a:r>
              <a:rPr lang="en-US" dirty="0"/>
              <a:t>Data Modelling</a:t>
            </a:r>
          </a:p>
        </p:txBody>
      </p:sp>
      <p:sp>
        <p:nvSpPr>
          <p:cNvPr id="9" name="TextBox 8">
            <a:extLst>
              <a:ext uri="{FF2B5EF4-FFF2-40B4-BE49-F238E27FC236}">
                <a16:creationId xmlns:a16="http://schemas.microsoft.com/office/drawing/2014/main" id="{72F6B3D3-7AAE-31D4-7DB5-6D24A9EB86D6}"/>
              </a:ext>
            </a:extLst>
          </p:cNvPr>
          <p:cNvSpPr txBox="1"/>
          <p:nvPr/>
        </p:nvSpPr>
        <p:spPr>
          <a:xfrm>
            <a:off x="1600199" y="2471737"/>
            <a:ext cx="8991599" cy="267765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342900" indent="-342900">
              <a:buAutoNum type="arabicPeriod"/>
            </a:pPr>
            <a:r>
              <a:rPr lang="en-US" sz="2800" dirty="0">
                <a:solidFill>
                  <a:schemeClr val="bg1"/>
                </a:solidFill>
              </a:rPr>
              <a:t>Applied SVM and Linear model on target variable, other category variables.</a:t>
            </a:r>
          </a:p>
          <a:p>
            <a:pPr marL="342900" indent="-342900">
              <a:buAutoNum type="arabicPeriod"/>
            </a:pPr>
            <a:r>
              <a:rPr lang="en-US" sz="2800" dirty="0">
                <a:solidFill>
                  <a:schemeClr val="bg1"/>
                </a:solidFill>
              </a:rPr>
              <a:t>Interpreted results obtained: Important features, their effect on target variable and confusion matrix for accuracy</a:t>
            </a:r>
          </a:p>
          <a:p>
            <a:pPr marL="342900" indent="-342900">
              <a:buAutoNum type="arabicPeriod"/>
            </a:pPr>
            <a:r>
              <a:rPr lang="en-US" sz="2800" dirty="0">
                <a:solidFill>
                  <a:schemeClr val="bg1"/>
                </a:solidFill>
              </a:rPr>
              <a:t>Tried to implement Lasso regression model to predict cost.</a:t>
            </a:r>
          </a:p>
        </p:txBody>
      </p:sp>
    </p:spTree>
    <p:extLst>
      <p:ext uri="{BB962C8B-B14F-4D97-AF65-F5344CB8AC3E}">
        <p14:creationId xmlns:p14="http://schemas.microsoft.com/office/powerpoint/2010/main" val="86410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70E894-E9CA-566A-1A6A-3555D6CC6B5B}"/>
              </a:ext>
            </a:extLst>
          </p:cNvPr>
          <p:cNvSpPr txBox="1"/>
          <p:nvPr/>
        </p:nvSpPr>
        <p:spPr>
          <a:xfrm>
            <a:off x="5284376" y="328611"/>
            <a:ext cx="1902237" cy="646331"/>
          </a:xfrm>
          <a:prstGeom prst="rect">
            <a:avLst/>
          </a:prstGeom>
          <a:noFill/>
        </p:spPr>
        <p:txBody>
          <a:bodyPr wrap="square" rtlCol="0">
            <a:spAutoFit/>
          </a:bodyPr>
          <a:lstStyle/>
          <a:p>
            <a:r>
              <a:rPr lang="en-US" sz="3600" dirty="0">
                <a:solidFill>
                  <a:schemeClr val="bg1"/>
                </a:solidFill>
              </a:rPr>
              <a:t>RESULTS</a:t>
            </a:r>
          </a:p>
        </p:txBody>
      </p:sp>
      <p:pic>
        <p:nvPicPr>
          <p:cNvPr id="8" name="Picture 7" descr="Text&#10;&#10;Description automatically generated">
            <a:extLst>
              <a:ext uri="{FF2B5EF4-FFF2-40B4-BE49-F238E27FC236}">
                <a16:creationId xmlns:a16="http://schemas.microsoft.com/office/drawing/2014/main" id="{7AC0A79C-A89F-0E1B-E8A7-9287261B5788}"/>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1" name="TextBox 10">
            <a:extLst>
              <a:ext uri="{FF2B5EF4-FFF2-40B4-BE49-F238E27FC236}">
                <a16:creationId xmlns:a16="http://schemas.microsoft.com/office/drawing/2014/main" id="{8A8740F4-5BC6-E228-8872-029F02B1CF31}"/>
              </a:ext>
            </a:extLst>
          </p:cNvPr>
          <p:cNvSpPr txBox="1"/>
          <p:nvPr/>
        </p:nvSpPr>
        <p:spPr>
          <a:xfrm>
            <a:off x="313413" y="1345979"/>
            <a:ext cx="4698589"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dirty="0">
                <a:solidFill>
                  <a:schemeClr val="bg1"/>
                </a:solidFill>
              </a:rPr>
              <a:t>LINEAR MODEL</a:t>
            </a:r>
          </a:p>
          <a:p>
            <a:endParaRPr lang="en-US" sz="2400" dirty="0"/>
          </a:p>
          <a:p>
            <a:r>
              <a:rPr lang="en-US" sz="2400" dirty="0">
                <a:solidFill>
                  <a:schemeClr val="bg1"/>
                </a:solidFill>
              </a:rPr>
              <a:t>The accuracy of fit for the predicted values is 57% Approx. </a:t>
            </a:r>
            <a:endParaRPr lang="en-US" sz="1600" dirty="0"/>
          </a:p>
        </p:txBody>
      </p:sp>
      <p:sp>
        <p:nvSpPr>
          <p:cNvPr id="12" name="TextBox 11">
            <a:extLst>
              <a:ext uri="{FF2B5EF4-FFF2-40B4-BE49-F238E27FC236}">
                <a16:creationId xmlns:a16="http://schemas.microsoft.com/office/drawing/2014/main" id="{DA941BB9-D786-D1A8-75D0-50912EBB5493}"/>
              </a:ext>
            </a:extLst>
          </p:cNvPr>
          <p:cNvSpPr txBox="1"/>
          <p:nvPr/>
        </p:nvSpPr>
        <p:spPr>
          <a:xfrm>
            <a:off x="6821157" y="1275220"/>
            <a:ext cx="5229226" cy="21236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dirty="0">
                <a:solidFill>
                  <a:schemeClr val="bg1"/>
                </a:solidFill>
              </a:rPr>
              <a:t>SUPPORT VECTOR MACHINE</a:t>
            </a:r>
          </a:p>
          <a:p>
            <a:endParaRPr lang="en-US" sz="1200" dirty="0"/>
          </a:p>
          <a:p>
            <a:endParaRPr lang="en-US" sz="1200" dirty="0">
              <a:solidFill>
                <a:schemeClr val="bg1"/>
              </a:solidFill>
            </a:endParaRPr>
          </a:p>
          <a:p>
            <a:r>
              <a:rPr lang="en-US" dirty="0">
                <a:solidFill>
                  <a:schemeClr val="bg1"/>
                </a:solidFill>
              </a:rPr>
              <a:t>Sensitivity of 96% which shows the proportion of positive results out of the number of samples which were actually positive. </a:t>
            </a:r>
          </a:p>
          <a:p>
            <a:r>
              <a:rPr lang="en-US" dirty="0">
                <a:solidFill>
                  <a:schemeClr val="bg1"/>
                </a:solidFill>
              </a:rPr>
              <a:t>Accuracy of 85% which shows the predicted values of Expensive variable would be 85% accurate.</a:t>
            </a:r>
          </a:p>
        </p:txBody>
      </p:sp>
      <p:pic>
        <p:nvPicPr>
          <p:cNvPr id="3" name="Picture 2">
            <a:extLst>
              <a:ext uri="{FF2B5EF4-FFF2-40B4-BE49-F238E27FC236}">
                <a16:creationId xmlns:a16="http://schemas.microsoft.com/office/drawing/2014/main" id="{BB1CBDF8-1830-9EE2-5A6C-A5E404A5FD95}"/>
              </a:ext>
            </a:extLst>
          </p:cNvPr>
          <p:cNvPicPr>
            <a:picLocks noChangeAspect="1"/>
          </p:cNvPicPr>
          <p:nvPr/>
        </p:nvPicPr>
        <p:blipFill>
          <a:blip r:embed="rId3"/>
          <a:stretch>
            <a:fillRect/>
          </a:stretch>
        </p:blipFill>
        <p:spPr>
          <a:xfrm>
            <a:off x="6715674" y="3459123"/>
            <a:ext cx="5440191" cy="3360562"/>
          </a:xfrm>
          <a:prstGeom prst="rect">
            <a:avLst/>
          </a:prstGeom>
        </p:spPr>
      </p:pic>
      <p:pic>
        <p:nvPicPr>
          <p:cNvPr id="5" name="Picture 4">
            <a:extLst>
              <a:ext uri="{FF2B5EF4-FFF2-40B4-BE49-F238E27FC236}">
                <a16:creationId xmlns:a16="http://schemas.microsoft.com/office/drawing/2014/main" id="{81C7AAAF-B70F-3104-A8A5-44B425236512}"/>
              </a:ext>
            </a:extLst>
          </p:cNvPr>
          <p:cNvPicPr>
            <a:picLocks noChangeAspect="1"/>
          </p:cNvPicPr>
          <p:nvPr/>
        </p:nvPicPr>
        <p:blipFill>
          <a:blip r:embed="rId4"/>
          <a:stretch>
            <a:fillRect/>
          </a:stretch>
        </p:blipFill>
        <p:spPr>
          <a:xfrm>
            <a:off x="242129" y="3177518"/>
            <a:ext cx="5713149" cy="1063742"/>
          </a:xfrm>
          <a:prstGeom prst="rect">
            <a:avLst/>
          </a:prstGeom>
        </p:spPr>
      </p:pic>
    </p:spTree>
    <p:extLst>
      <p:ext uri="{BB962C8B-B14F-4D97-AF65-F5344CB8AC3E}">
        <p14:creationId xmlns:p14="http://schemas.microsoft.com/office/powerpoint/2010/main" val="3438285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10034" y="1020541"/>
            <a:ext cx="10129520" cy="5755422"/>
          </a:xfrm>
          <a:prstGeom prst="rect">
            <a:avLst/>
          </a:prstGeom>
          <a:solidFill>
            <a:schemeClr val="tx1"/>
          </a:solidFill>
        </p:spPr>
        <p:txBody>
          <a:bodyPr wrap="square" rtlCol="0">
            <a:spAutoFit/>
          </a:bodyPr>
          <a:lstStyle/>
          <a:p>
            <a:pPr algn="ctr"/>
            <a:r>
              <a:rPr lang="en-US" sz="5400" b="1" u="sng" dirty="0">
                <a:solidFill>
                  <a:schemeClr val="bg1"/>
                </a:solidFill>
              </a:rPr>
              <a:t>PROJECT GOAL</a:t>
            </a:r>
          </a:p>
          <a:p>
            <a:endParaRPr lang="en-US" sz="3200" dirty="0">
              <a:solidFill>
                <a:schemeClr val="bg1"/>
              </a:solidFill>
            </a:endParaRPr>
          </a:p>
          <a:p>
            <a:pPr marL="457200" indent="-457200">
              <a:buFont typeface="Arial" panose="020B0604020202020204" pitchFamily="34" charset="0"/>
              <a:buChar char="•"/>
            </a:pPr>
            <a:r>
              <a:rPr lang="en-US" sz="2400" dirty="0">
                <a:solidFill>
                  <a:schemeClr val="bg1"/>
                </a:solidFill>
              </a:rPr>
              <a:t>The data available is based on patients' health care costs</a:t>
            </a:r>
          </a:p>
          <a:p>
            <a:pPr marL="457200" indent="-457200">
              <a:buFont typeface="Arial" panose="020B0604020202020204" pitchFamily="34" charset="0"/>
              <a:buChar char="•"/>
            </a:pPr>
            <a:r>
              <a:rPr lang="en-US" sz="2400" dirty="0">
                <a:solidFill>
                  <a:schemeClr val="bg1"/>
                </a:solidFill>
              </a:rPr>
              <a:t>The workings of the project consist of using various data analysis techniques and models to support the interpreted recommendations, driven by correlational trends between the various parameters present in the health care data set.</a:t>
            </a:r>
          </a:p>
          <a:p>
            <a:pPr marL="457200" indent="-457200">
              <a:buFont typeface="Arial" panose="020B0604020202020204" pitchFamily="34" charset="0"/>
              <a:buChar char="•"/>
            </a:pPr>
            <a:r>
              <a:rPr lang="en-US" sz="2400" dirty="0">
                <a:solidFill>
                  <a:schemeClr val="bg1"/>
                </a:solidFill>
              </a:rPr>
              <a:t>Focus Point</a:t>
            </a:r>
          </a:p>
          <a:p>
            <a:pPr marL="1371600" lvl="2" indent="-457200">
              <a:buFont typeface="Arial" panose="020B0604020202020204" pitchFamily="34" charset="0"/>
              <a:buChar char="•"/>
            </a:pPr>
            <a:r>
              <a:rPr lang="en-US" sz="2400" dirty="0">
                <a:solidFill>
                  <a:schemeClr val="bg1"/>
                </a:solidFill>
              </a:rPr>
              <a:t>People who spend a lot of money on health care?</a:t>
            </a:r>
          </a:p>
          <a:p>
            <a:pPr marL="1371600" lvl="2" indent="-457200">
              <a:buFont typeface="Arial" panose="020B0604020202020204" pitchFamily="34" charset="0"/>
              <a:buChar char="•"/>
            </a:pPr>
            <a:r>
              <a:rPr lang="en-US" sz="2400" dirty="0">
                <a:solidFill>
                  <a:schemeClr val="bg1"/>
                </a:solidFill>
              </a:rPr>
              <a:t>The factors attributing to higher costs.</a:t>
            </a:r>
          </a:p>
          <a:p>
            <a:pPr marL="1371600" lvl="2" indent="-457200">
              <a:buFont typeface="Arial" panose="020B0604020202020204" pitchFamily="34" charset="0"/>
              <a:buChar char="•"/>
            </a:pPr>
            <a:r>
              <a:rPr lang="en-US" sz="2400" dirty="0">
                <a:solidFill>
                  <a:schemeClr val="bg1"/>
                </a:solidFill>
              </a:rPr>
              <a:t>How to lower the HMO’s total health care cost?</a:t>
            </a:r>
          </a:p>
          <a:p>
            <a:pPr marL="1371600" lvl="2" indent="-457200">
              <a:buFont typeface="Arial" panose="020B0604020202020204" pitchFamily="34" charset="0"/>
              <a:buChar char="•"/>
            </a:pPr>
            <a:r>
              <a:rPr lang="en-US" sz="2400" dirty="0">
                <a:solidFill>
                  <a:schemeClr val="bg1"/>
                </a:solidFill>
              </a:rPr>
              <a:t>Age category and location specific recommendation to lower the costs.</a:t>
            </a:r>
          </a:p>
          <a:p>
            <a:endParaRPr lang="en-US" dirty="0">
              <a:solidFill>
                <a:schemeClr val="bg1"/>
              </a:solidFill>
            </a:endParaRPr>
          </a:p>
        </p:txBody>
      </p:sp>
    </p:spTree>
    <p:extLst>
      <p:ext uri="{BB962C8B-B14F-4D97-AF65-F5344CB8AC3E}">
        <p14:creationId xmlns:p14="http://schemas.microsoft.com/office/powerpoint/2010/main" val="9419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70E894-E9CA-566A-1A6A-3555D6CC6B5B}"/>
              </a:ext>
            </a:extLst>
          </p:cNvPr>
          <p:cNvSpPr txBox="1"/>
          <p:nvPr/>
        </p:nvSpPr>
        <p:spPr>
          <a:xfrm>
            <a:off x="4856358" y="223503"/>
            <a:ext cx="7672868" cy="646331"/>
          </a:xfrm>
          <a:prstGeom prst="rect">
            <a:avLst/>
          </a:prstGeom>
          <a:noFill/>
        </p:spPr>
        <p:txBody>
          <a:bodyPr wrap="square" rtlCol="0">
            <a:spAutoFit/>
          </a:bodyPr>
          <a:lstStyle/>
          <a:p>
            <a:r>
              <a:rPr lang="en-US" sz="3600" b="1" dirty="0">
                <a:solidFill>
                  <a:schemeClr val="bg1"/>
                </a:solidFill>
              </a:rPr>
              <a:t>HealthCare Cost Data Analyzer</a:t>
            </a:r>
          </a:p>
        </p:txBody>
      </p:sp>
      <p:pic>
        <p:nvPicPr>
          <p:cNvPr id="8" name="Picture 7" descr="Text&#10;&#10;Description automatically generated">
            <a:extLst>
              <a:ext uri="{FF2B5EF4-FFF2-40B4-BE49-F238E27FC236}">
                <a16:creationId xmlns:a16="http://schemas.microsoft.com/office/drawing/2014/main" id="{7AC0A79C-A89F-0E1B-E8A7-9287261B5788}"/>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pic>
        <p:nvPicPr>
          <p:cNvPr id="3" name="Picture 2">
            <a:extLst>
              <a:ext uri="{FF2B5EF4-FFF2-40B4-BE49-F238E27FC236}">
                <a16:creationId xmlns:a16="http://schemas.microsoft.com/office/drawing/2014/main" id="{599E03A0-BA48-5C6D-4851-9399499548EE}"/>
              </a:ext>
            </a:extLst>
          </p:cNvPr>
          <p:cNvPicPr>
            <a:picLocks noChangeAspect="1"/>
          </p:cNvPicPr>
          <p:nvPr/>
        </p:nvPicPr>
        <p:blipFill>
          <a:blip r:embed="rId3"/>
          <a:stretch>
            <a:fillRect/>
          </a:stretch>
        </p:blipFill>
        <p:spPr>
          <a:xfrm>
            <a:off x="156452" y="890373"/>
            <a:ext cx="11879095" cy="5940877"/>
          </a:xfrm>
          <a:prstGeom prst="rect">
            <a:avLst/>
          </a:prstGeom>
        </p:spPr>
      </p:pic>
    </p:spTree>
    <p:extLst>
      <p:ext uri="{BB962C8B-B14F-4D97-AF65-F5344CB8AC3E}">
        <p14:creationId xmlns:p14="http://schemas.microsoft.com/office/powerpoint/2010/main" val="122640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70E894-E9CA-566A-1A6A-3555D6CC6B5B}"/>
              </a:ext>
            </a:extLst>
          </p:cNvPr>
          <p:cNvSpPr txBox="1"/>
          <p:nvPr/>
        </p:nvSpPr>
        <p:spPr>
          <a:xfrm>
            <a:off x="4363051" y="429291"/>
            <a:ext cx="8137629" cy="523220"/>
          </a:xfrm>
          <a:prstGeom prst="rect">
            <a:avLst/>
          </a:prstGeom>
          <a:noFill/>
        </p:spPr>
        <p:txBody>
          <a:bodyPr wrap="square" lIns="91440" tIns="45720" rIns="91440" bIns="45720" rtlCol="0" anchor="t">
            <a:spAutoFit/>
          </a:bodyPr>
          <a:lstStyle/>
          <a:p>
            <a:r>
              <a:rPr lang="en-US" sz="2800" dirty="0">
                <a:solidFill>
                  <a:schemeClr val="bg1"/>
                </a:solidFill>
              </a:rPr>
              <a:t>INSIGHTS AND RECOMMENDATIONS</a:t>
            </a:r>
          </a:p>
        </p:txBody>
      </p:sp>
      <p:pic>
        <p:nvPicPr>
          <p:cNvPr id="8" name="Picture 7" descr="Text&#10;&#10;Description automatically generated">
            <a:extLst>
              <a:ext uri="{FF2B5EF4-FFF2-40B4-BE49-F238E27FC236}">
                <a16:creationId xmlns:a16="http://schemas.microsoft.com/office/drawing/2014/main" id="{7AC0A79C-A89F-0E1B-E8A7-9287261B5788}"/>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3" name="TextBox 2">
            <a:extLst>
              <a:ext uri="{FF2B5EF4-FFF2-40B4-BE49-F238E27FC236}">
                <a16:creationId xmlns:a16="http://schemas.microsoft.com/office/drawing/2014/main" id="{49133541-05CF-D6F7-9769-617533EE5162}"/>
              </a:ext>
            </a:extLst>
          </p:cNvPr>
          <p:cNvSpPr txBox="1"/>
          <p:nvPr/>
        </p:nvSpPr>
        <p:spPr>
          <a:xfrm>
            <a:off x="794196" y="1253007"/>
            <a:ext cx="1081557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rPr>
              <a:t>It is observed that smokers tend to have about 14 times higher cost of healthcare, signifying greater amount of health problems. Awareness programs followed by rehab/group therapy sessions can be implemented to promote quitting of smoking habit.</a:t>
            </a: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r>
              <a:rPr lang="en-US" dirty="0">
                <a:solidFill>
                  <a:schemeClr val="bg1"/>
                </a:solidFill>
              </a:rPr>
              <a:t>People who doesn’t exercise (inactive) tends to have close to 3 times higher healthcare bills. This is also a reminder of the correlation between unhealthy lifestyle and higher healthcare cost. Promoting a culture of physical activity and implementing cost-effective gyms, group workout sessions etc. is a necessity.</a:t>
            </a: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p>
        </p:txBody>
      </p:sp>
      <p:pic>
        <p:nvPicPr>
          <p:cNvPr id="4" name="Picture 3">
            <a:extLst>
              <a:ext uri="{FF2B5EF4-FFF2-40B4-BE49-F238E27FC236}">
                <a16:creationId xmlns:a16="http://schemas.microsoft.com/office/drawing/2014/main" id="{BBBC943E-D072-05FA-9A89-78A2CDA1EB6B}"/>
              </a:ext>
            </a:extLst>
          </p:cNvPr>
          <p:cNvPicPr>
            <a:picLocks noChangeAspect="1"/>
          </p:cNvPicPr>
          <p:nvPr/>
        </p:nvPicPr>
        <p:blipFill>
          <a:blip r:embed="rId3"/>
          <a:stretch>
            <a:fillRect/>
          </a:stretch>
        </p:blipFill>
        <p:spPr>
          <a:xfrm>
            <a:off x="2305879" y="2237567"/>
            <a:ext cx="5189670" cy="845893"/>
          </a:xfrm>
          <a:prstGeom prst="rect">
            <a:avLst/>
          </a:prstGeom>
        </p:spPr>
      </p:pic>
      <p:pic>
        <p:nvPicPr>
          <p:cNvPr id="6" name="Picture 5">
            <a:extLst>
              <a:ext uri="{FF2B5EF4-FFF2-40B4-BE49-F238E27FC236}">
                <a16:creationId xmlns:a16="http://schemas.microsoft.com/office/drawing/2014/main" id="{6B592840-715A-489B-6EE8-0BFF13A822F2}"/>
              </a:ext>
            </a:extLst>
          </p:cNvPr>
          <p:cNvPicPr>
            <a:picLocks noChangeAspect="1"/>
          </p:cNvPicPr>
          <p:nvPr/>
        </p:nvPicPr>
        <p:blipFill>
          <a:blip r:embed="rId4"/>
          <a:stretch>
            <a:fillRect/>
          </a:stretch>
        </p:blipFill>
        <p:spPr>
          <a:xfrm>
            <a:off x="2305879" y="4240548"/>
            <a:ext cx="5913632" cy="929721"/>
          </a:xfrm>
          <a:prstGeom prst="rect">
            <a:avLst/>
          </a:prstGeom>
        </p:spPr>
      </p:pic>
    </p:spTree>
    <p:extLst>
      <p:ext uri="{BB962C8B-B14F-4D97-AF65-F5344CB8AC3E}">
        <p14:creationId xmlns:p14="http://schemas.microsoft.com/office/powerpoint/2010/main" val="312349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70E894-E9CA-566A-1A6A-3555D6CC6B5B}"/>
              </a:ext>
            </a:extLst>
          </p:cNvPr>
          <p:cNvSpPr txBox="1"/>
          <p:nvPr/>
        </p:nvSpPr>
        <p:spPr>
          <a:xfrm>
            <a:off x="4363051" y="429291"/>
            <a:ext cx="8137629" cy="523220"/>
          </a:xfrm>
          <a:prstGeom prst="rect">
            <a:avLst/>
          </a:prstGeom>
          <a:noFill/>
        </p:spPr>
        <p:txBody>
          <a:bodyPr wrap="square" lIns="91440" tIns="45720" rIns="91440" bIns="45720" rtlCol="0" anchor="t">
            <a:spAutoFit/>
          </a:bodyPr>
          <a:lstStyle/>
          <a:p>
            <a:r>
              <a:rPr lang="en-US" sz="2800" dirty="0">
                <a:solidFill>
                  <a:schemeClr val="bg1"/>
                </a:solidFill>
              </a:rPr>
              <a:t>INSIGHTS AND RECOMMENDATIONS</a:t>
            </a:r>
          </a:p>
        </p:txBody>
      </p:sp>
      <p:pic>
        <p:nvPicPr>
          <p:cNvPr id="8" name="Picture 7" descr="Text&#10;&#10;Description automatically generated">
            <a:extLst>
              <a:ext uri="{FF2B5EF4-FFF2-40B4-BE49-F238E27FC236}">
                <a16:creationId xmlns:a16="http://schemas.microsoft.com/office/drawing/2014/main" id="{7AC0A79C-A89F-0E1B-E8A7-9287261B5788}"/>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5" name="TextBox 4">
            <a:extLst>
              <a:ext uri="{FF2B5EF4-FFF2-40B4-BE49-F238E27FC236}">
                <a16:creationId xmlns:a16="http://schemas.microsoft.com/office/drawing/2014/main" id="{F5FD7473-3DB0-0571-716E-78A8F9FE0048}"/>
              </a:ext>
            </a:extLst>
          </p:cNvPr>
          <p:cNvSpPr txBox="1"/>
          <p:nvPr/>
        </p:nvSpPr>
        <p:spPr>
          <a:xfrm>
            <a:off x="242129" y="1246719"/>
            <a:ext cx="10593238" cy="4801314"/>
          </a:xfrm>
          <a:prstGeom prst="rect">
            <a:avLst/>
          </a:prstGeom>
          <a:noFill/>
        </p:spPr>
        <p:txBody>
          <a:bodyPr wrap="square">
            <a:spAutoFit/>
          </a:bodyPr>
          <a:lstStyle/>
          <a:p>
            <a:pPr marL="285750" indent="-285750">
              <a:buFont typeface="Arial"/>
              <a:buChar char="•"/>
            </a:pPr>
            <a:r>
              <a:rPr lang="en-US" dirty="0">
                <a:solidFill>
                  <a:schemeClr val="bg1"/>
                </a:solidFill>
              </a:rPr>
              <a:t>We can also see higher healthcare costs for the old age category. Age related health problems are  prevalent in this age category and hence they tend to spend more on healthcare than others. Better and efficient healthcare system for older people should be considered.</a:t>
            </a: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pPr marL="285750" indent="-285750">
              <a:buFont typeface="Arial"/>
              <a:buChar char="•"/>
            </a:pPr>
            <a:endParaRPr lang="en-US" dirty="0">
              <a:solidFill>
                <a:schemeClr val="bg1"/>
              </a:solidFill>
              <a:ea typeface="+mn-lt"/>
              <a:cs typeface="+mn-lt"/>
            </a:endParaRPr>
          </a:p>
          <a:p>
            <a:r>
              <a:rPr lang="en-US" dirty="0">
                <a:solidFill>
                  <a:schemeClr val="bg1"/>
                </a:solidFill>
                <a:ea typeface="+mn-lt"/>
                <a:cs typeface="+mn-lt"/>
              </a:rPr>
              <a:t>RECOMMENDATIONS</a:t>
            </a:r>
          </a:p>
          <a:p>
            <a:pPr>
              <a:buFont typeface="Arial"/>
              <a:buChar char="•"/>
            </a:pPr>
            <a:r>
              <a:rPr lang="en-US" dirty="0">
                <a:solidFill>
                  <a:schemeClr val="bg1"/>
                </a:solidFill>
                <a:ea typeface="+mn-lt"/>
                <a:cs typeface="+mn-lt"/>
              </a:rPr>
              <a:t>    HMO can reduce the healthcare costs by customizing insurance plans by including the group therapy  expenses in the premium. This will attract less investment and could help reduce the smoking habits.</a:t>
            </a:r>
            <a:endParaRPr lang="en-US" dirty="0">
              <a:solidFill>
                <a:schemeClr val="bg1"/>
              </a:solidFill>
            </a:endParaRPr>
          </a:p>
          <a:p>
            <a:pPr>
              <a:buFont typeface="Arial"/>
              <a:buChar char="•"/>
            </a:pPr>
            <a:r>
              <a:rPr lang="en-US" dirty="0">
                <a:solidFill>
                  <a:schemeClr val="bg1"/>
                </a:solidFill>
                <a:ea typeface="+mn-lt"/>
                <a:cs typeface="+mn-lt"/>
              </a:rPr>
              <a:t>    We also recommend inclusion of fitness plans in the premium so that people remain physically active without having to spend extra on fitness plans.</a:t>
            </a:r>
            <a:endParaRPr lang="en-US" dirty="0">
              <a:solidFill>
                <a:schemeClr val="bg1"/>
              </a:solidFill>
            </a:endParaRPr>
          </a:p>
          <a:p>
            <a:endParaRPr lang="en-US" dirty="0"/>
          </a:p>
        </p:txBody>
      </p:sp>
      <p:pic>
        <p:nvPicPr>
          <p:cNvPr id="10" name="Picture 9">
            <a:extLst>
              <a:ext uri="{FF2B5EF4-FFF2-40B4-BE49-F238E27FC236}">
                <a16:creationId xmlns:a16="http://schemas.microsoft.com/office/drawing/2014/main" id="{AAEFB378-2EE5-4250-D8FD-89555C592756}"/>
              </a:ext>
            </a:extLst>
          </p:cNvPr>
          <p:cNvPicPr>
            <a:picLocks noChangeAspect="1"/>
          </p:cNvPicPr>
          <p:nvPr/>
        </p:nvPicPr>
        <p:blipFill>
          <a:blip r:embed="rId3"/>
          <a:stretch>
            <a:fillRect/>
          </a:stretch>
        </p:blipFill>
        <p:spPr>
          <a:xfrm>
            <a:off x="1728919" y="2281412"/>
            <a:ext cx="7353937" cy="1501270"/>
          </a:xfrm>
          <a:prstGeom prst="rect">
            <a:avLst/>
          </a:prstGeom>
        </p:spPr>
      </p:pic>
    </p:spTree>
    <p:extLst>
      <p:ext uri="{BB962C8B-B14F-4D97-AF65-F5344CB8AC3E}">
        <p14:creationId xmlns:p14="http://schemas.microsoft.com/office/powerpoint/2010/main" val="2465475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C3B8B-FEB5-5E3F-CD35-F0565D5C45BF}"/>
              </a:ext>
            </a:extLst>
          </p:cNvPr>
          <p:cNvSpPr txBox="1"/>
          <p:nvPr/>
        </p:nvSpPr>
        <p:spPr>
          <a:xfrm>
            <a:off x="4481512" y="3105834"/>
            <a:ext cx="3228975" cy="707886"/>
          </a:xfrm>
          <a:prstGeom prst="rect">
            <a:avLst/>
          </a:prstGeom>
          <a:noFill/>
        </p:spPr>
        <p:txBody>
          <a:bodyPr wrap="square" rtlCol="0">
            <a:spAutoFit/>
          </a:bodyPr>
          <a:lstStyle/>
          <a:p>
            <a:r>
              <a:rPr lang="en-US" sz="3600" dirty="0">
                <a:solidFill>
                  <a:schemeClr val="bg1"/>
                </a:solidFill>
              </a:rPr>
              <a:t>THANK </a:t>
            </a:r>
            <a:r>
              <a:rPr lang="en-US" sz="4000" dirty="0">
                <a:solidFill>
                  <a:schemeClr val="bg1"/>
                </a:solidFill>
              </a:rPr>
              <a:t>YOU</a:t>
            </a:r>
          </a:p>
        </p:txBody>
      </p:sp>
      <p:pic>
        <p:nvPicPr>
          <p:cNvPr id="5" name="Picture 4" descr="Text&#10;&#10;Description automatically generated">
            <a:extLst>
              <a:ext uri="{FF2B5EF4-FFF2-40B4-BE49-F238E27FC236}">
                <a16:creationId xmlns:a16="http://schemas.microsoft.com/office/drawing/2014/main" id="{FDCBA8ED-3835-8080-6FDF-B4DC12AF3867}"/>
              </a:ext>
            </a:extLst>
          </p:cNvPr>
          <p:cNvPicPr>
            <a:picLocks noChangeAspect="1"/>
          </p:cNvPicPr>
          <p:nvPr/>
        </p:nvPicPr>
        <p:blipFill>
          <a:blip r:embed="rId2"/>
          <a:stretch>
            <a:fillRect/>
          </a:stretch>
        </p:blipFill>
        <p:spPr>
          <a:xfrm>
            <a:off x="401299" y="330978"/>
            <a:ext cx="3430863" cy="557514"/>
          </a:xfrm>
          <a:prstGeom prst="rect">
            <a:avLst/>
          </a:prstGeom>
          <a:solidFill>
            <a:schemeClr val="tx1"/>
          </a:solidFill>
        </p:spPr>
      </p:pic>
    </p:spTree>
    <p:extLst>
      <p:ext uri="{BB962C8B-B14F-4D97-AF65-F5344CB8AC3E}">
        <p14:creationId xmlns:p14="http://schemas.microsoft.com/office/powerpoint/2010/main" val="358777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71FC4694-43B0-B079-4A9E-927F89879F96}"/>
              </a:ext>
            </a:extLst>
          </p:cNvPr>
          <p:cNvPicPr>
            <a:picLocks noChangeAspect="1"/>
          </p:cNvPicPr>
          <p:nvPr/>
        </p:nvPicPr>
        <p:blipFill>
          <a:blip r:embed="rId2"/>
          <a:stretch>
            <a:fillRect/>
          </a:stretch>
        </p:blipFill>
        <p:spPr>
          <a:xfrm>
            <a:off x="401299" y="330978"/>
            <a:ext cx="3430863" cy="557514"/>
          </a:xfrm>
          <a:prstGeom prst="rect">
            <a:avLst/>
          </a:prstGeom>
          <a:solidFill>
            <a:schemeClr val="tx1"/>
          </a:solidFill>
        </p:spPr>
      </p:pic>
      <p:sp>
        <p:nvSpPr>
          <p:cNvPr id="5" name="TextBox 4">
            <a:extLst>
              <a:ext uri="{FF2B5EF4-FFF2-40B4-BE49-F238E27FC236}">
                <a16:creationId xmlns:a16="http://schemas.microsoft.com/office/drawing/2014/main" id="{75B3F904-00C3-D698-D4D4-FD06225A9824}"/>
              </a:ext>
            </a:extLst>
          </p:cNvPr>
          <p:cNvSpPr txBox="1"/>
          <p:nvPr/>
        </p:nvSpPr>
        <p:spPr>
          <a:xfrm>
            <a:off x="874301" y="3075057"/>
            <a:ext cx="2957861" cy="707886"/>
          </a:xfrm>
          <a:prstGeom prst="rect">
            <a:avLst/>
          </a:prstGeom>
          <a:noFill/>
        </p:spPr>
        <p:txBody>
          <a:bodyPr wrap="none" rtlCol="0">
            <a:spAutoFit/>
          </a:bodyPr>
          <a:lstStyle/>
          <a:p>
            <a:r>
              <a:rPr lang="en-US" sz="4000" dirty="0"/>
              <a:t>QUESTIONS</a:t>
            </a:r>
          </a:p>
        </p:txBody>
      </p:sp>
      <p:pic>
        <p:nvPicPr>
          <p:cNvPr id="7" name="Picture 6" descr="Icon&#10;&#10;Description automatically generated">
            <a:extLst>
              <a:ext uri="{FF2B5EF4-FFF2-40B4-BE49-F238E27FC236}">
                <a16:creationId xmlns:a16="http://schemas.microsoft.com/office/drawing/2014/main" id="{627B0656-DA0C-65D4-AF4F-260C7C15F14B}"/>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58851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18FBAF5-CAC2-9E51-3B01-EE9638B74D32}"/>
              </a:ext>
            </a:extLst>
          </p:cNvPr>
          <p:cNvSpPr/>
          <p:nvPr/>
        </p:nvSpPr>
        <p:spPr>
          <a:xfrm>
            <a:off x="391160" y="631087"/>
            <a:ext cx="11648440" cy="599694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3" name="Rounded Rectangle 2">
            <a:extLst>
              <a:ext uri="{FF2B5EF4-FFF2-40B4-BE49-F238E27FC236}">
                <a16:creationId xmlns:a16="http://schemas.microsoft.com/office/drawing/2014/main" id="{6D3999D7-43B8-7F2F-484E-D31C67DDD6AA}"/>
              </a:ext>
            </a:extLst>
          </p:cNvPr>
          <p:cNvSpPr/>
          <p:nvPr/>
        </p:nvSpPr>
        <p:spPr>
          <a:xfrm>
            <a:off x="154432" y="2456688"/>
            <a:ext cx="1682496" cy="22758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Phase1:</a:t>
            </a:r>
          </a:p>
          <a:p>
            <a:pPr algn="ctr"/>
            <a:endParaRPr lang="en-US" sz="1400" dirty="0"/>
          </a:p>
          <a:p>
            <a:pPr algn="ctr"/>
            <a:r>
              <a:rPr lang="en-US" sz="1400" dirty="0"/>
              <a:t>Load the data with appropriate libraries</a:t>
            </a:r>
          </a:p>
        </p:txBody>
      </p:sp>
      <p:sp>
        <p:nvSpPr>
          <p:cNvPr id="4" name="Rounded Rectangle 3">
            <a:extLst>
              <a:ext uri="{FF2B5EF4-FFF2-40B4-BE49-F238E27FC236}">
                <a16:creationId xmlns:a16="http://schemas.microsoft.com/office/drawing/2014/main" id="{B147E410-5AD0-DFB8-FC91-43A6A6496118}"/>
              </a:ext>
            </a:extLst>
          </p:cNvPr>
          <p:cNvSpPr/>
          <p:nvPr/>
        </p:nvSpPr>
        <p:spPr>
          <a:xfrm>
            <a:off x="1981869" y="2456688"/>
            <a:ext cx="1682496" cy="22768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 2:</a:t>
            </a:r>
          </a:p>
          <a:p>
            <a:pPr algn="ctr"/>
            <a:endParaRPr lang="en-US" sz="1400" dirty="0"/>
          </a:p>
          <a:p>
            <a:pPr algn="ctr"/>
            <a:r>
              <a:rPr lang="en-US" sz="1400" dirty="0"/>
              <a:t>Explore the data</a:t>
            </a:r>
            <a:endParaRPr lang="en-US" dirty="0"/>
          </a:p>
        </p:txBody>
      </p:sp>
      <p:sp>
        <p:nvSpPr>
          <p:cNvPr id="5" name="Rounded Rectangle 4">
            <a:extLst>
              <a:ext uri="{FF2B5EF4-FFF2-40B4-BE49-F238E27FC236}">
                <a16:creationId xmlns:a16="http://schemas.microsoft.com/office/drawing/2014/main" id="{6DDB94DD-9E2F-C137-F0B4-89B1F8FD7CD9}"/>
              </a:ext>
            </a:extLst>
          </p:cNvPr>
          <p:cNvSpPr/>
          <p:nvPr/>
        </p:nvSpPr>
        <p:spPr>
          <a:xfrm>
            <a:off x="3810669" y="2456688"/>
            <a:ext cx="1682496" cy="22758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 3:</a:t>
            </a:r>
          </a:p>
          <a:p>
            <a:pPr algn="ctr"/>
            <a:endParaRPr lang="en-US" sz="1400" dirty="0"/>
          </a:p>
          <a:p>
            <a:pPr algn="ctr"/>
            <a:r>
              <a:rPr lang="en-US" sz="1400" dirty="0"/>
              <a:t>Data Cleaning</a:t>
            </a:r>
            <a:endParaRPr lang="en-US" dirty="0"/>
          </a:p>
        </p:txBody>
      </p:sp>
      <p:sp>
        <p:nvSpPr>
          <p:cNvPr id="7" name="Rounded Rectangle 6">
            <a:extLst>
              <a:ext uri="{FF2B5EF4-FFF2-40B4-BE49-F238E27FC236}">
                <a16:creationId xmlns:a16="http://schemas.microsoft.com/office/drawing/2014/main" id="{349F239C-0FEF-B2FE-A809-DBFCB4EEDC1B}"/>
              </a:ext>
            </a:extLst>
          </p:cNvPr>
          <p:cNvSpPr/>
          <p:nvPr/>
        </p:nvSpPr>
        <p:spPr>
          <a:xfrm>
            <a:off x="5639469" y="2456688"/>
            <a:ext cx="1682496" cy="22758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 4:</a:t>
            </a:r>
          </a:p>
          <a:p>
            <a:pPr algn="ctr"/>
            <a:endParaRPr lang="en-US" sz="1400" dirty="0"/>
          </a:p>
          <a:p>
            <a:pPr algn="ctr"/>
            <a:r>
              <a:rPr lang="en-US" sz="1400" dirty="0"/>
              <a:t>Overview of important variables</a:t>
            </a:r>
          </a:p>
        </p:txBody>
      </p:sp>
      <p:sp>
        <p:nvSpPr>
          <p:cNvPr id="8" name="Rounded Rectangle 7">
            <a:extLst>
              <a:ext uri="{FF2B5EF4-FFF2-40B4-BE49-F238E27FC236}">
                <a16:creationId xmlns:a16="http://schemas.microsoft.com/office/drawing/2014/main" id="{AD4D4419-7ACE-A152-4414-808275BDA2CB}"/>
              </a:ext>
            </a:extLst>
          </p:cNvPr>
          <p:cNvSpPr/>
          <p:nvPr/>
        </p:nvSpPr>
        <p:spPr>
          <a:xfrm>
            <a:off x="7468269" y="2456688"/>
            <a:ext cx="1682496" cy="227584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 5:</a:t>
            </a:r>
          </a:p>
          <a:p>
            <a:pPr algn="ctr"/>
            <a:r>
              <a:rPr lang="en-US" sz="1400" dirty="0"/>
              <a:t>Data Modeling and Trends</a:t>
            </a:r>
          </a:p>
        </p:txBody>
      </p:sp>
      <p:sp>
        <p:nvSpPr>
          <p:cNvPr id="10" name="Rounded Rectangle 9">
            <a:extLst>
              <a:ext uri="{FF2B5EF4-FFF2-40B4-BE49-F238E27FC236}">
                <a16:creationId xmlns:a16="http://schemas.microsoft.com/office/drawing/2014/main" id="{B7112235-0BA7-5710-EFC1-20CD0FD6BE04}"/>
              </a:ext>
            </a:extLst>
          </p:cNvPr>
          <p:cNvSpPr/>
          <p:nvPr/>
        </p:nvSpPr>
        <p:spPr>
          <a:xfrm>
            <a:off x="9297069" y="2456688"/>
            <a:ext cx="1682496" cy="22768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Phase 6:</a:t>
            </a:r>
          </a:p>
          <a:p>
            <a:pPr algn="ctr"/>
            <a:endParaRPr lang="en-US" sz="1400" dirty="0"/>
          </a:p>
          <a:p>
            <a:pPr algn="ctr"/>
            <a:r>
              <a:rPr lang="en-US" sz="1400" dirty="0"/>
              <a:t>Conclusion and Recommendation</a:t>
            </a:r>
          </a:p>
          <a:p>
            <a:pPr algn="ctr"/>
            <a:endParaRPr lang="en-US" dirty="0"/>
          </a:p>
        </p:txBody>
      </p:sp>
      <p:sp>
        <p:nvSpPr>
          <p:cNvPr id="11" name="TextBox 10">
            <a:extLst>
              <a:ext uri="{FF2B5EF4-FFF2-40B4-BE49-F238E27FC236}">
                <a16:creationId xmlns:a16="http://schemas.microsoft.com/office/drawing/2014/main" id="{99D83EF7-BE00-A137-A6C9-348CA7DA1DF7}"/>
              </a:ext>
            </a:extLst>
          </p:cNvPr>
          <p:cNvSpPr txBox="1"/>
          <p:nvPr/>
        </p:nvSpPr>
        <p:spPr>
          <a:xfrm>
            <a:off x="3098800" y="1096365"/>
            <a:ext cx="4775200" cy="707886"/>
          </a:xfrm>
          <a:prstGeom prst="rect">
            <a:avLst/>
          </a:prstGeom>
          <a:noFill/>
        </p:spPr>
        <p:txBody>
          <a:bodyPr wrap="square" rtlCol="0">
            <a:spAutoFit/>
          </a:bodyPr>
          <a:lstStyle/>
          <a:p>
            <a:r>
              <a:rPr lang="en-US" sz="3600" b="1" u="sng" dirty="0">
                <a:solidFill>
                  <a:schemeClr val="bg1"/>
                </a:solidFill>
              </a:rPr>
              <a:t>PROJECT </a:t>
            </a:r>
            <a:r>
              <a:rPr lang="en-US" sz="4000" b="1" u="sng" dirty="0">
                <a:solidFill>
                  <a:schemeClr val="bg1"/>
                </a:solidFill>
              </a:rPr>
              <a:t>AGENDA</a:t>
            </a:r>
            <a:endParaRPr lang="en-US" sz="3600" b="1" u="sng" dirty="0">
              <a:solidFill>
                <a:schemeClr val="bg1"/>
              </a:solidFill>
            </a:endParaRPr>
          </a:p>
        </p:txBody>
      </p:sp>
    </p:spTree>
    <p:extLst>
      <p:ext uri="{BB962C8B-B14F-4D97-AF65-F5344CB8AC3E}">
        <p14:creationId xmlns:p14="http://schemas.microsoft.com/office/powerpoint/2010/main" val="95067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16758"/>
          </a:xfrm>
          <a:prstGeom prst="rect">
            <a:avLst/>
          </a:prstGeom>
          <a:solidFill>
            <a:schemeClr val="tx1"/>
          </a:solidFill>
        </p:spPr>
        <p:txBody>
          <a:bodyPr wrap="square" rtlCol="0">
            <a:spAutoFit/>
          </a:bodyPr>
          <a:lstStyle/>
          <a:p>
            <a:pPr algn="ctr"/>
            <a:r>
              <a:rPr lang="en-US" sz="3600" b="1" u="sng" dirty="0">
                <a:solidFill>
                  <a:schemeClr val="bg1"/>
                </a:solidFill>
              </a:rPr>
              <a:t>OVERVIEW OF IMPORTANT VARIABLES</a:t>
            </a:r>
          </a:p>
          <a:p>
            <a:endParaRPr lang="en-US" sz="3200" dirty="0">
              <a:solidFill>
                <a:schemeClr val="bg1"/>
              </a:solidFill>
            </a:endParaRPr>
          </a:p>
          <a:p>
            <a:pPr marL="285750" indent="-285750">
              <a:buFont typeface="Arial" panose="020B0604020202020204" pitchFamily="34" charset="0"/>
              <a:buChar char="•"/>
            </a:pPr>
            <a:r>
              <a:rPr lang="en-US" dirty="0">
                <a:solidFill>
                  <a:schemeClr val="bg1"/>
                </a:solidFill>
              </a:rPr>
              <a:t>SMOKER – EXAMINED TO SEE IF THE PATIENT IS A SMOKER OR NOT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HYPERTENSION –  EXAMINED TO SEE IF THE PATIENT HAS HYPERTENSION OR NOT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GENDER – IF THE PATIENT IS MALE OR FEMALE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EXERCISE – EXAMINED TO SEE IF THE PATIENT EXERCISE OR NOT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LOCATION – THE PATIENT’S LOCATION IN THE UNITED STATES AS THE COST MAY DIFFER BY STATES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BMI – THE PATIENT’S BODY MASS INDEX BASED UPON WEIGHT AND HEIGHT  TO DETERMINE IF THE PERSON IS HEALTHLY OR NOT</a:t>
            </a:r>
          </a:p>
          <a:p>
            <a:endParaRPr lang="en-US" dirty="0">
              <a:solidFill>
                <a:schemeClr val="bg1"/>
              </a:solidFill>
            </a:endParaRPr>
          </a:p>
        </p:txBody>
      </p:sp>
    </p:spTree>
    <p:extLst>
      <p:ext uri="{BB962C8B-B14F-4D97-AF65-F5344CB8AC3E}">
        <p14:creationId xmlns:p14="http://schemas.microsoft.com/office/powerpoint/2010/main" val="271260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3908762"/>
          </a:xfrm>
          <a:prstGeom prst="rect">
            <a:avLst/>
          </a:prstGeom>
          <a:solidFill>
            <a:schemeClr val="tx1"/>
          </a:solidFill>
        </p:spPr>
        <p:txBody>
          <a:bodyPr wrap="square" rtlCol="0">
            <a:spAutoFit/>
          </a:bodyPr>
          <a:lstStyle/>
          <a:p>
            <a:pPr algn="ctr"/>
            <a:r>
              <a:rPr lang="en-US" sz="3600" b="1" u="sng" dirty="0">
                <a:solidFill>
                  <a:schemeClr val="bg1"/>
                </a:solidFill>
              </a:rPr>
              <a:t>DATA CLEANING</a:t>
            </a:r>
          </a:p>
          <a:p>
            <a:endParaRPr lang="en-US" sz="3200" dirty="0">
              <a:solidFill>
                <a:schemeClr val="bg1"/>
              </a:solidFill>
            </a:endParaRPr>
          </a:p>
          <a:p>
            <a:r>
              <a:rPr lang="en-US" dirty="0">
                <a:solidFill>
                  <a:schemeClr val="bg1"/>
                </a:solidFill>
              </a:rPr>
              <a:t>Examination of Data Set:</a:t>
            </a:r>
          </a:p>
          <a:p>
            <a:r>
              <a:rPr lang="en-US" dirty="0">
                <a:solidFill>
                  <a:schemeClr val="bg1"/>
                </a:solidFill>
              </a:rPr>
              <a:t>	</a:t>
            </a:r>
          </a:p>
          <a:p>
            <a:r>
              <a:rPr lang="en-US" dirty="0">
                <a:solidFill>
                  <a:schemeClr val="bg1"/>
                </a:solidFill>
              </a:rPr>
              <a:t>	Check for NA/Null Values </a:t>
            </a:r>
            <a:r>
              <a:rPr lang="en-US" dirty="0">
                <a:solidFill>
                  <a:schemeClr val="bg1"/>
                </a:solidFill>
                <a:latin typeface="Times" pitchFamily="2" charset="0"/>
              </a:rPr>
              <a:t>-&gt; </a:t>
            </a:r>
            <a:r>
              <a:rPr lang="en-US" dirty="0">
                <a:solidFill>
                  <a:schemeClr val="bg1"/>
                </a:solidFill>
              </a:rPr>
              <a:t>Remove them with Blanks/Missing Values</a:t>
            </a:r>
          </a:p>
          <a:p>
            <a:endParaRPr lang="en-US" dirty="0">
              <a:solidFill>
                <a:schemeClr val="bg1"/>
              </a:solidFill>
            </a:endParaRPr>
          </a:p>
          <a:p>
            <a:r>
              <a:rPr lang="en-US" dirty="0">
                <a:solidFill>
                  <a:schemeClr val="bg1"/>
                </a:solidFill>
              </a:rPr>
              <a:t>	Check for unique values </a:t>
            </a:r>
            <a:r>
              <a:rPr lang="en-US" dirty="0">
                <a:solidFill>
                  <a:schemeClr val="bg1"/>
                </a:solidFill>
                <a:latin typeface="Times" pitchFamily="2" charset="0"/>
              </a:rPr>
              <a:t>-&gt; </a:t>
            </a:r>
            <a:r>
              <a:rPr lang="en-US" dirty="0">
                <a:solidFill>
                  <a:schemeClr val="bg1"/>
                </a:solidFill>
              </a:rPr>
              <a:t>No duplicate records are present in the data</a:t>
            </a:r>
          </a:p>
          <a:p>
            <a:r>
              <a:rPr lang="en-US" dirty="0">
                <a:solidFill>
                  <a:schemeClr val="bg1"/>
                </a:solidFill>
                <a:latin typeface="Times" pitchFamily="2" charset="0"/>
              </a:rPr>
              <a:t> </a:t>
            </a:r>
            <a:endParaRPr lang="en-US" dirty="0">
              <a:solidFill>
                <a:schemeClr val="bg1"/>
              </a:solidFill>
            </a:endParaRPr>
          </a:p>
          <a:p>
            <a:r>
              <a:rPr lang="en-US" dirty="0">
                <a:solidFill>
                  <a:schemeClr val="bg1"/>
                </a:solidFill>
              </a:rPr>
              <a:t>	Check for Missing Values </a:t>
            </a:r>
            <a:r>
              <a:rPr lang="en-US" dirty="0">
                <a:solidFill>
                  <a:schemeClr val="bg1"/>
                </a:solidFill>
                <a:latin typeface="Times" pitchFamily="2" charset="0"/>
              </a:rPr>
              <a:t>-&gt;</a:t>
            </a:r>
            <a:r>
              <a:rPr lang="en-US" dirty="0">
                <a:solidFill>
                  <a:schemeClr val="bg1"/>
                </a:solidFill>
              </a:rPr>
              <a:t> </a:t>
            </a:r>
            <a:r>
              <a:rPr lang="en-US">
                <a:solidFill>
                  <a:schemeClr val="bg1"/>
                </a:solidFill>
              </a:rPr>
              <a:t>Perform Interpolation</a:t>
            </a:r>
          </a:p>
          <a:p>
            <a:endParaRPr lang="en-US" dirty="0">
              <a:solidFill>
                <a:schemeClr val="bg1"/>
              </a:solidFill>
            </a:endParaRPr>
          </a:p>
          <a:p>
            <a:r>
              <a:rPr lang="en-US" dirty="0">
                <a:solidFill>
                  <a:schemeClr val="bg1"/>
                </a:solidFill>
              </a:rPr>
              <a:t>	Examination of Outliers </a:t>
            </a:r>
            <a:r>
              <a:rPr lang="en-US" dirty="0">
                <a:solidFill>
                  <a:schemeClr val="bg1"/>
                </a:solidFill>
                <a:latin typeface="Times" pitchFamily="2" charset="0"/>
              </a:rPr>
              <a:t>-&gt;</a:t>
            </a:r>
            <a:r>
              <a:rPr lang="en-US" dirty="0">
                <a:solidFill>
                  <a:schemeClr val="bg1"/>
                </a:solidFill>
              </a:rPr>
              <a:t> To make the data unbiased</a:t>
            </a:r>
          </a:p>
          <a:p>
            <a:r>
              <a:rPr lang="en-US" dirty="0">
                <a:solidFill>
                  <a:schemeClr val="bg1"/>
                </a:solidFill>
              </a:rPr>
              <a:t>	</a:t>
            </a:r>
          </a:p>
        </p:txBody>
      </p:sp>
    </p:spTree>
    <p:extLst>
      <p:ext uri="{BB962C8B-B14F-4D97-AF65-F5344CB8AC3E}">
        <p14:creationId xmlns:p14="http://schemas.microsoft.com/office/powerpoint/2010/main" val="163498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293757"/>
          </a:xfrm>
          <a:prstGeom prst="rect">
            <a:avLst/>
          </a:prstGeom>
          <a:solidFill>
            <a:schemeClr val="tx1"/>
          </a:solidFill>
        </p:spPr>
        <p:txBody>
          <a:bodyPr wrap="square" rtlCol="0">
            <a:spAutoFit/>
          </a:bodyPr>
          <a:lstStyle/>
          <a:p>
            <a:pPr algn="ctr"/>
            <a:r>
              <a:rPr lang="en-US" sz="3600" b="1" u="sng" dirty="0">
                <a:solidFill>
                  <a:schemeClr val="bg1"/>
                </a:solidFill>
              </a:rPr>
              <a:t>EXPLORATORY ANALYSIS</a:t>
            </a:r>
          </a:p>
          <a:p>
            <a:endParaRPr lang="en-US" sz="3200" dirty="0">
              <a:solidFill>
                <a:schemeClr val="bg1"/>
              </a:solidFill>
            </a:endParaRPr>
          </a:p>
          <a:p>
            <a:pPr marL="285750" indent="-285750">
              <a:buFont typeface="Arial" panose="020B0604020202020204" pitchFamily="34" charset="0"/>
              <a:buChar char="•"/>
            </a:pPr>
            <a:r>
              <a:rPr lang="en-US" dirty="0">
                <a:solidFill>
                  <a:schemeClr val="bg1"/>
                </a:solidFill>
              </a:rPr>
              <a:t>Plot all the numerical variables (histogram, scatterplot, </a:t>
            </a:r>
            <a:r>
              <a:rPr lang="en-US" dirty="0" err="1">
                <a:solidFill>
                  <a:schemeClr val="bg1"/>
                </a:solidFill>
              </a:rPr>
              <a:t>barplot</a:t>
            </a:r>
            <a:r>
              <a:rPr lang="en-US" dirty="0">
                <a:solidFill>
                  <a:schemeClr val="bg1"/>
                </a:solidFill>
              </a:rPr>
              <a:t>, boxplots)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Plot the boxplots/ bar plots of all the variables based on COST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5445F4A2-61FC-2E39-48F5-AC17F380ACB9}"/>
              </a:ext>
            </a:extLst>
          </p:cNvPr>
          <p:cNvPicPr>
            <a:picLocks noChangeAspect="1"/>
          </p:cNvPicPr>
          <p:nvPr/>
        </p:nvPicPr>
        <p:blipFill>
          <a:blip r:embed="rId3"/>
          <a:stretch>
            <a:fillRect/>
          </a:stretch>
        </p:blipFill>
        <p:spPr>
          <a:xfrm>
            <a:off x="2692879" y="3301642"/>
            <a:ext cx="6416615" cy="3261059"/>
          </a:xfrm>
          <a:prstGeom prst="rect">
            <a:avLst/>
          </a:prstGeom>
        </p:spPr>
      </p:pic>
    </p:spTree>
    <p:extLst>
      <p:ext uri="{BB962C8B-B14F-4D97-AF65-F5344CB8AC3E}">
        <p14:creationId xmlns:p14="http://schemas.microsoft.com/office/powerpoint/2010/main" val="23943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4462760"/>
          </a:xfrm>
          <a:prstGeom prst="rect">
            <a:avLst/>
          </a:prstGeom>
          <a:solidFill>
            <a:schemeClr val="tx1"/>
          </a:solidFill>
        </p:spPr>
        <p:txBody>
          <a:bodyPr wrap="square" rtlCol="0">
            <a:spAutoFit/>
          </a:bodyPr>
          <a:lstStyle/>
          <a:p>
            <a:pPr algn="ctr"/>
            <a:r>
              <a:rPr lang="en-US" sz="3600" b="1" u="sng" dirty="0">
                <a:solidFill>
                  <a:schemeClr val="bg1"/>
                </a:solidFill>
              </a:rPr>
              <a:t>CORRELATION PLOT</a:t>
            </a:r>
          </a:p>
          <a:p>
            <a:endParaRPr lang="en-US" sz="3200"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3" name="Picture 2">
            <a:extLst>
              <a:ext uri="{FF2B5EF4-FFF2-40B4-BE49-F238E27FC236}">
                <a16:creationId xmlns:a16="http://schemas.microsoft.com/office/drawing/2014/main" id="{EAE52AA0-E789-7E54-48BE-2E5FDAC8C5A3}"/>
              </a:ext>
            </a:extLst>
          </p:cNvPr>
          <p:cNvPicPr>
            <a:picLocks noChangeAspect="1"/>
          </p:cNvPicPr>
          <p:nvPr/>
        </p:nvPicPr>
        <p:blipFill>
          <a:blip r:embed="rId3"/>
          <a:stretch>
            <a:fillRect/>
          </a:stretch>
        </p:blipFill>
        <p:spPr>
          <a:xfrm>
            <a:off x="3453523" y="2147187"/>
            <a:ext cx="4817402" cy="3666854"/>
          </a:xfrm>
          <a:prstGeom prst="rect">
            <a:avLst/>
          </a:prstGeom>
        </p:spPr>
      </p:pic>
    </p:spTree>
    <p:extLst>
      <p:ext uri="{BB962C8B-B14F-4D97-AF65-F5344CB8AC3E}">
        <p14:creationId xmlns:p14="http://schemas.microsoft.com/office/powerpoint/2010/main" val="216281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Histogram of age variable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a:extLst>
              <a:ext uri="{FF2B5EF4-FFF2-40B4-BE49-F238E27FC236}">
                <a16:creationId xmlns:a16="http://schemas.microsoft.com/office/drawing/2014/main" id="{F57C39E6-BD1B-2A9E-03DA-C20E2D7406B9}"/>
              </a:ext>
            </a:extLst>
          </p:cNvPr>
          <p:cNvPicPr>
            <a:picLocks noChangeAspect="1"/>
          </p:cNvPicPr>
          <p:nvPr/>
        </p:nvPicPr>
        <p:blipFill>
          <a:blip r:embed="rId3"/>
          <a:stretch>
            <a:fillRect/>
          </a:stretch>
        </p:blipFill>
        <p:spPr>
          <a:xfrm>
            <a:off x="2305879" y="2404153"/>
            <a:ext cx="7772400" cy="3606229"/>
          </a:xfrm>
          <a:prstGeom prst="rect">
            <a:avLst/>
          </a:prstGeom>
        </p:spPr>
      </p:pic>
    </p:spTree>
    <p:extLst>
      <p:ext uri="{BB962C8B-B14F-4D97-AF65-F5344CB8AC3E}">
        <p14:creationId xmlns:p14="http://schemas.microsoft.com/office/powerpoint/2010/main" val="302885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9000"/>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E5EAC53C-F338-2168-243C-DC5CB192DA72}"/>
              </a:ext>
            </a:extLst>
          </p:cNvPr>
          <p:cNvPicPr>
            <a:picLocks noChangeAspect="1"/>
          </p:cNvPicPr>
          <p:nvPr/>
        </p:nvPicPr>
        <p:blipFill>
          <a:blip r:embed="rId2"/>
          <a:stretch>
            <a:fillRect/>
          </a:stretch>
        </p:blipFill>
        <p:spPr>
          <a:xfrm>
            <a:off x="242129" y="229973"/>
            <a:ext cx="4127500" cy="660400"/>
          </a:xfrm>
          <a:prstGeom prst="rect">
            <a:avLst/>
          </a:prstGeom>
          <a:solidFill>
            <a:schemeClr val="tx1"/>
          </a:solidFill>
        </p:spPr>
      </p:pic>
      <p:sp>
        <p:nvSpPr>
          <p:cNvPr id="14" name="TextBox 13">
            <a:extLst>
              <a:ext uri="{FF2B5EF4-FFF2-40B4-BE49-F238E27FC236}">
                <a16:creationId xmlns:a16="http://schemas.microsoft.com/office/drawing/2014/main" id="{08A6C3F6-B1D5-1E2C-F91B-2984F5D3CC0B}"/>
              </a:ext>
            </a:extLst>
          </p:cNvPr>
          <p:cNvSpPr txBox="1"/>
          <p:nvPr/>
        </p:nvSpPr>
        <p:spPr>
          <a:xfrm>
            <a:off x="1168400" y="1351281"/>
            <a:ext cx="10129520" cy="5078313"/>
          </a:xfrm>
          <a:prstGeom prst="rect">
            <a:avLst/>
          </a:prstGeom>
          <a:solidFill>
            <a:schemeClr val="tx1"/>
          </a:solidFill>
        </p:spPr>
        <p:txBody>
          <a:bodyPr wrap="square" rtlCol="0">
            <a:spAutoFit/>
          </a:bodyPr>
          <a:lstStyle/>
          <a:p>
            <a:pPr algn="ctr"/>
            <a:r>
              <a:rPr lang="en-US" sz="3600" b="1" u="sng" dirty="0">
                <a:solidFill>
                  <a:schemeClr val="bg1"/>
                </a:solidFill>
              </a:rPr>
              <a:t>Boxplot of age variable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4" name="Picture 3">
            <a:extLst>
              <a:ext uri="{FF2B5EF4-FFF2-40B4-BE49-F238E27FC236}">
                <a16:creationId xmlns:a16="http://schemas.microsoft.com/office/drawing/2014/main" id="{3DFEE447-8468-F5AC-975E-9EA994B21577}"/>
              </a:ext>
            </a:extLst>
          </p:cNvPr>
          <p:cNvPicPr>
            <a:picLocks noChangeAspect="1"/>
          </p:cNvPicPr>
          <p:nvPr/>
        </p:nvPicPr>
        <p:blipFill>
          <a:blip r:embed="rId3"/>
          <a:stretch>
            <a:fillRect/>
          </a:stretch>
        </p:blipFill>
        <p:spPr>
          <a:xfrm>
            <a:off x="2137881" y="2316961"/>
            <a:ext cx="7772400" cy="3847393"/>
          </a:xfrm>
          <a:prstGeom prst="rect">
            <a:avLst/>
          </a:prstGeom>
        </p:spPr>
      </p:pic>
    </p:spTree>
    <p:extLst>
      <p:ext uri="{BB962C8B-B14F-4D97-AF65-F5344CB8AC3E}">
        <p14:creationId xmlns:p14="http://schemas.microsoft.com/office/powerpoint/2010/main" val="26661978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{FE59109A-263D-F44B-B5D3-92386369353C}tf10001120</Template>
  <TotalTime>369</TotalTime>
  <Words>715</Words>
  <Application>Microsoft Office PowerPoint</Application>
  <PresentationFormat>Widescreen</PresentationFormat>
  <Paragraphs>262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Gill Sans MT</vt:lpstr>
      <vt:lpstr>Times</vt:lpstr>
      <vt:lpstr>Parcel</vt:lpstr>
      <vt:lpstr>Health care cost analysis for a health management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Projection showing expensive/Non expensive</vt:lpstr>
      <vt:lpstr>Data Modelling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information cost analysis for a health management organization</dc:title>
  <dc:creator>Kanishk Gupta</dc:creator>
  <cp:lastModifiedBy>Bastin Bajiyo Job</cp:lastModifiedBy>
  <cp:revision>183</cp:revision>
  <dcterms:created xsi:type="dcterms:W3CDTF">2022-12-08T06:19:09Z</dcterms:created>
  <dcterms:modified xsi:type="dcterms:W3CDTF">2022-12-08T19:49:08Z</dcterms:modified>
</cp:coreProperties>
</file>