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  <p:embeddedFont>
      <p:font typeface="DM Sans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31A2"/>
    <a:srgbClr val="A100FF"/>
    <a:srgbClr val="883C84"/>
    <a:srgbClr val="461B49"/>
    <a:srgbClr val="963488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cuments\Internship%20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0271754546126288E-2"/>
          <c:y val="0"/>
          <c:w val="0.93945649090774741"/>
          <c:h val="0.915748760571595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Pivort!$J$5</c:f>
              <c:strCache>
                <c:ptCount val="1"/>
                <c:pt idx="0">
                  <c:v>Score</c:v>
                </c:pt>
              </c:strCache>
            </c:strRef>
          </c:tx>
          <c:spPr>
            <a:gradFill>
              <a:gsLst>
                <a:gs pos="0">
                  <a:srgbClr val="7A41A5"/>
                </a:gs>
                <a:gs pos="0">
                  <a:srgbClr val="7030A0"/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 Display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bg1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Pivort!$I$6:$I$10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Pivort!$J$6:$J$10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04-4139-BE98-B9DF74563BB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9"/>
        <c:overlap val="-27"/>
        <c:axId val="238670080"/>
        <c:axId val="238641760"/>
      </c:barChart>
      <c:catAx>
        <c:axId val="238670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8641760"/>
        <c:crosses val="autoZero"/>
        <c:auto val="1"/>
        <c:lblAlgn val="ctr"/>
        <c:lblOffset val="100"/>
        <c:noMultiLvlLbl val="0"/>
      </c:catAx>
      <c:valAx>
        <c:axId val="238641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867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26.02.2025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9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847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F4D110A1-5FBA-2A9A-E41B-3126BB19BFDC}"/>
              </a:ext>
            </a:extLst>
          </p:cNvPr>
          <p:cNvSpPr txBox="1"/>
          <p:nvPr/>
        </p:nvSpPr>
        <p:spPr>
          <a:xfrm>
            <a:off x="11277600" y="1580430"/>
            <a:ext cx="6248400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16 content categories</a:t>
            </a:r>
            <a:r>
              <a:rPr lang="en-US" sz="2400" dirty="0"/>
              <a:t> exist, with </a:t>
            </a:r>
            <a:r>
              <a:rPr lang="en-US" sz="2400" b="1" dirty="0"/>
              <a:t>Animal &amp; Science</a:t>
            </a:r>
            <a:r>
              <a:rPr lang="en-US" sz="2400" dirty="0"/>
              <a:t> being the most popular.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Content appears in </a:t>
            </a:r>
            <a:r>
              <a:rPr lang="en-US" sz="2400" b="1" dirty="0"/>
              <a:t>4 formats</a:t>
            </a:r>
            <a:r>
              <a:rPr lang="en-US" sz="2400" dirty="0"/>
              <a:t>: </a:t>
            </a:r>
            <a:r>
              <a:rPr lang="en-US" sz="2400" b="1" dirty="0"/>
              <a:t>Photo, Video, Audio, and GIF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Photos &amp; Videos</a:t>
            </a:r>
            <a:r>
              <a:rPr lang="en-US" sz="2400" dirty="0"/>
              <a:t> are the most preferred.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May</a:t>
            </a:r>
            <a:r>
              <a:rPr lang="en-US" sz="2400" dirty="0"/>
              <a:t> has the highest number of posts across all content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800" b="1" u="sng" dirty="0"/>
              <a:t>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on </a:t>
            </a:r>
            <a:r>
              <a:rPr lang="en-US" sz="2400" b="1" dirty="0"/>
              <a:t>Animal, Technology, Science, Healthy Eating &amp; Food</a:t>
            </a:r>
            <a:r>
              <a:rPr lang="en-US" sz="2400" dirty="0"/>
              <a:t>, as they drive the most engagement.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Design campaigns tailored to these high-performing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Prioritize efforts in </a:t>
            </a:r>
            <a:r>
              <a:rPr lang="en-US" sz="2400" b="1" dirty="0"/>
              <a:t>January, May, and August</a:t>
            </a:r>
            <a:r>
              <a:rPr lang="en-US" sz="2400" dirty="0"/>
              <a:t>, as these months see peak content activity.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Meet the Analytics team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 marL="342900" indent="-342900">
                <a:lnSpc>
                  <a:spcPts val="2660"/>
                </a:lnSpc>
                <a:buFont typeface="Courier New" panose="02070309020205020404" pitchFamily="49" charset="0"/>
                <a:buChar char="o"/>
              </a:pPr>
              <a:r>
                <a:rPr lang="en-US" sz="1900" b="1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1790701"/>
            <a:ext cx="11342283" cy="6682548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7B64B4-899A-D258-FA21-893AE4A249E8}"/>
              </a:ext>
            </a:extLst>
          </p:cNvPr>
          <p:cNvSpPr txBox="1"/>
          <p:nvPr/>
        </p:nvSpPr>
        <p:spPr>
          <a:xfrm>
            <a:off x="8436951" y="2324100"/>
            <a:ext cx="733644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Social Buzz</a:t>
            </a:r>
            <a:r>
              <a:rPr lang="en-US" sz="2400" dirty="0"/>
              <a:t> is a content-sharing platform with </a:t>
            </a:r>
            <a:r>
              <a:rPr lang="en-US" sz="2400" b="1" dirty="0"/>
              <a:t>500M+ monthly users</a:t>
            </a:r>
            <a:r>
              <a:rPr lang="en-US" sz="2400" dirty="0"/>
              <a:t>, allowing reactions beyond traditional likes and comments. Daily, </a:t>
            </a:r>
            <a:r>
              <a:rPr lang="en-US" sz="2400" b="1" dirty="0"/>
              <a:t>100K+ pieces of content</a:t>
            </a:r>
            <a:r>
              <a:rPr lang="en-US" sz="2400" dirty="0"/>
              <a:t> (text, images, videos, GIFs) are posted.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Lacking resources to manage their scale, they seek our </a:t>
            </a:r>
            <a:r>
              <a:rPr lang="en-US" sz="2400" b="1" dirty="0"/>
              <a:t>third-party expertise</a:t>
            </a:r>
            <a:r>
              <a:rPr lang="en-US" sz="2400" dirty="0"/>
              <a:t> to implement </a:t>
            </a:r>
            <a:r>
              <a:rPr lang="en-US" sz="2400" b="1" dirty="0"/>
              <a:t>data best practices</a:t>
            </a:r>
            <a:r>
              <a:rPr lang="en-US" sz="2400" dirty="0"/>
              <a:t> and support their </a:t>
            </a:r>
            <a:r>
              <a:rPr lang="en-US" sz="2400" b="1" dirty="0"/>
              <a:t>IPO expansion next year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secure a long-term partnership, we are conducting a </a:t>
            </a:r>
            <a:r>
              <a:rPr lang="en-US" sz="2400" b="1" dirty="0"/>
              <a:t>3-month initial project</a:t>
            </a:r>
            <a:r>
              <a:rPr lang="en-US" sz="2400" dirty="0"/>
              <a:t> to demonstrate our value. Social Buzz expects: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b="1" dirty="0"/>
              <a:t>Big Data Audit</a:t>
            </a:r>
            <a:r>
              <a:rPr lang="en-US" sz="2400" dirty="0"/>
              <a:t> to assess current practices.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b="1" dirty="0"/>
              <a:t>IPO Recommendations</a:t>
            </a:r>
            <a:r>
              <a:rPr lang="en-US" sz="2400" dirty="0"/>
              <a:t> for a smooth transition.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2400" b="1" dirty="0"/>
              <a:t>Content Analysis</a:t>
            </a:r>
            <a:r>
              <a:rPr lang="en-US" sz="2400" dirty="0"/>
              <a:t> identifying the </a:t>
            </a:r>
            <a:r>
              <a:rPr lang="en-US" sz="2400" b="1" dirty="0"/>
              <a:t>top 5 most popular categories.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51029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D666F-8D99-1B27-7600-C49967B865D3}"/>
              </a:ext>
            </a:extLst>
          </p:cNvPr>
          <p:cNvSpPr txBox="1"/>
          <p:nvPr/>
        </p:nvSpPr>
        <p:spPr>
          <a:xfrm>
            <a:off x="3011425" y="4961740"/>
            <a:ext cx="5884091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aim to identify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5 post categories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based on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client-defined scores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Additionally, we will analyze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popular sentiments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drive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maximum engagement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across the platform.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Series Analysis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will be conducted to determine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peak engagement periods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uncover potential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influencing factors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51343" y="1028700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06824" y="1011037"/>
            <a:ext cx="2187334" cy="8043177"/>
            <a:chOff x="-60116" y="-17640313"/>
            <a:chExt cx="6542159" cy="24056569"/>
          </a:xfrm>
        </p:grpSpPr>
        <p:sp>
          <p:nvSpPr>
            <p:cNvPr id="29" name="Freeform 29"/>
            <p:cNvSpPr/>
            <p:nvPr/>
          </p:nvSpPr>
          <p:spPr>
            <a:xfrm>
              <a:off x="-60116" y="-17640313"/>
              <a:ext cx="6542159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Meet The Analytics team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A09F887-25E9-1EC4-BD3E-3D4D8AB974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76" b="11052"/>
          <a:stretch/>
        </p:blipFill>
        <p:spPr>
          <a:xfrm>
            <a:off x="11481589" y="6972184"/>
            <a:ext cx="2085137" cy="2120970"/>
          </a:xfrm>
          <a:prstGeom prst="flowChartConnector">
            <a:avLst/>
          </a:prstGeom>
          <a:ln>
            <a:solidFill>
              <a:srgbClr val="2831A2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C38F752-4E60-E272-71A8-1E95553720CC}"/>
              </a:ext>
            </a:extLst>
          </p:cNvPr>
          <p:cNvSpPr txBox="1"/>
          <p:nvPr/>
        </p:nvSpPr>
        <p:spPr>
          <a:xfrm>
            <a:off x="14065189" y="1825527"/>
            <a:ext cx="414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Andrew Fleming </a:t>
            </a: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(Chief Technical Architect)</a:t>
            </a:r>
            <a:endParaRPr lang="en-IN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461D06-12A9-E64E-F42C-C806A71A7DEF}"/>
              </a:ext>
            </a:extLst>
          </p:cNvPr>
          <p:cNvSpPr txBox="1"/>
          <p:nvPr/>
        </p:nvSpPr>
        <p:spPr>
          <a:xfrm>
            <a:off x="14139534" y="4849016"/>
            <a:ext cx="414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DM Sans" pitchFamily="2" charset="0"/>
              </a:rPr>
              <a:t>Marcus </a:t>
            </a:r>
            <a:r>
              <a:rPr lang="en-IN" sz="2400" b="1" i="0" dirty="0" err="1">
                <a:solidFill>
                  <a:srgbClr val="000000"/>
                </a:solidFill>
                <a:effectLst/>
                <a:latin typeface="DM Sans" pitchFamily="2" charset="0"/>
              </a:rPr>
              <a:t>Rompton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DM Sans" pitchFamily="2" charset="0"/>
              </a:rPr>
              <a:t> </a:t>
            </a:r>
          </a:p>
          <a:p>
            <a:r>
              <a:rPr lang="en-IN" sz="2400" b="0" i="0" dirty="0">
                <a:solidFill>
                  <a:srgbClr val="000000"/>
                </a:solidFill>
                <a:effectLst/>
                <a:latin typeface="DM Sans" pitchFamily="2" charset="0"/>
              </a:rPr>
              <a:t>(Senior Principle)</a:t>
            </a:r>
            <a:endParaRPr lang="en-I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B0FBD4-2BB3-9A71-8AF2-5A9C31422E68}"/>
              </a:ext>
            </a:extLst>
          </p:cNvPr>
          <p:cNvSpPr txBox="1"/>
          <p:nvPr/>
        </p:nvSpPr>
        <p:spPr>
          <a:xfrm>
            <a:off x="14065189" y="7872505"/>
            <a:ext cx="414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Kartik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Zingade</a:t>
            </a:r>
            <a:endParaRPr lang="en-US" sz="2400" b="1" i="0" dirty="0">
              <a:solidFill>
                <a:srgbClr val="000000"/>
              </a:solidFill>
              <a:effectLst/>
              <a:latin typeface="DM Sans" panose="020F0502020204030204" pitchFamily="2" charset="0"/>
            </a:endParaRPr>
          </a:p>
          <a:p>
            <a:r>
              <a:rPr lang="en-US" sz="2400" i="0" dirty="0">
                <a:solidFill>
                  <a:srgbClr val="000000"/>
                </a:solidFill>
                <a:effectLst/>
                <a:latin typeface="DM Sans" panose="020F0502020204030204" pitchFamily="2" charset="0"/>
              </a:rPr>
              <a:t>(Junior Data Analyst)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88BA66-9B41-7A52-4E96-6FB57DF7D7B8}"/>
              </a:ext>
            </a:extLst>
          </p:cNvPr>
          <p:cNvSpPr txBox="1"/>
          <p:nvPr/>
        </p:nvSpPr>
        <p:spPr>
          <a:xfrm>
            <a:off x="3925213" y="1616566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Understanding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C103294-A2A0-9061-C630-777ABC85575F}"/>
              </a:ext>
            </a:extLst>
          </p:cNvPr>
          <p:cNvSpPr txBox="1"/>
          <p:nvPr/>
        </p:nvSpPr>
        <p:spPr>
          <a:xfrm>
            <a:off x="5768314" y="3228250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91F5F4-678D-ED37-3277-596F2ADD7EE3}"/>
              </a:ext>
            </a:extLst>
          </p:cNvPr>
          <p:cNvSpPr txBox="1"/>
          <p:nvPr/>
        </p:nvSpPr>
        <p:spPr>
          <a:xfrm>
            <a:off x="7652004" y="4856674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Cleaning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C05D2-311E-EE0C-BAD1-2375ED9A493D}"/>
              </a:ext>
            </a:extLst>
          </p:cNvPr>
          <p:cNvSpPr txBox="1"/>
          <p:nvPr/>
        </p:nvSpPr>
        <p:spPr>
          <a:xfrm>
            <a:off x="9423367" y="6395190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Data Analysis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3837D6-8BAF-A3BE-AEC2-CCB0F7E618B5}"/>
              </a:ext>
            </a:extLst>
          </p:cNvPr>
          <p:cNvSpPr txBox="1"/>
          <p:nvPr/>
        </p:nvSpPr>
        <p:spPr>
          <a:xfrm>
            <a:off x="11386399" y="8068110"/>
            <a:ext cx="2740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Uncovering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959791F5-88FE-45E3-8923-DACE504A3BC3}"/>
              </a:ext>
            </a:extLst>
          </p:cNvPr>
          <p:cNvSpPr txBox="1"/>
          <p:nvPr/>
        </p:nvSpPr>
        <p:spPr>
          <a:xfrm>
            <a:off x="2851268" y="4258368"/>
            <a:ext cx="15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US" sz="2400" dirty="0"/>
          </a:p>
          <a:p>
            <a:pPr algn="ctr"/>
            <a:r>
              <a:rPr lang="en-US" sz="2000" b="1" dirty="0"/>
              <a:t>Unique Categories</a:t>
            </a:r>
            <a:endParaRPr lang="en-IN" sz="2000" b="1" dirty="0"/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E1615619-1B82-46C0-8A9C-43A8D8691A88}"/>
              </a:ext>
            </a:extLst>
          </p:cNvPr>
          <p:cNvSpPr txBox="1"/>
          <p:nvPr/>
        </p:nvSpPr>
        <p:spPr>
          <a:xfrm>
            <a:off x="7339766" y="4258368"/>
            <a:ext cx="28370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solidFill>
                  <a:srgbClr val="A100FF"/>
                </a:solidFill>
              </a:rPr>
              <a:t>Anima</a:t>
            </a:r>
            <a:r>
              <a:rPr lang="en-US" sz="5400" dirty="0">
                <a:solidFill>
                  <a:srgbClr val="A100FF"/>
                </a:solidFill>
              </a:rPr>
              <a:t>l</a:t>
            </a:r>
          </a:p>
          <a:p>
            <a:pPr algn="ctr"/>
            <a:endParaRPr lang="en-US" sz="2400" dirty="0"/>
          </a:p>
          <a:p>
            <a:pPr algn="ctr"/>
            <a:r>
              <a:rPr lang="en-US" sz="2000" b="1" dirty="0"/>
              <a:t>Most Favorite Category</a:t>
            </a:r>
            <a:endParaRPr lang="en-IN" sz="2000" b="1" dirty="0"/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ED1CC85-9035-45EE-ACF1-34DB411300CA}"/>
              </a:ext>
            </a:extLst>
          </p:cNvPr>
          <p:cNvSpPr txBox="1"/>
          <p:nvPr/>
        </p:nvSpPr>
        <p:spPr>
          <a:xfrm>
            <a:off x="12345302" y="4258368"/>
            <a:ext cx="36222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u="sng" dirty="0">
                <a:solidFill>
                  <a:srgbClr val="A100FF"/>
                </a:solidFill>
              </a:rPr>
              <a:t>May</a:t>
            </a:r>
          </a:p>
          <a:p>
            <a:pPr algn="ctr"/>
            <a:endParaRPr lang="en-US" sz="2400" dirty="0"/>
          </a:p>
          <a:p>
            <a:pPr algn="ctr"/>
            <a:r>
              <a:rPr lang="en-US" sz="2000" b="1" dirty="0"/>
              <a:t>Month with</a:t>
            </a:r>
          </a:p>
          <a:p>
            <a:pPr algn="ctr"/>
            <a:r>
              <a:rPr lang="en-US" sz="2000" b="1" dirty="0"/>
              <a:t> Most Number of posts</a:t>
            </a:r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84DD03D-5A24-1AD8-887D-B7D5FFC1D1DD}"/>
              </a:ext>
            </a:extLst>
          </p:cNvPr>
          <p:cNvGrpSpPr/>
          <p:nvPr/>
        </p:nvGrpSpPr>
        <p:grpSpPr>
          <a:xfrm>
            <a:off x="3956850" y="2274656"/>
            <a:ext cx="11509181" cy="6858000"/>
            <a:chOff x="0" y="0"/>
            <a:chExt cx="4800600" cy="3028950"/>
          </a:xfrm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4F7F026-4738-2785-9CD2-E32D1DFDEC36}"/>
                </a:ext>
              </a:extLst>
            </p:cNvPr>
            <p:cNvSpPr/>
            <p:nvPr/>
          </p:nvSpPr>
          <p:spPr>
            <a:xfrm>
              <a:off x="0" y="0"/>
              <a:ext cx="4800600" cy="3028950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 prstMaterial="clear">
              <a:bevelT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defRPr sz="1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US" sz="1100"/>
            </a:p>
          </p:txBody>
        </p:sp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DE0FE3F7-95C8-CBF0-63E9-805B98AF4A0E}"/>
                </a:ext>
              </a:extLst>
            </p:cNvPr>
            <p:cNvGraphicFramePr/>
            <p:nvPr/>
          </p:nvGraphicFramePr>
          <p:xfrm>
            <a:off x="61911" y="209550"/>
            <a:ext cx="4614863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33" name="TextBox 30">
            <a:extLst>
              <a:ext uri="{FF2B5EF4-FFF2-40B4-BE49-F238E27FC236}">
                <a16:creationId xmlns:a16="http://schemas.microsoft.com/office/drawing/2014/main" id="{25651A56-232C-75BA-6458-066E2289CD77}"/>
              </a:ext>
            </a:extLst>
          </p:cNvPr>
          <p:cNvSpPr txBox="1"/>
          <p:nvPr/>
        </p:nvSpPr>
        <p:spPr>
          <a:xfrm>
            <a:off x="6687005" y="1608348"/>
            <a:ext cx="69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atin typeface="Bookman Old Style" panose="02050604050505020204" pitchFamily="18" charset="0"/>
              </a:rPr>
              <a:t>Top 5 categories with the highest popularity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2C8F1E6-6EB1-76FB-6291-F911F8EF2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01" y="2324172"/>
            <a:ext cx="9478339" cy="562433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7D442B-DACB-B1EB-8BFF-B1EC78C7A185}"/>
              </a:ext>
            </a:extLst>
          </p:cNvPr>
          <p:cNvSpPr txBox="1"/>
          <p:nvPr/>
        </p:nvSpPr>
        <p:spPr>
          <a:xfrm>
            <a:off x="7322464" y="1368268"/>
            <a:ext cx="694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atin typeface="Bookman Old Style" panose="02050604050505020204" pitchFamily="18" charset="0"/>
              </a:rPr>
              <a:t>Sentiments-wise Percentage contribution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370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Bookman Old Style</vt:lpstr>
      <vt:lpstr>DM Sans</vt:lpstr>
      <vt:lpstr>Courier New</vt:lpstr>
      <vt:lpstr>Clear Sans Regular Bold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Kartik Z</cp:lastModifiedBy>
  <cp:revision>11</cp:revision>
  <dcterms:created xsi:type="dcterms:W3CDTF">2006-08-16T00:00:00Z</dcterms:created>
  <dcterms:modified xsi:type="dcterms:W3CDTF">2025-02-26T06:18:49Z</dcterms:modified>
  <dc:identifier>DAEhDyfaYKE</dc:identifier>
</cp:coreProperties>
</file>