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4.6296296296296294E-2"/>
          <c:w val="0.89019685039370078"/>
          <c:h val="0.689544327792359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Mouse movement</c:v>
                </c:pt>
                <c:pt idx="1">
                  <c:v>Left button click</c:v>
                </c:pt>
                <c:pt idx="2">
                  <c:v>Right button click</c:v>
                </c:pt>
                <c:pt idx="3">
                  <c:v>Scroll function</c:v>
                </c:pt>
                <c:pt idx="4">
                  <c:v>Volume control</c:v>
                </c:pt>
                <c:pt idx="5">
                  <c:v>No action performed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98</c:v>
                </c:pt>
                <c:pt idx="2">
                  <c:v>99</c:v>
                </c:pt>
                <c:pt idx="3">
                  <c:v>93</c:v>
                </c:pt>
                <c:pt idx="4">
                  <c:v>96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7-4C5C-A6F6-E06E472CDD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Mouse movement</c:v>
                </c:pt>
                <c:pt idx="1">
                  <c:v>Left button click</c:v>
                </c:pt>
                <c:pt idx="2">
                  <c:v>Right button click</c:v>
                </c:pt>
                <c:pt idx="3">
                  <c:v>Scroll function</c:v>
                </c:pt>
                <c:pt idx="4">
                  <c:v>Volume control</c:v>
                </c:pt>
                <c:pt idx="5">
                  <c:v>No action performed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7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77-4C5C-A6F6-E06E472CD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9171552"/>
        <c:axId val="567694496"/>
      </c:barChart>
      <c:catAx>
        <c:axId val="56917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94496"/>
        <c:crosses val="autoZero"/>
        <c:auto val="1"/>
        <c:lblAlgn val="ctr"/>
        <c:lblOffset val="100"/>
        <c:noMultiLvlLbl val="0"/>
      </c:catAx>
      <c:valAx>
        <c:axId val="56769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17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97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06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6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D0381F-6C27-4ABE-93CE-EB3E7C5C74F7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16565B-7412-475C-9A62-90339970A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autogui.readthedocs.io/en/latest/mouse.html" TargetMode="External"/><Relationship Id="rId5" Type="http://schemas.openxmlformats.org/officeDocument/2006/relationships/hyperlink" Target="https://developers.google.com/mediapipe/framework/getting_started/python_framework" TargetMode="External"/><Relationship Id="rId4" Type="http://schemas.openxmlformats.org/officeDocument/2006/relationships/hyperlink" Target="https://www.hindawi.com/journals/jhe/2021/8133076/#abstra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CF4BB4B0-11BD-052E-6D2E-B5EA2DBA9E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9647" y="120691"/>
            <a:ext cx="12192000" cy="1268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00A73-4E4F-F2CC-0C5A-229293E48E55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AI-Virtual Mouse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55008-B565-B558-1F91-9C247F1C8684}"/>
              </a:ext>
            </a:extLst>
          </p:cNvPr>
          <p:cNvSpPr txBox="1"/>
          <p:nvPr/>
        </p:nvSpPr>
        <p:spPr>
          <a:xfrm>
            <a:off x="0" y="1314535"/>
            <a:ext cx="12192000" cy="105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lang="en-IN" sz="2400" b="1" spc="-1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2400" b="1" spc="-1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AND ENGINEERING (AI)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Principles of Computer Vision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6C3E9D0-46AB-DBBC-7787-278C2765C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09736"/>
              </p:ext>
            </p:extLst>
          </p:nvPr>
        </p:nvGraphicFramePr>
        <p:xfrm>
          <a:off x="406106" y="4305438"/>
          <a:ext cx="7674639" cy="2249595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40000"/>
                    <a:lumOff val="60000"/>
                  </a:schemeClr>
                </a:solidFill>
                <a:tableStyleId>{2D5ABB26-0587-4C30-8999-92F81FD0307C}</a:tableStyleId>
              </a:tblPr>
              <a:tblGrid>
                <a:gridCol w="827423">
                  <a:extLst>
                    <a:ext uri="{9D8B030D-6E8A-4147-A177-3AD203B41FA5}">
                      <a16:colId xmlns:a16="http://schemas.microsoft.com/office/drawing/2014/main" val="402812004"/>
                    </a:ext>
                  </a:extLst>
                </a:gridCol>
                <a:gridCol w="3758520">
                  <a:extLst>
                    <a:ext uri="{9D8B030D-6E8A-4147-A177-3AD203B41FA5}">
                      <a16:colId xmlns:a16="http://schemas.microsoft.com/office/drawing/2014/main" val="137270859"/>
                    </a:ext>
                  </a:extLst>
                </a:gridCol>
                <a:gridCol w="3088696">
                  <a:extLst>
                    <a:ext uri="{9D8B030D-6E8A-4147-A177-3AD203B41FA5}">
                      <a16:colId xmlns:a16="http://schemas.microsoft.com/office/drawing/2014/main" val="995470624"/>
                    </a:ext>
                  </a:extLst>
                </a:gridCol>
              </a:tblGrid>
              <a:tr h="37676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959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3558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Kartik Mittal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215890116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73749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Ananya Gupta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215890030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7188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Anshuman Mukherjee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215890086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388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Sakcham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Gupta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215890050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661396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84773A7-BE25-CC28-1898-CA02AC2C7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63745"/>
              </p:ext>
            </p:extLst>
          </p:nvPr>
        </p:nvGraphicFramePr>
        <p:xfrm>
          <a:off x="8293100" y="4229237"/>
          <a:ext cx="3492794" cy="232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794">
                  <a:extLst>
                    <a:ext uri="{9D8B030D-6E8A-4147-A177-3AD203B41FA5}">
                      <a16:colId xmlns:a16="http://schemas.microsoft.com/office/drawing/2014/main" val="2733722882"/>
                    </a:ext>
                  </a:extLst>
                </a:gridCol>
              </a:tblGrid>
              <a:tr h="6343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82974"/>
                  </a:ext>
                </a:extLst>
              </a:tr>
              <a:tr h="16914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 Megha. P. </a:t>
                      </a:r>
                      <a:r>
                        <a:rPr lang="en-US" sz="1600" b="1" i="0" kern="120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Arakeri</a:t>
                      </a:r>
                      <a:endParaRPr lang="en-US" sz="1600" b="1" i="0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Professor </a:t>
                      </a:r>
                    </a:p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Dept. of Computer Science and Engineering</a:t>
                      </a:r>
                    </a:p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MIT Bengaluru [MAHE]  </a:t>
                      </a:r>
                      <a:endParaRPr lang="en-US" sz="1400" b="0" i="0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3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DB925-6091-74ED-0B49-E49955494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61" y="1268395"/>
            <a:ext cx="1089660" cy="1615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3759E-1EEF-6301-4EC7-42CB0E74E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456" y="1268394"/>
            <a:ext cx="877038" cy="16151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4D96C0-F771-E3A5-D886-38CE4919580A}"/>
              </a:ext>
            </a:extLst>
          </p:cNvPr>
          <p:cNvSpPr txBox="1"/>
          <p:nvPr/>
        </p:nvSpPr>
        <p:spPr>
          <a:xfrm>
            <a:off x="165100" y="15663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6CE48-D242-35FF-036C-951E854A159B}"/>
              </a:ext>
            </a:extLst>
          </p:cNvPr>
          <p:cNvSpPr txBox="1"/>
          <p:nvPr/>
        </p:nvSpPr>
        <p:spPr>
          <a:xfrm>
            <a:off x="3361769" y="15663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A07AE-1BDD-9AAD-1C96-9F84B9E029E1}"/>
              </a:ext>
            </a:extLst>
          </p:cNvPr>
          <p:cNvSpPr txBox="1"/>
          <p:nvPr/>
        </p:nvSpPr>
        <p:spPr>
          <a:xfrm>
            <a:off x="6506303" y="1566348"/>
            <a:ext cx="13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Drag/Drop: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7C62F2-7119-509A-CF8A-4DC660132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780" y="1311860"/>
            <a:ext cx="1082040" cy="975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4D6FB-F083-79CD-2C21-E173EBCBC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7820" y="1310590"/>
            <a:ext cx="1027430" cy="976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F73ED-7617-98B1-27F9-492DB2989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683" y="3915884"/>
            <a:ext cx="1684020" cy="1645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4B020D-A329-166E-604B-6F7EAD50C2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9160" y="3920330"/>
            <a:ext cx="1464534" cy="16457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61C5EA-400D-3B31-237D-AC9173DA7BAE}"/>
              </a:ext>
            </a:extLst>
          </p:cNvPr>
          <p:cNvSpPr txBox="1"/>
          <p:nvPr/>
        </p:nvSpPr>
        <p:spPr>
          <a:xfrm>
            <a:off x="1277209" y="3974166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Control: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1DFC9-DCBD-5531-A3E7-CE807DB080F0}"/>
              </a:ext>
            </a:extLst>
          </p:cNvPr>
          <p:cNvSpPr txBox="1"/>
          <p:nvPr/>
        </p:nvSpPr>
        <p:spPr>
          <a:xfrm>
            <a:off x="5906299" y="3915884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Scrolling: </a:t>
            </a:r>
          </a:p>
        </p:txBody>
      </p:sp>
    </p:spTree>
    <p:extLst>
      <p:ext uri="{BB962C8B-B14F-4D97-AF65-F5344CB8AC3E}">
        <p14:creationId xmlns:p14="http://schemas.microsoft.com/office/powerpoint/2010/main" val="146237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B97CA-2842-BE05-E848-22505534D774}"/>
              </a:ext>
            </a:extLst>
          </p:cNvPr>
          <p:cNvSpPr txBox="1"/>
          <p:nvPr/>
        </p:nvSpPr>
        <p:spPr>
          <a:xfrm>
            <a:off x="165099" y="1048869"/>
            <a:ext cx="1102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 comparison of the testing of the AI virtual mouse system is difficult because only limited numbers of datasets are available.</a:t>
            </a:r>
            <a:endParaRPr lang="en-IN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41E5C-906C-5871-085D-61D886F14F11}"/>
              </a:ext>
            </a:extLst>
          </p:cNvPr>
          <p:cNvSpPr txBox="1"/>
          <p:nvPr/>
        </p:nvSpPr>
        <p:spPr>
          <a:xfrm>
            <a:off x="165100" y="1843771"/>
            <a:ext cx="620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experimental test has been conducted to summarize the results shown in Table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28F381-13BC-18A6-51DC-948688EE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81857"/>
              </p:ext>
            </p:extLst>
          </p:nvPr>
        </p:nvGraphicFramePr>
        <p:xfrm>
          <a:off x="370840" y="2638674"/>
          <a:ext cx="5725160" cy="3601720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242195654"/>
                    </a:ext>
                  </a:extLst>
                </a:gridCol>
                <a:gridCol w="1423035">
                  <a:extLst>
                    <a:ext uri="{9D8B030D-6E8A-4147-A177-3AD203B41FA5}">
                      <a16:colId xmlns:a16="http://schemas.microsoft.com/office/drawing/2014/main" val="2758073707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1967703356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334623934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Mouse function performed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Success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Failure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1" kern="100" dirty="0">
                          <a:effectLst/>
                        </a:rPr>
                        <a:t>Accuracy (%)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95901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0" kern="100" dirty="0">
                          <a:effectLst/>
                        </a:rPr>
                        <a:t>Mouse movement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100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100%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15193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0" kern="100" dirty="0">
                          <a:effectLst/>
                        </a:rPr>
                        <a:t>Left button click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98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98%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03902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0" kern="100" dirty="0">
                          <a:effectLst/>
                        </a:rPr>
                        <a:t>Right button click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99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99%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51825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0" kern="100" dirty="0">
                          <a:effectLst/>
                        </a:rPr>
                        <a:t>Scroll function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93%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04992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0" kern="100" dirty="0">
                          <a:effectLst/>
                        </a:rPr>
                        <a:t>Volume control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96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96%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07988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b="0" kern="100" dirty="0">
                          <a:effectLst/>
                        </a:rPr>
                        <a:t>No action performed</a:t>
                      </a:r>
                      <a:endParaRPr lang="en-IN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100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100%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03195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Result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681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>
                          <a:effectLst/>
                        </a:rPr>
                        <a:t>19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97.28%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2958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DCD61D-9E28-3487-CE09-C83F41A9332E}"/>
              </a:ext>
            </a:extLst>
          </p:cNvPr>
          <p:cNvSpPr txBox="1"/>
          <p:nvPr/>
        </p:nvSpPr>
        <p:spPr>
          <a:xfrm>
            <a:off x="6096000" y="2638673"/>
            <a:ext cx="51229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test was performed 25 times by 4 persons resulting in 600 gestures with manual labelling.</a:t>
            </a:r>
          </a:p>
          <a:p>
            <a:endParaRPr lang="en-IN" sz="16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 test has been made in different light conditions and at different distances from the screen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 times in normal light conditions, 5 times in faint light conditions, 5 times in close distance from the webcam, and 5 times in long distance from the webcam.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89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Accuracy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A62971-CB35-72A1-F260-4FFF1201D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311711"/>
              </p:ext>
            </p:extLst>
          </p:nvPr>
        </p:nvGraphicFramePr>
        <p:xfrm>
          <a:off x="421341" y="1057836"/>
          <a:ext cx="10515599" cy="502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745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31080-7626-FEFD-D0C4-11402764A14B}"/>
              </a:ext>
            </a:extLst>
          </p:cNvPr>
          <p:cNvSpPr txBox="1"/>
          <p:nvPr/>
        </p:nvSpPr>
        <p:spPr>
          <a:xfrm>
            <a:off x="165100" y="1299899"/>
            <a:ext cx="10854017" cy="585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model's outcomes, it can be concluded that the proposed AI virtual mouse system exhibits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superior performance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kern="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AI virtual mouse holds promise for real-world applications and can contribute to reducing the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spread of COVID-19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However, the model does encounter certain limitations, such as a slight reduction in accuracy during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 functions and scrolling window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these issues, our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focus will involve enhancing the finger-tip detection algorithm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yield more precise and reliable results.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31080-7626-FEFD-D0C4-11402764A14B}"/>
              </a:ext>
            </a:extLst>
          </p:cNvPr>
          <p:cNvSpPr txBox="1"/>
          <p:nvPr/>
        </p:nvSpPr>
        <p:spPr>
          <a:xfrm>
            <a:off x="165100" y="1299899"/>
            <a:ext cx="10854017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Shriram, B. Nagaraj, J. Jaya, S. Shankar, P. Ajay, "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Real-Time AI Virtual Mouse System Using Computer Vision to Avoid COVID-19 Spread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 </a:t>
            </a:r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Healthcare Engineering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2021, Article ID 8133076, 8 pages, 2021.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IBM Plex Sans" panose="020F0502020204030204" pitchFamily="34" charset="0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at: </a:t>
            </a:r>
            <a:r>
              <a:rPr lang="en-IN" b="0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Publisher Site</a:t>
            </a:r>
            <a:endParaRPr lang="en-IN" dirty="0">
              <a:solidFill>
                <a:srgbClr val="4D8A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MediaPipe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Framework in Python  |  Google for Developers</a:t>
            </a:r>
            <a:endParaRPr lang="en-IN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Mouse Control Functions — </a:t>
            </a:r>
            <a:r>
              <a:rPr lang="en-IN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PyAutoGUI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documentation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0F775-C631-0040-9642-B31BCAD3D4E9}"/>
              </a:ext>
            </a:extLst>
          </p:cNvPr>
          <p:cNvSpPr txBox="1"/>
          <p:nvPr/>
        </p:nvSpPr>
        <p:spPr>
          <a:xfrm>
            <a:off x="165100" y="1228164"/>
            <a:ext cx="10906312" cy="2967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							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				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Accuracy						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					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					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D9E18-53CF-5074-D760-9BE884AB25C3}"/>
              </a:ext>
            </a:extLst>
          </p:cNvPr>
          <p:cNvSpPr txBox="1"/>
          <p:nvPr/>
        </p:nvSpPr>
        <p:spPr>
          <a:xfrm>
            <a:off x="236816" y="1294252"/>
            <a:ext cx="1053875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</a:t>
            </a:r>
            <a:r>
              <a:rPr lang="en-IN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projects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presents an AI virtual mouse that uses computer vision to perform computer mouse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purpose of the system is to perform computer mouse cursor functions and scrolling functions using a built-in camera on the computer, rather than using a traditional mouse device.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model uses the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MediaPipe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package to track hands and arms, and also uses the </a:t>
            </a:r>
          </a:p>
          <a:p>
            <a:pPr>
              <a:lnSpc>
                <a:spcPct val="150000"/>
              </a:lnSpc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PyAutoGUI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OpenCV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Mediapipe</a:t>
            </a:r>
            <a:r>
              <a:rPr lang="en-IN" kern="0" dirty="0">
                <a:latin typeface="Times New Roman" panose="02020603050405020304" pitchFamily="18" charset="0"/>
                <a:ea typeface="Calibri" panose="020F0502020204030204" pitchFamily="34" charset="0"/>
              </a:rPr>
              <a:t> hand recognition graph as show in the </a:t>
            </a:r>
            <a:r>
              <a:rPr lang="en-IN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figure</a:t>
            </a:r>
            <a:r>
              <a:rPr lang="en-IN" kern="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3E49E2-321F-B08B-519F-1C0047A5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820" y="2644587"/>
            <a:ext cx="2438637" cy="35057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DE14E-B2C6-231B-95DF-9DAB1019F53E}"/>
              </a:ext>
            </a:extLst>
          </p:cNvPr>
          <p:cNvSpPr txBox="1"/>
          <p:nvPr/>
        </p:nvSpPr>
        <p:spPr>
          <a:xfrm>
            <a:off x="165099" y="1305859"/>
            <a:ext cx="10872355" cy="419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objective of the proposed AI virtual mouse system is to develop an alternative to the regular and traditional mouse system.</a:t>
            </a:r>
          </a:p>
          <a:p>
            <a:pPr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objectives can be: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Accessibility</a:t>
            </a:r>
            <a:endParaRPr lang="en-IN" b="1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Convenience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Flexibility</a:t>
            </a:r>
            <a:endParaRPr lang="en-IN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Hygiene and safety</a:t>
            </a:r>
            <a:endParaRPr lang="en-IN" b="1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Efficiency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9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A5798-D5A7-3F60-B181-95809318A54C}"/>
              </a:ext>
            </a:extLst>
          </p:cNvPr>
          <p:cNvSpPr txBox="1"/>
          <p:nvPr/>
        </p:nvSpPr>
        <p:spPr>
          <a:xfrm>
            <a:off x="165100" y="1162151"/>
            <a:ext cx="10753912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kern="0" dirty="0">
                <a:latin typeface="Times New Roman" panose="02020603050405020304" pitchFamily="18" charset="0"/>
                <a:ea typeface="Calibri" panose="020F0502020204030204" pitchFamily="34" charset="0"/>
              </a:rPr>
              <a:t>The packages used in the project are as follows:</a:t>
            </a:r>
            <a:endParaRPr lang="en-IN" sz="1800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OpenCV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OpenCV, short for Open Source Computer Vision Library, is a widely used open-source computer vision and machine learning software library</a:t>
            </a: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MediaPipe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Mediapipe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an open-source framework developed by Google that facilitates the development of customizable machine learning pipelines for various media processing tasks</a:t>
            </a: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PyAutoGUI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PyAutoGUI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Python library that enables programmatically controlling the mouse and keyboard. </a:t>
            </a: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Math: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math module is a standard module in Python to perform Mathematical calculations.</a:t>
            </a: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Enum</a:t>
            </a:r>
            <a:r>
              <a:rPr lang="en-IN" b="1" kern="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Enum is a class in python for creating enumerations, which are a set of symbolic names (members) bound to unique, constant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8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A5798-D5A7-3F60-B181-95809318A54C}"/>
              </a:ext>
            </a:extLst>
          </p:cNvPr>
          <p:cNvSpPr txBox="1"/>
          <p:nvPr/>
        </p:nvSpPr>
        <p:spPr>
          <a:xfrm>
            <a:off x="165100" y="1162151"/>
            <a:ext cx="1075391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PyCaw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PyCaw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package, also known as Python Core Audio Windows, is a Python library that facilitates easy access to the Windows Core Audio API. </a:t>
            </a: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ComTypes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 enables seamless integration between Python and the Windows-based COM components, allowing for the manipulation and automation of various software applications and services.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A5798-D5A7-3F60-B181-95809318A54C}"/>
              </a:ext>
            </a:extLst>
          </p:cNvPr>
          <p:cNvSpPr txBox="1"/>
          <p:nvPr/>
        </p:nvSpPr>
        <p:spPr>
          <a:xfrm>
            <a:off x="165100" y="1162151"/>
            <a:ext cx="1075391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various functions and conditions used in the system are explained in the flowchart of the real-time AI virtual mouse system in Figure on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F78AB-703F-C28F-A552-EE4D1589D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94" y="1734874"/>
            <a:ext cx="2319618" cy="471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E8A8F2-D295-F612-87D2-DF1D0231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2" y="2707967"/>
            <a:ext cx="2736850" cy="363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482DE6-81D6-8CEF-362B-8A52D8875273}"/>
              </a:ext>
            </a:extLst>
          </p:cNvPr>
          <p:cNvSpPr txBox="1"/>
          <p:nvPr/>
        </p:nvSpPr>
        <p:spPr>
          <a:xfrm>
            <a:off x="3415552" y="2707967"/>
            <a:ext cx="3612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Single-shot detector model is used for detecting and recognizing a hand or palm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TIXGeneral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A model of hand landmark consists of locating 21 joint or knuckle co-ordinates in the hand region, as shown in Figure on </a:t>
            </a:r>
            <a:r>
              <a:rPr lang="en-US" b="1" i="0" dirty="0">
                <a:solidFill>
                  <a:srgbClr val="000000"/>
                </a:solidFill>
                <a:effectLst/>
                <a:latin typeface="STIXGeneral-Regular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STIXGeneral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9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A5798-D5A7-3F60-B181-95809318A54C}"/>
              </a:ext>
            </a:extLst>
          </p:cNvPr>
          <p:cNvSpPr txBox="1"/>
          <p:nvPr/>
        </p:nvSpPr>
        <p:spPr>
          <a:xfrm>
            <a:off x="165100" y="1162151"/>
            <a:ext cx="1075391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Camera Used in the AI Virtual Mouse System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82DE6-81D6-8CEF-362B-8A52D8875273}"/>
              </a:ext>
            </a:extLst>
          </p:cNvPr>
          <p:cNvSpPr txBox="1"/>
          <p:nvPr/>
        </p:nvSpPr>
        <p:spPr>
          <a:xfrm>
            <a:off x="165100" y="1833919"/>
            <a:ext cx="6862482" cy="211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Leveraging the capabilities of the Python computer vision library OpenCV, the system initiates video capture via a designated video capture object, as depicted in Figure </a:t>
            </a:r>
          </a:p>
          <a:p>
            <a:pPr>
              <a:lnSpc>
                <a:spcPct val="150000"/>
              </a:lnSpc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12C92-F46E-6D0E-4687-F2B18FDE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792" y="1620225"/>
            <a:ext cx="3665220" cy="2491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971AC-6E27-084B-E26D-7D2207EB9439}"/>
              </a:ext>
            </a:extLst>
          </p:cNvPr>
          <p:cNvSpPr txBox="1"/>
          <p:nvPr/>
        </p:nvSpPr>
        <p:spPr>
          <a:xfrm>
            <a:off x="165100" y="3275376"/>
            <a:ext cx="10753912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Capturing the Video and Processing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69BC4-FEFE-7EE1-B8FA-41F64120912C}"/>
              </a:ext>
            </a:extLst>
          </p:cNvPr>
          <p:cNvSpPr txBox="1"/>
          <p:nvPr/>
        </p:nvSpPr>
        <p:spPr>
          <a:xfrm>
            <a:off x="165100" y="3885673"/>
            <a:ext cx="6862482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video frames are processed from BGR to RGB color: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findHands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draw = True):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imgRGB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 = cv2.cvtColor(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cv2.COLOR_BGR2RGB)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self.results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 = 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self.hands.process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imgRGB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2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A5798-D5A7-3F60-B181-95809318A54C}"/>
              </a:ext>
            </a:extLst>
          </p:cNvPr>
          <p:cNvSpPr txBox="1"/>
          <p:nvPr/>
        </p:nvSpPr>
        <p:spPr>
          <a:xfrm>
            <a:off x="165100" y="1162151"/>
            <a:ext cx="10753912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Detecting Which Finger Is Up and Performing the Particular Mouse Function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82DE6-81D6-8CEF-362B-8A52D8875273}"/>
              </a:ext>
            </a:extLst>
          </p:cNvPr>
          <p:cNvSpPr txBox="1"/>
          <p:nvPr/>
        </p:nvSpPr>
        <p:spPr>
          <a:xfrm>
            <a:off x="165100" y="1833919"/>
            <a:ext cx="686248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stage, we are detecting which finger is up using the tip Id of the respective finger that we found using the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MediaPipe</a:t>
            </a:r>
            <a:r>
              <a:rPr lang="en-IN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F4CF0-B605-B3AE-0680-33918BD4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54" y="3248790"/>
            <a:ext cx="1578033" cy="1500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E2622-50C2-2695-7C23-5439ABF5F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534" y="3133535"/>
            <a:ext cx="883920" cy="1615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A61F3-71D2-1CBF-FC3A-B2EAF9736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063" y="3079864"/>
            <a:ext cx="959570" cy="16691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4D96C0-F771-E3A5-D886-38CE4919580A}"/>
              </a:ext>
            </a:extLst>
          </p:cNvPr>
          <p:cNvSpPr txBox="1"/>
          <p:nvPr/>
        </p:nvSpPr>
        <p:spPr>
          <a:xfrm>
            <a:off x="165100" y="336612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action: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6CE48-D242-35FF-036C-951E854A159B}"/>
              </a:ext>
            </a:extLst>
          </p:cNvPr>
          <p:cNvSpPr txBox="1"/>
          <p:nvPr/>
        </p:nvSpPr>
        <p:spPr>
          <a:xfrm>
            <a:off x="3192387" y="33661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Cursor: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A07AE-1BDD-9AAD-1C96-9F84B9E029E1}"/>
              </a:ext>
            </a:extLst>
          </p:cNvPr>
          <p:cNvSpPr txBox="1"/>
          <p:nvPr/>
        </p:nvSpPr>
        <p:spPr>
          <a:xfrm>
            <a:off x="6506303" y="336612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Click: </a:t>
            </a:r>
          </a:p>
        </p:txBody>
      </p:sp>
    </p:spTree>
    <p:extLst>
      <p:ext uri="{BB962C8B-B14F-4D97-AF65-F5344CB8AC3E}">
        <p14:creationId xmlns:p14="http://schemas.microsoft.com/office/powerpoint/2010/main" val="19710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1053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Schoolbook</vt:lpstr>
      <vt:lpstr>IBM Plex Sans</vt:lpstr>
      <vt:lpstr>STIXGeneral-Regular</vt:lpstr>
      <vt:lpstr>Symbol</vt:lpstr>
      <vt:lpstr>Times New Roman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Mittal</dc:creator>
  <cp:lastModifiedBy>Kartik Mittal</cp:lastModifiedBy>
  <cp:revision>7</cp:revision>
  <dcterms:created xsi:type="dcterms:W3CDTF">2023-10-31T16:52:55Z</dcterms:created>
  <dcterms:modified xsi:type="dcterms:W3CDTF">2023-11-09T08:14:23Z</dcterms:modified>
</cp:coreProperties>
</file>