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82" r:id="rId12"/>
    <p:sldId id="283" r:id="rId13"/>
    <p:sldId id="294" r:id="rId14"/>
    <p:sldId id="281" r:id="rId15"/>
    <p:sldId id="295" r:id="rId16"/>
    <p:sldId id="296" r:id="rId17"/>
    <p:sldId id="284" r:id="rId18"/>
    <p:sldId id="286" r:id="rId19"/>
    <p:sldId id="297" r:id="rId20"/>
    <p:sldId id="298" r:id="rId21"/>
    <p:sldId id="299" r:id="rId22"/>
    <p:sldId id="287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A8FBB5-5B0D-4942-9FF4-C806E2F2E596}">
          <p14:sldIdLst>
            <p14:sldId id="256"/>
            <p14:sldId id="275"/>
            <p14:sldId id="276"/>
            <p14:sldId id="277"/>
            <p14:sldId id="278"/>
            <p14:sldId id="279"/>
            <p14:sldId id="280"/>
            <p14:sldId id="282"/>
            <p14:sldId id="283"/>
            <p14:sldId id="294"/>
            <p14:sldId id="281"/>
            <p14:sldId id="295"/>
            <p14:sldId id="296"/>
            <p14:sldId id="284"/>
            <p14:sldId id="286"/>
            <p14:sldId id="297"/>
            <p14:sldId id="298"/>
            <p14:sldId id="299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390B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5555-E35C-4B0F-BC4B-BD1B0FDB0645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F40A7-70ED-46BA-AE5D-694CD815B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37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98D2-F385-012A-599E-C8EC97367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D3AD0-79CE-2710-CB12-32F85AAD9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301F1-45AE-A007-A664-878FA022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B6DC-C6E6-72B1-A53B-AF733F75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 (AI) OSTL CSE_2164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3D3A1-B07E-BD25-0149-DBC093EF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162D-44AD-4777-9790-F9740522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29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9F3E-66CC-94D3-24C3-D8D42019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CDE5C-FB29-DF88-45F2-2EA5E10BF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646F9-3940-51F0-FB64-65528367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AE18-F154-185C-3895-F5B2BFF7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 (AI) OSTL CSE_2164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92B65-2898-CEB0-08FC-FFFED263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162D-44AD-4777-9790-F9740522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07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9237B-3A07-91B1-796F-D1930839D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1DF9F-01D3-A092-90B3-F858245C0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B259E-E54F-8293-F211-A18D1348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CA8F-C36D-AE6A-C46D-11EA5432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 (AI) OSTL CSE_2164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A0EAD-2FE7-8127-716E-F0365B78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162D-44AD-4777-9790-F9740522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48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D9C1-AEAB-9DEC-5606-130066AC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73E6-B402-BD27-70F0-CE0556B31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9AA06-2A02-FFA8-2272-296FC20F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7E1C6-B5BC-8AAB-29F9-8D6A6CB3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 (AI) OSTL CSE_2164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59CE5-529A-227B-12A2-5B45B943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162D-44AD-4777-9790-F9740522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15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C9C1-B850-069E-DE72-918C92FE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5C7DF-55BF-C261-4166-8BC5AE706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9E884-0593-7B9D-4C40-017E1527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B3395-19E2-58DD-6794-DB819332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 (AI) OSTL CSE_2164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9A1A1-EABE-7C94-7E85-95B58B04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162D-44AD-4777-9790-F9740522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19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4976-9449-F6A2-2157-439F9E75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38011-1D55-BC2D-714A-32C84DF2B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22FA7-4E8B-178C-B1DF-BED3162D9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49309-3AD5-610B-2D1E-1F49E361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04DB2-FD03-98DB-BC04-7883A906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 (AI) OSTL CSE_2164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208DD-2C9E-9FFE-299E-41486E4A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162D-44AD-4777-9790-F9740522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86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97E9-1892-F17F-0F39-3B77907C9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5C8B-6A51-D1A0-CDBA-799E5BA3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84155-4620-E2E9-64CD-864D84848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BAFCC-018F-A558-F059-8F691420F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9F10A-E17B-61EE-77D9-0BF8E2A06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85122-BE0D-C605-2542-A7D68101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A9319-81DF-FB1D-2A2E-8CE15FAC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 (AI) OSTL CSE_2164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876F5-B887-A5A0-6998-F4E4544C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162D-44AD-4777-9790-F9740522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5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7B32-DFD1-0E5C-D2A2-50D43FE1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62590-70BD-3B7E-D59C-26DCD37D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57584-9B67-02F0-D926-93456FE4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 (AI) OSTL CSE_2164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EE38D-D3EE-B8D5-6476-C9077413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162D-44AD-4777-9790-F9740522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58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44A28-975E-6586-4883-2CC2C974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0C198-1FE2-4F67-5914-A9309982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 (AI) OSTL CSE_2164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83CFE-9980-0A6C-B148-94E009A0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162D-44AD-4777-9790-F9740522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27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7BAB-6158-21B8-BAAE-8A48F78C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74AB4-0E7F-D4DD-DA75-98109CE4C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21143-EABC-9224-D447-18DE644AD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D7707-B0B2-4003-9915-E5B5E861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1968F-994B-6BEC-C3A6-1CDFC993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 (AI) OSTL CSE_2164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D60F8-FA5C-3825-3D5E-A52B29D9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162D-44AD-4777-9790-F9740522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12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3F48-A975-39FC-8B20-A82704A8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F0154-E061-AF41-BBEA-701B1C57F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BAF5F-DF4E-3374-5C75-A05FD4B96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C02D8-CB59-BC18-9779-3C2DB67E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0A82-9367-E073-7D85-F00458E0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CSE (AI) OSTL CSE_2164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9D351-FBE9-0E92-4C32-0E6CBFE5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162D-44AD-4777-9790-F9740522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05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EE4EB-A0FF-330A-BD6E-D00086A1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171B5-6891-363A-9C75-3EA82B99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70662-08AF-A701-45CC-32ECC187A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496B1-FB93-AB9D-089D-BB3C2A3E9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 of CSE (AI) OSTL CSE_2164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94DC8-3939-CEC9-4E1E-84E761013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7162D-44AD-4777-9790-F97405223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792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SpeechSynthesisVo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eechify.com/blog/history-of-text-to-speech/?landing_url=https%3A%2F%2Fspeechify.com%2Fblog%2Fhistory-of-text-to-speech%2F" TargetMode="External"/><Relationship Id="rId4" Type="http://schemas.openxmlformats.org/officeDocument/2006/relationships/hyperlink" Target="https://www.theseus.fi/bitstream/handle/10024/39427/Thesis_TextToSpeech_software_comparison_by_YingZheng.pdf;jsessionid=4E34D13EC1DD191B3FA314D123AEDCEA?sequence=1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puter_hardware" TargetMode="External"/><Relationship Id="rId3" Type="http://schemas.microsoft.com/office/2007/relationships/hdphoto" Target="../media/hdphoto1.wdp"/><Relationship Id="rId7" Type="http://schemas.openxmlformats.org/officeDocument/2006/relationships/hyperlink" Target="https://en.wikipedia.org/wiki/Softwa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peech" TargetMode="External"/><Relationship Id="rId5" Type="http://schemas.openxmlformats.org/officeDocument/2006/relationships/hyperlink" Target="https://en.wikipedia.org/wiki/Speech_recognition" TargetMode="External"/><Relationship Id="rId4" Type="http://schemas.openxmlformats.org/officeDocument/2006/relationships/hyperlink" Target="https://en.wikipedia.org/wiki/Symbolic_linguistic_representation" TargetMode="External"/><Relationship Id="rId9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eechify.com/text-to-speech-online/?landing_url=https%3A%2F%2Fspeechify.com%2Fblog%2Fhistory-of-text-to-speech%2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CF4BB4B0-11BD-052E-6D2E-B5EA2DBA9E4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9647" y="120691"/>
            <a:ext cx="12192000" cy="1268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500A73-4E4F-F2CC-0C5A-229293E48E55}"/>
              </a:ext>
            </a:extLst>
          </p:cNvPr>
          <p:cNvSpPr txBox="1"/>
          <p:nvPr/>
        </p:nvSpPr>
        <p:spPr>
          <a:xfrm>
            <a:off x="0" y="2782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TEXT-TO-SPEECH(TTS)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55008-B565-B558-1F91-9C247F1C8684}"/>
              </a:ext>
            </a:extLst>
          </p:cNvPr>
          <p:cNvSpPr txBox="1"/>
          <p:nvPr/>
        </p:nvSpPr>
        <p:spPr>
          <a:xfrm>
            <a:off x="0" y="1314535"/>
            <a:ext cx="12192000" cy="1052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  <a:r>
              <a:rPr lang="en-IN" sz="2400" b="1" spc="-15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IN" sz="2400" b="1" spc="-15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 SCIENCE AND ENGINEERING (AI)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OPEN-SOURCE TECHNOLOGIES LAB CSE_2164</a:t>
            </a:r>
            <a:r>
              <a:rPr lang="en-US" sz="2000" b="1" spc="-35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6C3E9D0-46AB-DBBC-7787-278C2765C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489665"/>
              </p:ext>
            </p:extLst>
          </p:nvPr>
        </p:nvGraphicFramePr>
        <p:xfrm>
          <a:off x="406106" y="4305438"/>
          <a:ext cx="7674639" cy="2249595"/>
        </p:xfrm>
        <a:graphic>
          <a:graphicData uri="http://schemas.openxmlformats.org/drawingml/2006/table">
            <a:tbl>
              <a:tblPr firstRow="1" bandRow="1">
                <a:solidFill>
                  <a:schemeClr val="accent2">
                    <a:lumMod val="40000"/>
                    <a:lumOff val="60000"/>
                  </a:schemeClr>
                </a:solidFill>
                <a:tableStyleId>{2D5ABB26-0587-4C30-8999-92F81FD0307C}</a:tableStyleId>
              </a:tblPr>
              <a:tblGrid>
                <a:gridCol w="827423">
                  <a:extLst>
                    <a:ext uri="{9D8B030D-6E8A-4147-A177-3AD203B41FA5}">
                      <a16:colId xmlns:a16="http://schemas.microsoft.com/office/drawing/2014/main" val="402812004"/>
                    </a:ext>
                  </a:extLst>
                </a:gridCol>
                <a:gridCol w="3758520">
                  <a:extLst>
                    <a:ext uri="{9D8B030D-6E8A-4147-A177-3AD203B41FA5}">
                      <a16:colId xmlns:a16="http://schemas.microsoft.com/office/drawing/2014/main" val="137270859"/>
                    </a:ext>
                  </a:extLst>
                </a:gridCol>
                <a:gridCol w="3088696">
                  <a:extLst>
                    <a:ext uri="{9D8B030D-6E8A-4147-A177-3AD203B41FA5}">
                      <a16:colId xmlns:a16="http://schemas.microsoft.com/office/drawing/2014/main" val="995470624"/>
                    </a:ext>
                  </a:extLst>
                </a:gridCol>
              </a:tblGrid>
              <a:tr h="376767"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4959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03558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Kartik Mittal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215890116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573749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7188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388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661396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E84773A7-BE25-CC28-1898-CA02AC2C7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50903"/>
              </p:ext>
            </p:extLst>
          </p:nvPr>
        </p:nvGraphicFramePr>
        <p:xfrm>
          <a:off x="8293100" y="4229238"/>
          <a:ext cx="3530894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0894">
                  <a:extLst>
                    <a:ext uri="{9D8B030D-6E8A-4147-A177-3AD203B41FA5}">
                      <a16:colId xmlns:a16="http://schemas.microsoft.com/office/drawing/2014/main" val="27337228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 INSTRUCTORS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382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i="0" kern="12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Dr. Simi VR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Assistant Professor (Senior scale)</a:t>
                      </a:r>
                    </a:p>
                    <a:p>
                      <a:pPr fontAlgn="base"/>
                      <a:r>
                        <a:rPr lang="en-US" sz="1400" b="1" i="0" kern="12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Dept. of Computer Science and Engineering</a:t>
                      </a:r>
                    </a:p>
                    <a:p>
                      <a:pPr fontAlgn="base"/>
                      <a:r>
                        <a:rPr lang="en-US" sz="1400" b="1" i="0" kern="12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MIT Bengaluru [MAHE]  </a:t>
                      </a:r>
                      <a:endParaRPr lang="en-US" sz="1400" b="0" i="0" kern="12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134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 kern="12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Dr. Deepti Gupta</a:t>
                      </a:r>
                    </a:p>
                    <a:p>
                      <a:pPr fontAlgn="base"/>
                      <a:r>
                        <a:rPr lang="en-US" sz="1400" b="1" i="0" kern="12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Assistant Professor (Senior scale)</a:t>
                      </a:r>
                    </a:p>
                    <a:p>
                      <a:pPr fontAlgn="base"/>
                      <a:r>
                        <a:rPr lang="en-US" sz="1400" b="1" i="0" kern="12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Dept. of Computer Science and Engineering</a:t>
                      </a:r>
                    </a:p>
                    <a:p>
                      <a:pPr fontAlgn="base"/>
                      <a:r>
                        <a:rPr lang="en-US" sz="1400" b="1" i="0" kern="12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MIT Bengaluru [MAHE] </a:t>
                      </a:r>
                      <a:endParaRPr lang="en-IN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09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14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 OSTL CSE_2164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0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047B9A-C294-E141-A8F0-003FF02C4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854981"/>
            <a:ext cx="916247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Voices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 voice property gets and sets the voice that will be used to speak the utterance. This should be set to one of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SpeechSynthesisVoice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objects. If it is not set, the most suitable default voice available for the utterance’s language setting will be used.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 OSTL CSE_2164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0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682C69-1344-2F31-C8F0-7EEAD81BDF89}"/>
              </a:ext>
            </a:extLst>
          </p:cNvPr>
          <p:cNvSpPr txBox="1"/>
          <p:nvPr/>
        </p:nvSpPr>
        <p:spPr>
          <a:xfrm>
            <a:off x="797859" y="1506071"/>
            <a:ext cx="1029148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HTML file,</a:t>
            </a:r>
          </a:p>
          <a:p>
            <a:endParaRPr lang="en-US" sz="2000" b="0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empty select menu. We will fill the empty select menu with the list of voices available using JavaScript.</a:t>
            </a:r>
          </a:p>
          <a:p>
            <a:endParaRPr lang="en-US" sz="2000" b="0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gt-regular"/>
              </a:rPr>
              <a:t>Range sliders for volume, pitch, and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text area to type in.</a:t>
            </a:r>
          </a:p>
          <a:p>
            <a:endParaRPr lang="en-US" sz="2000" b="0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button for speech.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CSS file,</a:t>
            </a:r>
          </a:p>
          <a:p>
            <a:endParaRPr lang="en-US" sz="2000" b="1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design elements are implemented to improve the look and feel of the whole webpage.</a:t>
            </a:r>
            <a:endParaRPr lang="en-US" sz="2000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01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 OSTL CSE_2164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0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33C3F9-73FF-0786-096C-4AA22D4E6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8" y="835738"/>
            <a:ext cx="3589331" cy="52811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1AB51-4DA4-4AE6-6B51-433D11731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816" y="835737"/>
            <a:ext cx="5054196" cy="52811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3BAA74-26BE-2423-7538-FFB0729472E4}"/>
              </a:ext>
            </a:extLst>
          </p:cNvPr>
          <p:cNvSpPr txBox="1"/>
          <p:nvPr/>
        </p:nvSpPr>
        <p:spPr>
          <a:xfrm>
            <a:off x="9350188" y="1272988"/>
            <a:ext cx="1819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Code snips</a:t>
            </a:r>
            <a:endParaRPr lang="en-IN" sz="2800" b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6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 OSTL CSE_2164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0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98E2A2-5071-56F4-2EA7-816F8472B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1" y="958763"/>
            <a:ext cx="4453377" cy="5035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3F62D9-3E75-2D81-726E-A5DF42CB33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792" y="958763"/>
            <a:ext cx="3581028" cy="50350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DA7F84-E4F9-9F40-D984-666B23F40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104" y="958763"/>
            <a:ext cx="3032413" cy="503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6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 OSTL CSE_2164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0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7F7D4-D25C-3A9F-EF71-6D11962A3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9" y="690397"/>
            <a:ext cx="5012819" cy="5477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6522B-AC68-8EFC-3652-DC45B081E0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318" y="795438"/>
            <a:ext cx="5304163" cy="54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3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 OSTL CSE_2164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0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1597EE-77B4-ED20-3250-D8D573D20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483"/>
            <a:ext cx="12192000" cy="5257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9EE642-F42D-1152-AFB4-0D6422E4DBBA}"/>
              </a:ext>
            </a:extLst>
          </p:cNvPr>
          <p:cNvSpPr txBox="1"/>
          <p:nvPr/>
        </p:nvSpPr>
        <p:spPr>
          <a:xfrm>
            <a:off x="165100" y="608945"/>
            <a:ext cx="4632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CODE SNIPS</a:t>
            </a:r>
            <a:endParaRPr lang="en-IN" sz="2000" b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4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Dept. of CSE (AI) OSTL CSE_2164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7162D-44AD-4777-9790-F974052238F8}" type="slidenum">
              <a:rPr kumimoji="0" lang="en-IN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0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83F0D0-BB9E-F49B-8ACD-0D4E0F575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09" y="1115666"/>
            <a:ext cx="4793428" cy="4980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F1111-874F-F546-8225-D3C26AE23C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717" y="1115666"/>
            <a:ext cx="5129526" cy="49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Dept. of CSE (AI) OSTL CSE_2164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7162D-44AD-4777-9790-F974052238F8}" type="slidenum">
              <a:rPr kumimoji="0" lang="en-IN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0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mplementation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C33CA-1978-FA3A-D111-F20D81570E85}"/>
              </a:ext>
            </a:extLst>
          </p:cNvPr>
          <p:cNvSpPr txBox="1"/>
          <p:nvPr/>
        </p:nvSpPr>
        <p:spPr>
          <a:xfrm>
            <a:off x="165100" y="769256"/>
            <a:ext cx="4632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CODE SNIPS</a:t>
            </a:r>
            <a:endParaRPr lang="en-IN" sz="2000" b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39ECEA-4DD3-5933-0AEE-0E11938C2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47" y="1249459"/>
            <a:ext cx="4939646" cy="5276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DB512A-499B-4C8B-0F69-A475005200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707" y="1249459"/>
            <a:ext cx="4534293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4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Dept. of CSE (AI) OSTL CSE_2164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7162D-44AD-4777-9790-F974052238F8}" type="slidenum">
              <a:rPr kumimoji="0" lang="en-IN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0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D4A538-E8D1-7707-1F22-EAAC32EC0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97226"/>
            <a:ext cx="12192000" cy="54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8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 OSTL CSE_2164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0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F790E-960B-FA4E-7A67-7FB23914C7BE}"/>
              </a:ext>
            </a:extLst>
          </p:cNvPr>
          <p:cNvSpPr txBox="1"/>
          <p:nvPr/>
        </p:nvSpPr>
        <p:spPr>
          <a:xfrm>
            <a:off x="510988" y="1640541"/>
            <a:ext cx="10856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We have successfully implemented Web app project of Text-To-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HTML/CSS/JS by integrating Web speech API.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1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 OSTL CSE_2164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9D7EE-891F-E644-BEF2-48A49F0CC496}"/>
              </a:ext>
            </a:extLst>
          </p:cNvPr>
          <p:cNvSpPr txBox="1"/>
          <p:nvPr/>
        </p:nvSpPr>
        <p:spPr>
          <a:xfrm>
            <a:off x="584200" y="1235144"/>
            <a:ext cx="10947400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					- Slide 3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					</a:t>
            </a:r>
            <a:r>
              <a:rPr lang="en-US" alt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Slide 4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						</a:t>
            </a:r>
            <a:r>
              <a:rPr lang="en-US" alt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Slide 5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					</a:t>
            </a:r>
            <a:r>
              <a:rPr lang="en-US" alt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Slides 6-11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				- Slides 12-17</a:t>
            </a:r>
          </a:p>
          <a:p>
            <a:pPr marL="0" lvl="1"/>
            <a:r>
              <a:rPr lang="en-US" alt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(Technology, Content, Visuals, </a:t>
            </a:r>
          </a:p>
          <a:p>
            <a:pPr marL="0" lvl="1"/>
            <a:r>
              <a:rPr lang="en-US" alt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Usability, Conventions)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						- Slides 18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 					- Slides 19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						- Slides 20</a:t>
            </a:r>
            <a:endParaRPr lang="en-IN" sz="24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85725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720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 OSTL CSE_2164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0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659653-2563-4393-9D70-70E901818769}"/>
              </a:ext>
            </a:extLst>
          </p:cNvPr>
          <p:cNvSpPr txBox="1"/>
          <p:nvPr/>
        </p:nvSpPr>
        <p:spPr>
          <a:xfrm>
            <a:off x="448235" y="1497106"/>
            <a:ext cx="110176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https://www.theseus.fi/bitstream/handle/10024/39427/Thesis_TextToSpeech_software_comparison_by_YingZheng.pdf;jsessionid=4E34D13EC1DD191B3FA314D123AEDCEA?sequence=1</a:t>
            </a:r>
            <a:endParaRPr lang="en-IN" sz="20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A Short History Of Text-to-Speech | Speechify</a:t>
            </a:r>
            <a:endParaRPr lang="en-IN" sz="20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 OSTL CSE_2164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0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98425"/>
            <a:ext cx="4797640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476A9-FA6D-7C73-ADE3-FAB2AF5E5D27}"/>
              </a:ext>
            </a:extLst>
          </p:cNvPr>
          <p:cNvSpPr txBox="1"/>
          <p:nvPr/>
        </p:nvSpPr>
        <p:spPr>
          <a:xfrm>
            <a:off x="165100" y="1264024"/>
            <a:ext cx="11013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</a:t>
            </a:r>
            <a:r>
              <a:rPr lang="en-US" b="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TTS</a:t>
            </a:r>
            <a:r>
              <a:rPr lang="en-US" b="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system converts normal language text into speech; other systems render </a:t>
            </a:r>
            <a:r>
              <a:rPr lang="en-US" b="0" i="0" u="none" strike="noStrik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Symbolic linguistic represent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symbolic linguistic representations</a:t>
            </a:r>
            <a:r>
              <a:rPr lang="en-US" b="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like </a:t>
            </a:r>
            <a:r>
              <a:rPr lang="en-US" b="0" i="0" u="none" strike="noStrik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phonetic transcriptions</a:t>
            </a:r>
            <a:r>
              <a:rPr lang="en-US" b="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into speech. The reverse process is </a:t>
            </a:r>
            <a:r>
              <a:rPr lang="en-US" b="0" i="0" u="none" strike="noStrik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tooltip="Speech recogni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speech recognition</a:t>
            </a:r>
            <a:r>
              <a:rPr lang="en-US" b="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synthesis</a:t>
            </a:r>
            <a:r>
              <a:rPr lang="en-US" b="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the artificial production of human </a:t>
            </a:r>
            <a:r>
              <a:rPr lang="en-US" b="0" i="0" u="none" strike="noStrik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tooltip="Speec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speech</a:t>
            </a:r>
            <a:r>
              <a:rPr lang="en-US" b="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 computer system used for this purpose is called a </a:t>
            </a:r>
            <a:r>
              <a:rPr lang="en-US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synthesizer</a:t>
            </a:r>
            <a:r>
              <a:rPr lang="en-US" b="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can be implemented in </a:t>
            </a:r>
            <a:r>
              <a:rPr lang="en-US" b="0" i="0" u="none" strike="noStrik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tooltip="Softwa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</a:t>
            </a:r>
            <a:r>
              <a:rPr lang="en-US" b="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b="0" i="0" u="none" strike="noStrik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 tooltip="Computer hardwa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hardware</a:t>
            </a:r>
            <a:r>
              <a:rPr lang="en-US" b="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products</a:t>
            </a:r>
            <a:r>
              <a:rPr lang="en-US" b="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Overview of a typical TTS system">
            <a:extLst>
              <a:ext uri="{FF2B5EF4-FFF2-40B4-BE49-F238E27FC236}">
                <a16:creationId xmlns:a16="http://schemas.microsoft.com/office/drawing/2014/main" id="{E2477B60-3636-F716-DFDD-1FD1A3543D3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18" t="50000" r="3603" b="28652"/>
          <a:stretch/>
        </p:blipFill>
        <p:spPr>
          <a:xfrm>
            <a:off x="324893" y="3312459"/>
            <a:ext cx="6040050" cy="19856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594AED-EC4C-87B9-67BE-BB9260566E5F}"/>
              </a:ext>
            </a:extLst>
          </p:cNvPr>
          <p:cNvSpPr txBox="1"/>
          <p:nvPr/>
        </p:nvSpPr>
        <p:spPr>
          <a:xfrm>
            <a:off x="2222500" y="5465293"/>
            <a:ext cx="4607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Overview of a typical TTS system</a:t>
            </a:r>
            <a:endParaRPr lang="en-IN" sz="105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 OSTL CSE_2164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0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1C58BC-A7EE-8273-7646-2D10310288DC}"/>
              </a:ext>
            </a:extLst>
          </p:cNvPr>
          <p:cNvSpPr txBox="1"/>
          <p:nvPr/>
        </p:nvSpPr>
        <p:spPr>
          <a:xfrm>
            <a:off x="165100" y="1389528"/>
            <a:ext cx="90812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synthesis, or the artificial production of the human voice, has come a long way over the last 70 years. Whether you currently use 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text-to-speech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services to listen to books, study or proofread your written work, there’s no doubt that text-to-speech services have made life easier for people in a variety of professions or any disabled person. Hence, a basic Text-To-Speech web app would be made so that It can help many people, using HTML and CSS for frontend and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working of web app using Web Speech API.</a:t>
            </a:r>
            <a:endParaRPr lang="en-US" sz="2000" b="0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6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 OSTL CSE_2164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0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775EED-E6A0-A7F7-A134-3AFA4984D816}"/>
              </a:ext>
            </a:extLst>
          </p:cNvPr>
          <p:cNvSpPr txBox="1"/>
          <p:nvPr/>
        </p:nvSpPr>
        <p:spPr>
          <a:xfrm>
            <a:off x="165100" y="854981"/>
            <a:ext cx="99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To develop a web application using HTML/CSS/JS for implementing Text-To-Speech.</a:t>
            </a: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1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 OSTL CSE_2164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0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0F1339-18FE-71FB-5808-D8ED2C7A86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06"/>
          <a:stretch/>
        </p:blipFill>
        <p:spPr>
          <a:xfrm>
            <a:off x="535871" y="3263014"/>
            <a:ext cx="5060118" cy="2976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DF9610-B81F-E843-A33C-8CD5BB50D886}"/>
              </a:ext>
            </a:extLst>
          </p:cNvPr>
          <p:cNvSpPr txBox="1"/>
          <p:nvPr/>
        </p:nvSpPr>
        <p:spPr>
          <a:xfrm>
            <a:off x="5889812" y="1228026"/>
            <a:ext cx="57663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Text–to–Speech system (or “engine”) is composed of two main parts [2]: Texts–to–Phoneme (Natural Language Processing, NLP) and Phoneme–to– Speech (Digital Signal Processing, DSP). </a:t>
            </a: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Texts–to–Phoneme: Also called a Grapheme–to–Phoneme conversion, the process of assigning phonetic transcription to words. The text must be converted into a linguistic representation that includes the phonemes to be produced, their duration, 11 the location of phrase boundaries, and the pitch / frequency contours for each phrase.</a:t>
            </a: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Phoneme–to–Speech: The Phonetic transcription and prosody information obtained in the linguistic analysis stage are converted into an acoustic waveform.</a:t>
            </a: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EE62A-DFCE-67B2-D34E-9C4B64B825D1}"/>
              </a:ext>
            </a:extLst>
          </p:cNvPr>
          <p:cNvSpPr txBox="1"/>
          <p:nvPr/>
        </p:nvSpPr>
        <p:spPr>
          <a:xfrm>
            <a:off x="358588" y="1228026"/>
            <a:ext cx="5468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Working of the API: Behind the scene.</a:t>
            </a:r>
            <a:endParaRPr lang="en-IN" sz="3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03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 OSTL CSE_2164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0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096434-7A48-E45B-CE37-2EF9DC84C362}"/>
              </a:ext>
            </a:extLst>
          </p:cNvPr>
          <p:cNvSpPr txBox="1"/>
          <p:nvPr/>
        </p:nvSpPr>
        <p:spPr>
          <a:xfrm>
            <a:off x="343647" y="1282118"/>
            <a:ext cx="98163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Files used:</a:t>
            </a:r>
          </a:p>
          <a:p>
            <a:pPr algn="l"/>
            <a:endParaRPr lang="en-US" sz="2400" b="0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tyle.css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script.js</a:t>
            </a:r>
            <a:endParaRPr lang="en-US" sz="2400" b="0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JavaScript code</a:t>
            </a:r>
            <a:r>
              <a:rPr lang="en-US" sz="20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irst, I got the user text and call a function </a:t>
            </a:r>
            <a:r>
              <a:rPr lang="en-US" sz="2000" b="0" i="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textToSpeech</a:t>
            </a:r>
            <a:r>
              <a:rPr lang="en-US" sz="20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with passing user text as an argument. Inside this function, using the speech synthesis property of the window object, I converted the entered text to speech. Speech Synthesis is a web speech API that controls the speech service.</a:t>
            </a:r>
          </a:p>
          <a:p>
            <a:pPr algn="l"/>
            <a:r>
              <a:rPr lang="en-US" sz="20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this, I got all available voices from the user device using the </a:t>
            </a:r>
            <a:r>
              <a:rPr lang="en-US" sz="2000" b="0" i="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getVoices</a:t>
            </a:r>
            <a:r>
              <a:rPr lang="en-US" sz="2000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 of Speech Synthesis and insert it into HTML select tag.</a:t>
            </a:r>
          </a:p>
          <a:p>
            <a:endParaRPr lang="en-IN" sz="20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1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 OSTL CSE_2164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0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A3C62-D8C4-12FA-2946-6188311E69FA}"/>
              </a:ext>
            </a:extLst>
          </p:cNvPr>
          <p:cNvSpPr txBox="1"/>
          <p:nvPr/>
        </p:nvSpPr>
        <p:spPr>
          <a:xfrm>
            <a:off x="331695" y="1165413"/>
            <a:ext cx="11438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There are 6 properties of web speech API which we can tweak from and I used 5 of them,</a:t>
            </a:r>
          </a:p>
          <a:p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2AF69819-CCC9-9660-D41E-1544F2A38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95" y="1827134"/>
            <a:ext cx="108712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 text property gets and sets the text that will be synthesized when the utterance is spoken. The text can be provided as plain text.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Volume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C7FE2D41-5F75-5D2F-3027-2E528052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95" y="3689156"/>
            <a:ext cx="913503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property gets and sets the volume of the utterance. It is a float that represents the volume value, between 0 (lowest) and 1 (highest). The default value is 1 if this property is unset.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56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F378-2B47-546A-558F-28DE62EA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100" y="6343650"/>
            <a:ext cx="4114800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(AI) OSTL CSE_2164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4162-0530-2799-EFE5-643B2737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400" y="6343650"/>
            <a:ext cx="2743200" cy="365125"/>
          </a:xfrm>
        </p:spPr>
        <p:txBody>
          <a:bodyPr/>
          <a:lstStyle/>
          <a:p>
            <a:fld id="{7837162D-44AD-4777-9790-F974052238F8}" type="slidenum">
              <a:rPr lang="en-I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1.jpeg" descr="Diagram  Description automatically generated with medium confidence">
            <a:extLst>
              <a:ext uri="{FF2B5EF4-FFF2-40B4-BE49-F238E27FC236}">
                <a16:creationId xmlns:a16="http://schemas.microsoft.com/office/drawing/2014/main" id="{AFE452A4-2C29-FAD3-AE41-70202B889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7640" y="0"/>
            <a:ext cx="7394360" cy="769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8167-2642-6896-6C73-222DA7FD5A7E}"/>
              </a:ext>
            </a:extLst>
          </p:cNvPr>
          <p:cNvSpPr txBox="1"/>
          <p:nvPr/>
        </p:nvSpPr>
        <p:spPr>
          <a:xfrm>
            <a:off x="0" y="85725"/>
            <a:ext cx="4797640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E600B7-A160-81DF-FF90-676E10E9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1000618"/>
            <a:ext cx="719342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 rate property gets and sets the rate of the utterance. It is a float representing the rate value which can range between 0.1 (lowest) and 10 (highest). The default value is 1 if this property is unset.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940F046-3A96-0A82-FD32-F135B7D37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2986306"/>
            <a:ext cx="634755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Pitch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 pitch property gets and sets the pitch of the utterance. It is a float representing the pitch value that can range between 0 (lowest) and 2 (highest). The default pitch is 1 if this property is unset.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29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56397DA3BB0C47A388091A7A88B13B" ma:contentTypeVersion="4" ma:contentTypeDescription="Create a new document." ma:contentTypeScope="" ma:versionID="de741ccdf979d5a0584175314421304e">
  <xsd:schema xmlns:xsd="http://www.w3.org/2001/XMLSchema" xmlns:xs="http://www.w3.org/2001/XMLSchema" xmlns:p="http://schemas.microsoft.com/office/2006/metadata/properties" xmlns:ns2="fe590480-fc16-4b59-b257-adf8e6f2073d" targetNamespace="http://schemas.microsoft.com/office/2006/metadata/properties" ma:root="true" ma:fieldsID="b506a7e37ba365ed1277ce1ba7a6262c" ns2:_="">
    <xsd:import namespace="fe590480-fc16-4b59-b257-adf8e6f207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90480-fc16-4b59-b257-adf8e6f207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C804FF-C8C1-4D0B-9652-232B0C27AD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7FCDB4-0C4C-4F2A-A895-721D121078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590480-fc16-4b59-b257-adf8e6f207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5D9E1F-F5DD-47C5-B274-353E96F60927}">
  <ds:schemaRefs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fe590480-fc16-4b59-b257-adf8e6f2073d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5824</TotalTime>
  <Words>1228</Words>
  <Application>Microsoft Office PowerPoint</Application>
  <PresentationFormat>Widescreen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gt-regular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Shivadarshan S L [MAHE-MITBLR]</dc:creator>
  <cp:lastModifiedBy>Kartik Mittal</cp:lastModifiedBy>
  <cp:revision>12</cp:revision>
  <dcterms:created xsi:type="dcterms:W3CDTF">2022-11-10T08:48:17Z</dcterms:created>
  <dcterms:modified xsi:type="dcterms:W3CDTF">2022-11-24T16:23:16Z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0x0101008556397DA3BB0C47A388091A7A88B13B</vt:lpwstr>
  </property>
</Properties>
</file>