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6" r:id="rId2"/>
    <p:sldId id="257" r:id="rId3"/>
    <p:sldId id="258" r:id="rId4"/>
    <p:sldId id="259" r:id="rId5"/>
    <p:sldId id="260" r:id="rId6"/>
    <p:sldId id="261" r:id="rId7"/>
    <p:sldId id="262" r:id="rId8"/>
    <p:sldId id="265" r:id="rId9"/>
    <p:sldId id="266" r:id="rId10"/>
    <p:sldId id="268" r:id="rId11"/>
    <p:sldId id="267"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F1715CE-1553-4103-A1B2-F36E7DB2E959}" type="datetimeFigureOut">
              <a:rPr lang="en-IN" smtClean="0"/>
              <a:t>22-12-2021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C102980-9D39-42BC-B065-E304001127A8}" type="slidenum">
              <a:rPr lang="en-IN" smtClean="0"/>
              <a:t>‹#›</a:t>
            </a:fld>
            <a:endParaRPr lang="en-IN"/>
          </a:p>
        </p:txBody>
      </p:sp>
    </p:spTree>
    <p:extLst>
      <p:ext uri="{BB962C8B-B14F-4D97-AF65-F5344CB8AC3E}">
        <p14:creationId xmlns:p14="http://schemas.microsoft.com/office/powerpoint/2010/main" val="26844495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F1715CE-1553-4103-A1B2-F36E7DB2E959}" type="datetimeFigureOut">
              <a:rPr lang="en-IN" smtClean="0"/>
              <a:t>22-12-2021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C102980-9D39-42BC-B065-E304001127A8}" type="slidenum">
              <a:rPr lang="en-IN" smtClean="0"/>
              <a:t>‹#›</a:t>
            </a:fld>
            <a:endParaRPr lang="en-IN"/>
          </a:p>
        </p:txBody>
      </p:sp>
    </p:spTree>
    <p:extLst>
      <p:ext uri="{BB962C8B-B14F-4D97-AF65-F5344CB8AC3E}">
        <p14:creationId xmlns:p14="http://schemas.microsoft.com/office/powerpoint/2010/main" val="1520524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F1715CE-1553-4103-A1B2-F36E7DB2E959}" type="datetimeFigureOut">
              <a:rPr lang="en-IN" smtClean="0"/>
              <a:t>22-12-2021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C102980-9D39-42BC-B065-E304001127A8}" type="slidenum">
              <a:rPr lang="en-IN" smtClean="0"/>
              <a:t>‹#›</a:t>
            </a:fld>
            <a:endParaRPr lang="en-IN"/>
          </a:p>
        </p:txBody>
      </p:sp>
    </p:spTree>
    <p:extLst>
      <p:ext uri="{BB962C8B-B14F-4D97-AF65-F5344CB8AC3E}">
        <p14:creationId xmlns:p14="http://schemas.microsoft.com/office/powerpoint/2010/main" val="18388517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F1715CE-1553-4103-A1B2-F36E7DB2E959}" type="datetimeFigureOut">
              <a:rPr lang="en-IN" smtClean="0"/>
              <a:t>22-12-2021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C102980-9D39-42BC-B065-E304001127A8}" type="slidenum">
              <a:rPr lang="en-IN" smtClean="0"/>
              <a:t>‹#›</a:t>
            </a:fld>
            <a:endParaRPr lang="en-IN"/>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2233537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F1715CE-1553-4103-A1B2-F36E7DB2E959}" type="datetimeFigureOut">
              <a:rPr lang="en-IN" smtClean="0"/>
              <a:t>22-12-2021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C102980-9D39-42BC-B065-E304001127A8}" type="slidenum">
              <a:rPr lang="en-IN" smtClean="0"/>
              <a:t>‹#›</a:t>
            </a:fld>
            <a:endParaRPr lang="en-IN"/>
          </a:p>
        </p:txBody>
      </p:sp>
    </p:spTree>
    <p:extLst>
      <p:ext uri="{BB962C8B-B14F-4D97-AF65-F5344CB8AC3E}">
        <p14:creationId xmlns:p14="http://schemas.microsoft.com/office/powerpoint/2010/main" val="7372885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F1715CE-1553-4103-A1B2-F36E7DB2E959}" type="datetimeFigureOut">
              <a:rPr lang="en-IN" smtClean="0"/>
              <a:t>22-12-2021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C102980-9D39-42BC-B065-E304001127A8}" type="slidenum">
              <a:rPr lang="en-IN" smtClean="0"/>
              <a:t>‹#›</a:t>
            </a:fld>
            <a:endParaRPr lang="en-IN"/>
          </a:p>
        </p:txBody>
      </p:sp>
    </p:spTree>
    <p:extLst>
      <p:ext uri="{BB962C8B-B14F-4D97-AF65-F5344CB8AC3E}">
        <p14:creationId xmlns:p14="http://schemas.microsoft.com/office/powerpoint/2010/main" val="419691563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F1715CE-1553-4103-A1B2-F36E7DB2E959}" type="datetimeFigureOut">
              <a:rPr lang="en-IN" smtClean="0"/>
              <a:t>22-12-2021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C102980-9D39-42BC-B065-E304001127A8}" type="slidenum">
              <a:rPr lang="en-IN" smtClean="0"/>
              <a:t>‹#›</a:t>
            </a:fld>
            <a:endParaRPr lang="en-IN"/>
          </a:p>
        </p:txBody>
      </p:sp>
    </p:spTree>
    <p:extLst>
      <p:ext uri="{BB962C8B-B14F-4D97-AF65-F5344CB8AC3E}">
        <p14:creationId xmlns:p14="http://schemas.microsoft.com/office/powerpoint/2010/main" val="42839298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F1715CE-1553-4103-A1B2-F36E7DB2E959}" type="datetimeFigureOut">
              <a:rPr lang="en-IN" smtClean="0"/>
              <a:t>22-12-2021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C102980-9D39-42BC-B065-E304001127A8}" type="slidenum">
              <a:rPr lang="en-IN" smtClean="0"/>
              <a:t>‹#›</a:t>
            </a:fld>
            <a:endParaRPr lang="en-IN"/>
          </a:p>
        </p:txBody>
      </p:sp>
    </p:spTree>
    <p:extLst>
      <p:ext uri="{BB962C8B-B14F-4D97-AF65-F5344CB8AC3E}">
        <p14:creationId xmlns:p14="http://schemas.microsoft.com/office/powerpoint/2010/main" val="408701321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F1715CE-1553-4103-A1B2-F36E7DB2E959}" type="datetimeFigureOut">
              <a:rPr lang="en-IN" smtClean="0"/>
              <a:t>22-12-2021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C102980-9D39-42BC-B065-E304001127A8}" type="slidenum">
              <a:rPr lang="en-IN" smtClean="0"/>
              <a:t>‹#›</a:t>
            </a:fld>
            <a:endParaRPr lang="en-IN"/>
          </a:p>
        </p:txBody>
      </p:sp>
    </p:spTree>
    <p:extLst>
      <p:ext uri="{BB962C8B-B14F-4D97-AF65-F5344CB8AC3E}">
        <p14:creationId xmlns:p14="http://schemas.microsoft.com/office/powerpoint/2010/main" val="4717518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F1715CE-1553-4103-A1B2-F36E7DB2E959}" type="datetimeFigureOut">
              <a:rPr lang="en-IN" smtClean="0"/>
              <a:t>22-12-2021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C102980-9D39-42BC-B065-E304001127A8}" type="slidenum">
              <a:rPr lang="en-IN" smtClean="0"/>
              <a:t>‹#›</a:t>
            </a:fld>
            <a:endParaRPr lang="en-IN"/>
          </a:p>
        </p:txBody>
      </p:sp>
    </p:spTree>
    <p:extLst>
      <p:ext uri="{BB962C8B-B14F-4D97-AF65-F5344CB8AC3E}">
        <p14:creationId xmlns:p14="http://schemas.microsoft.com/office/powerpoint/2010/main" val="38983359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F1715CE-1553-4103-A1B2-F36E7DB2E959}" type="datetimeFigureOut">
              <a:rPr lang="en-IN" smtClean="0"/>
              <a:t>22-12-2021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C102980-9D39-42BC-B065-E304001127A8}" type="slidenum">
              <a:rPr lang="en-IN" smtClean="0"/>
              <a:t>‹#›</a:t>
            </a:fld>
            <a:endParaRPr lang="en-IN"/>
          </a:p>
        </p:txBody>
      </p:sp>
    </p:spTree>
    <p:extLst>
      <p:ext uri="{BB962C8B-B14F-4D97-AF65-F5344CB8AC3E}">
        <p14:creationId xmlns:p14="http://schemas.microsoft.com/office/powerpoint/2010/main" val="21013443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F1715CE-1553-4103-A1B2-F36E7DB2E959}" type="datetimeFigureOut">
              <a:rPr lang="en-IN" smtClean="0"/>
              <a:t>22-12-2021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C102980-9D39-42BC-B065-E304001127A8}" type="slidenum">
              <a:rPr lang="en-IN" smtClean="0"/>
              <a:t>‹#›</a:t>
            </a:fld>
            <a:endParaRPr lang="en-IN"/>
          </a:p>
        </p:txBody>
      </p:sp>
    </p:spTree>
    <p:extLst>
      <p:ext uri="{BB962C8B-B14F-4D97-AF65-F5344CB8AC3E}">
        <p14:creationId xmlns:p14="http://schemas.microsoft.com/office/powerpoint/2010/main" val="35984123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F1715CE-1553-4103-A1B2-F36E7DB2E959}" type="datetimeFigureOut">
              <a:rPr lang="en-IN" smtClean="0"/>
              <a:t>22-12-2021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C102980-9D39-42BC-B065-E304001127A8}" type="slidenum">
              <a:rPr lang="en-IN" smtClean="0"/>
              <a:t>‹#›</a:t>
            </a:fld>
            <a:endParaRPr lang="en-IN"/>
          </a:p>
        </p:txBody>
      </p:sp>
    </p:spTree>
    <p:extLst>
      <p:ext uri="{BB962C8B-B14F-4D97-AF65-F5344CB8AC3E}">
        <p14:creationId xmlns:p14="http://schemas.microsoft.com/office/powerpoint/2010/main" val="26810315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F1715CE-1553-4103-A1B2-F36E7DB2E959}" type="datetimeFigureOut">
              <a:rPr lang="en-IN" smtClean="0"/>
              <a:t>22-12-2021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C102980-9D39-42BC-B065-E304001127A8}" type="slidenum">
              <a:rPr lang="en-IN" smtClean="0"/>
              <a:t>‹#›</a:t>
            </a:fld>
            <a:endParaRPr lang="en-IN"/>
          </a:p>
        </p:txBody>
      </p:sp>
    </p:spTree>
    <p:extLst>
      <p:ext uri="{BB962C8B-B14F-4D97-AF65-F5344CB8AC3E}">
        <p14:creationId xmlns:p14="http://schemas.microsoft.com/office/powerpoint/2010/main" val="28103689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F1715CE-1553-4103-A1B2-F36E7DB2E959}" type="datetimeFigureOut">
              <a:rPr lang="en-IN" smtClean="0"/>
              <a:t>22-12-2021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C102980-9D39-42BC-B065-E304001127A8}" type="slidenum">
              <a:rPr lang="en-IN" smtClean="0"/>
              <a:t>‹#›</a:t>
            </a:fld>
            <a:endParaRPr lang="en-IN"/>
          </a:p>
        </p:txBody>
      </p:sp>
    </p:spTree>
    <p:extLst>
      <p:ext uri="{BB962C8B-B14F-4D97-AF65-F5344CB8AC3E}">
        <p14:creationId xmlns:p14="http://schemas.microsoft.com/office/powerpoint/2010/main" val="4617999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F1715CE-1553-4103-A1B2-F36E7DB2E959}" type="datetimeFigureOut">
              <a:rPr lang="en-IN" smtClean="0"/>
              <a:t>22-12-2021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C102980-9D39-42BC-B065-E304001127A8}" type="slidenum">
              <a:rPr lang="en-IN" smtClean="0"/>
              <a:t>‹#›</a:t>
            </a:fld>
            <a:endParaRPr lang="en-IN"/>
          </a:p>
        </p:txBody>
      </p:sp>
    </p:spTree>
    <p:extLst>
      <p:ext uri="{BB962C8B-B14F-4D97-AF65-F5344CB8AC3E}">
        <p14:creationId xmlns:p14="http://schemas.microsoft.com/office/powerpoint/2010/main" val="41507104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F1715CE-1553-4103-A1B2-F36E7DB2E959}" type="datetimeFigureOut">
              <a:rPr lang="en-IN" smtClean="0"/>
              <a:t>22-12-2021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C102980-9D39-42BC-B065-E304001127A8}" type="slidenum">
              <a:rPr lang="en-IN" smtClean="0"/>
              <a:t>‹#›</a:t>
            </a:fld>
            <a:endParaRPr lang="en-IN"/>
          </a:p>
        </p:txBody>
      </p:sp>
    </p:spTree>
    <p:extLst>
      <p:ext uri="{BB962C8B-B14F-4D97-AF65-F5344CB8AC3E}">
        <p14:creationId xmlns:p14="http://schemas.microsoft.com/office/powerpoint/2010/main" val="26794483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3F1715CE-1553-4103-A1B2-F36E7DB2E959}" type="datetimeFigureOut">
              <a:rPr lang="en-IN" smtClean="0"/>
              <a:t>22-12-2021</a:t>
            </a:fld>
            <a:endParaRPr lang="en-IN"/>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7C102980-9D39-42BC-B065-E304001127A8}" type="slidenum">
              <a:rPr lang="en-IN" smtClean="0"/>
              <a:t>‹#›</a:t>
            </a:fld>
            <a:endParaRPr lang="en-IN"/>
          </a:p>
        </p:txBody>
      </p:sp>
    </p:spTree>
    <p:extLst>
      <p:ext uri="{BB962C8B-B14F-4D97-AF65-F5344CB8AC3E}">
        <p14:creationId xmlns:p14="http://schemas.microsoft.com/office/powerpoint/2010/main" val="1532482928"/>
      </p:ext>
    </p:extLst>
  </p:cSld>
  <p:clrMap bg1="dk1" tx1="lt1" bg2="dk2" tx2="lt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CED3FB-C2A3-4078-93FC-9060D8FC17F8}"/>
              </a:ext>
            </a:extLst>
          </p:cNvPr>
          <p:cNvSpPr>
            <a:spLocks noGrp="1"/>
          </p:cNvSpPr>
          <p:nvPr>
            <p:ph type="ctrTitle"/>
          </p:nvPr>
        </p:nvSpPr>
        <p:spPr>
          <a:xfrm>
            <a:off x="385010" y="298383"/>
            <a:ext cx="11271183" cy="3211580"/>
          </a:xfrm>
        </p:spPr>
        <p:txBody>
          <a:bodyPr>
            <a:normAutofit/>
          </a:bodyPr>
          <a:lstStyle/>
          <a:p>
            <a:r>
              <a:rPr lang="en-US" sz="5400" i="1" dirty="0">
                <a:solidFill>
                  <a:schemeClr val="accent4">
                    <a:lumMod val="60000"/>
                    <a:lumOff val="40000"/>
                  </a:schemeClr>
                </a:solidFill>
                <a:latin typeface="Tw Cen MT Condensed Extra Bold" panose="020B0803020202020204" pitchFamily="34" charset="0"/>
              </a:rPr>
              <a:t>Bedtime smartphone usage and its effects on sleep and productivity at work place</a:t>
            </a:r>
            <a:endParaRPr lang="en-IN" sz="5400" dirty="0">
              <a:solidFill>
                <a:schemeClr val="accent4">
                  <a:lumMod val="60000"/>
                  <a:lumOff val="40000"/>
                </a:schemeClr>
              </a:solidFill>
            </a:endParaRPr>
          </a:p>
        </p:txBody>
      </p:sp>
      <p:sp>
        <p:nvSpPr>
          <p:cNvPr id="3" name="Subtitle 2">
            <a:extLst>
              <a:ext uri="{FF2B5EF4-FFF2-40B4-BE49-F238E27FC236}">
                <a16:creationId xmlns:a16="http://schemas.microsoft.com/office/drawing/2014/main" id="{93C0C0E8-2C46-4358-B719-19B33177644A}"/>
              </a:ext>
            </a:extLst>
          </p:cNvPr>
          <p:cNvSpPr>
            <a:spLocks noGrp="1"/>
          </p:cNvSpPr>
          <p:nvPr>
            <p:ph type="subTitle" idx="1"/>
          </p:nvPr>
        </p:nvSpPr>
        <p:spPr>
          <a:xfrm>
            <a:off x="1595269" y="3602038"/>
            <a:ext cx="9001462" cy="2639736"/>
          </a:xfrm>
        </p:spPr>
        <p:txBody>
          <a:bodyPr/>
          <a:lstStyle/>
          <a:p>
            <a:r>
              <a:rPr lang="en-IN" dirty="0"/>
              <a:t>By</a:t>
            </a:r>
          </a:p>
          <a:p>
            <a:r>
              <a:rPr lang="en-IN" sz="2800" b="1" i="1" spc="15" dirty="0">
                <a:solidFill>
                  <a:schemeClr val="accent1">
                    <a:lumMod val="40000"/>
                    <a:lumOff val="60000"/>
                  </a:schemeClr>
                </a:solidFill>
                <a:effectLst/>
                <a:latin typeface="Bahnschrift SemiBold SemiConden" panose="020B0502040204020203" pitchFamily="34" charset="0"/>
                <a:ea typeface="Calibri" panose="020F0502020204030204" pitchFamily="34" charset="0"/>
              </a:rPr>
              <a:t>Rajdeep Chakravorty</a:t>
            </a:r>
          </a:p>
          <a:p>
            <a:r>
              <a:rPr lang="en-IN" sz="2800" b="1" i="1" spc="15" dirty="0">
                <a:solidFill>
                  <a:schemeClr val="accent1">
                    <a:lumMod val="40000"/>
                    <a:lumOff val="60000"/>
                  </a:schemeClr>
                </a:solidFill>
                <a:effectLst/>
                <a:latin typeface="Bahnschrift SemiBold SemiConden" panose="020B0502040204020203" pitchFamily="34" charset="0"/>
              </a:rPr>
              <a:t>Kartik </a:t>
            </a:r>
            <a:r>
              <a:rPr lang="en-IN" sz="2800" b="1" i="1" spc="15" dirty="0" err="1">
                <a:solidFill>
                  <a:schemeClr val="accent1">
                    <a:lumMod val="40000"/>
                    <a:lumOff val="60000"/>
                  </a:schemeClr>
                </a:solidFill>
                <a:effectLst/>
                <a:latin typeface="Bahnschrift SemiBold SemiConden" panose="020B0502040204020203" pitchFamily="34" charset="0"/>
              </a:rPr>
              <a:t>Meher</a:t>
            </a:r>
            <a:endParaRPr lang="en-IN" sz="2800" b="1" i="1" spc="15" dirty="0">
              <a:solidFill>
                <a:schemeClr val="accent1">
                  <a:lumMod val="40000"/>
                  <a:lumOff val="60000"/>
                </a:schemeClr>
              </a:solidFill>
              <a:effectLst/>
              <a:latin typeface="Bahnschrift SemiBold SemiConden" panose="020B0502040204020203" pitchFamily="34" charset="0"/>
            </a:endParaRPr>
          </a:p>
          <a:p>
            <a:r>
              <a:rPr lang="en-IN" sz="2800" b="1" i="1" spc="15" dirty="0">
                <a:solidFill>
                  <a:schemeClr val="accent1">
                    <a:lumMod val="40000"/>
                    <a:lumOff val="60000"/>
                  </a:schemeClr>
                </a:solidFill>
                <a:effectLst/>
                <a:latin typeface="Bahnschrift SemiBold SemiConden" panose="020B0502040204020203" pitchFamily="34" charset="0"/>
              </a:rPr>
              <a:t>Ashish Kumar</a:t>
            </a:r>
          </a:p>
          <a:p>
            <a:endParaRPr lang="en-IN" sz="2800" b="1" i="1" dirty="0">
              <a:solidFill>
                <a:schemeClr val="accent1">
                  <a:lumMod val="40000"/>
                  <a:lumOff val="60000"/>
                </a:schemeClr>
              </a:solidFill>
              <a:latin typeface="Bahnschrift SemiBold SemiConden" panose="020B0502040204020203" pitchFamily="34" charset="0"/>
            </a:endParaRPr>
          </a:p>
          <a:p>
            <a:endParaRPr lang="en-IN" dirty="0"/>
          </a:p>
        </p:txBody>
      </p:sp>
    </p:spTree>
    <p:extLst>
      <p:ext uri="{BB962C8B-B14F-4D97-AF65-F5344CB8AC3E}">
        <p14:creationId xmlns:p14="http://schemas.microsoft.com/office/powerpoint/2010/main" val="483502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FF30B-60E7-43A6-84AC-BA440616CD93}"/>
              </a:ext>
            </a:extLst>
          </p:cNvPr>
          <p:cNvSpPr>
            <a:spLocks noGrp="1"/>
          </p:cNvSpPr>
          <p:nvPr>
            <p:ph type="title"/>
          </p:nvPr>
        </p:nvSpPr>
        <p:spPr/>
        <p:txBody>
          <a:bodyPr/>
          <a:lstStyle/>
          <a:p>
            <a:r>
              <a:rPr lang="en-IN" sz="4000" b="1" i="1" dirty="0">
                <a:solidFill>
                  <a:schemeClr val="accent5">
                    <a:lumMod val="60000"/>
                    <a:lumOff val="40000"/>
                  </a:schemeClr>
                </a:solidFill>
                <a:effectLst/>
                <a:latin typeface="Times New Roman" panose="02020603050405020304" pitchFamily="18" charset="0"/>
                <a:ea typeface="Times New Roman" panose="02020603050405020304" pitchFamily="18" charset="0"/>
              </a:rPr>
              <a:t>Future scope </a:t>
            </a:r>
            <a:br>
              <a:rPr lang="en-IN" sz="1800" b="1" dirty="0">
                <a:effectLst/>
                <a:latin typeface="Times New Roman" panose="02020603050405020304" pitchFamily="18" charset="0"/>
                <a:ea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344686ED-87B6-4BC8-BE86-EB5F94E36471}"/>
              </a:ext>
            </a:extLst>
          </p:cNvPr>
          <p:cNvSpPr>
            <a:spLocks noGrp="1"/>
          </p:cNvSpPr>
          <p:nvPr>
            <p:ph idx="1"/>
          </p:nvPr>
        </p:nvSpPr>
        <p:spPr>
          <a:xfrm>
            <a:off x="211756" y="1626669"/>
            <a:ext cx="11762071" cy="5082139"/>
          </a:xfrm>
        </p:spPr>
        <p:txBody>
          <a:bodyPr>
            <a:normAutofit/>
          </a:bodyPr>
          <a:lstStyle/>
          <a:p>
            <a:pPr marL="342900" lvl="0" indent="-342900" algn="just">
              <a:lnSpc>
                <a:spcPct val="150000"/>
              </a:lnSpc>
              <a:spcBef>
                <a:spcPts val="150"/>
              </a:spcBef>
              <a:spcAft>
                <a:spcPts val="150"/>
              </a:spcAft>
              <a:buFont typeface="Times New Roman" panose="02020603050405020304" pitchFamily="18" charset="0"/>
              <a:buChar char="-"/>
            </a:pP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In this study the data that was collected was limited to one sector only, in future the study could be extended to different sectors.</a:t>
            </a:r>
          </a:p>
          <a:p>
            <a:pPr marL="342900" lvl="0" indent="-342900" algn="just">
              <a:lnSpc>
                <a:spcPct val="150000"/>
              </a:lnSpc>
              <a:spcBef>
                <a:spcPts val="150"/>
              </a:spcBef>
              <a:spcAft>
                <a:spcPts val="150"/>
              </a:spcAft>
              <a:buFont typeface="Times New Roman" panose="02020603050405020304" pitchFamily="18" charset="0"/>
              <a:buChar char="-"/>
            </a:pP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The number of respondents could also be extended to get better insights about data.</a:t>
            </a:r>
          </a:p>
          <a:p>
            <a:pPr marL="342900" lvl="0" indent="-342900" algn="just">
              <a:lnSpc>
                <a:spcPct val="150000"/>
              </a:lnSpc>
              <a:spcBef>
                <a:spcPts val="150"/>
              </a:spcBef>
              <a:spcAft>
                <a:spcPts val="150"/>
              </a:spcAft>
              <a:buFont typeface="Times New Roman" panose="02020603050405020304" pitchFamily="18" charset="0"/>
              <a:buChar char="-"/>
            </a:pP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If someone wants to research in the future about this topic then they can also add an important factor like smart phones which can affect both sleep and work efficiency.</a:t>
            </a:r>
          </a:p>
          <a:p>
            <a:pPr marL="228600" algn="just">
              <a:lnSpc>
                <a:spcPct val="150000"/>
              </a:lnSpc>
              <a:spcBef>
                <a:spcPts val="150"/>
              </a:spcBef>
              <a:spcAft>
                <a:spcPts val="150"/>
              </a:spcAft>
            </a:pP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 </a:t>
            </a:r>
          </a:p>
          <a:p>
            <a:pPr marL="228600" algn="just">
              <a:lnSpc>
                <a:spcPct val="150000"/>
              </a:lnSpc>
              <a:spcBef>
                <a:spcPts val="150"/>
              </a:spcBef>
              <a:spcAft>
                <a:spcPts val="150"/>
              </a:spcAft>
            </a:pP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 </a:t>
            </a:r>
          </a:p>
          <a:p>
            <a:pPr marL="0" indent="0">
              <a:buNone/>
            </a:pPr>
            <a:endParaRPr lang="en-IN" dirty="0"/>
          </a:p>
        </p:txBody>
      </p:sp>
    </p:spTree>
    <p:extLst>
      <p:ext uri="{BB962C8B-B14F-4D97-AF65-F5344CB8AC3E}">
        <p14:creationId xmlns:p14="http://schemas.microsoft.com/office/powerpoint/2010/main" val="18873770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82E884-BBC4-491C-9A42-68EBEDD7ABFA}"/>
              </a:ext>
            </a:extLst>
          </p:cNvPr>
          <p:cNvSpPr>
            <a:spLocks noGrp="1"/>
          </p:cNvSpPr>
          <p:nvPr>
            <p:ph type="title"/>
          </p:nvPr>
        </p:nvSpPr>
        <p:spPr/>
        <p:txBody>
          <a:bodyPr>
            <a:normAutofit/>
          </a:bodyPr>
          <a:lstStyle/>
          <a:p>
            <a:r>
              <a:rPr lang="en-IN" sz="4000" b="1" i="1" dirty="0">
                <a:effectLst/>
                <a:latin typeface="Arial Narrow" panose="020B0606020202030204" pitchFamily="34" charset="0"/>
                <a:ea typeface="Times New Roman" panose="02020603050405020304" pitchFamily="18" charset="0"/>
                <a:cs typeface="Times New Roman" panose="02020603050405020304" pitchFamily="18" charset="0"/>
              </a:rPr>
              <a:t>Conclusions</a:t>
            </a:r>
            <a:br>
              <a:rPr lang="en-IN" sz="4000" b="1" i="1" dirty="0">
                <a:effectLst/>
                <a:latin typeface="Arial Narrow" panose="020B0606020202030204" pitchFamily="34" charset="0"/>
                <a:ea typeface="Times New Roman" panose="02020603050405020304" pitchFamily="18" charset="0"/>
                <a:cs typeface="Times New Roman" panose="02020603050405020304" pitchFamily="18" charset="0"/>
              </a:rPr>
            </a:br>
            <a:endParaRPr lang="en-IN" sz="4000" i="1" dirty="0">
              <a:latin typeface="Arial Narrow" panose="020B0606020202030204" pitchFamily="34" charset="0"/>
            </a:endParaRPr>
          </a:p>
        </p:txBody>
      </p:sp>
      <p:sp>
        <p:nvSpPr>
          <p:cNvPr id="3" name="Content Placeholder 2">
            <a:extLst>
              <a:ext uri="{FF2B5EF4-FFF2-40B4-BE49-F238E27FC236}">
                <a16:creationId xmlns:a16="http://schemas.microsoft.com/office/drawing/2014/main" id="{99CB89DA-5AEC-4C73-B5C1-2EA7DA799986}"/>
              </a:ext>
            </a:extLst>
          </p:cNvPr>
          <p:cNvSpPr>
            <a:spLocks noGrp="1"/>
          </p:cNvSpPr>
          <p:nvPr>
            <p:ph idx="1"/>
          </p:nvPr>
        </p:nvSpPr>
        <p:spPr>
          <a:xfrm>
            <a:off x="279132" y="2096064"/>
            <a:ext cx="11550315" cy="4352862"/>
          </a:xfrm>
        </p:spPr>
        <p:txBody>
          <a:bodyPr/>
          <a:lstStyle/>
          <a:p>
            <a:pPr>
              <a:lnSpc>
                <a:spcPct val="107000"/>
              </a:lnSpc>
              <a:spcAft>
                <a:spcPts val="800"/>
              </a:spcAft>
            </a:pPr>
            <a:r>
              <a:rPr lang="en-IN" sz="3200" b="1" i="1" dirty="0">
                <a:solidFill>
                  <a:schemeClr val="accent5">
                    <a:lumMod val="40000"/>
                    <a:lumOff val="60000"/>
                  </a:schemeClr>
                </a:solidFill>
                <a:effectLst/>
                <a:latin typeface="Arial Narrow" panose="020B0606020202030204" pitchFamily="34" charset="0"/>
                <a:ea typeface="Calibri" panose="020F0502020204030204" pitchFamily="34" charset="0"/>
                <a:cs typeface="Times New Roman" panose="02020603050405020304" pitchFamily="18" charset="0"/>
              </a:rPr>
              <a:t>From our research conducted we can conclude that usage of smart phones can lead to sleeping less which ultimately has an adverse consequence on work efficiency and productivity resulting in great loss to the companies. </a:t>
            </a:r>
          </a:p>
          <a:p>
            <a:pPr>
              <a:lnSpc>
                <a:spcPct val="107000"/>
              </a:lnSpc>
              <a:spcAft>
                <a:spcPts val="800"/>
              </a:spcAft>
            </a:pPr>
            <a:r>
              <a:rPr lang="en-IN" sz="3200" b="1" i="1" dirty="0">
                <a:solidFill>
                  <a:schemeClr val="accent5">
                    <a:lumMod val="40000"/>
                    <a:lumOff val="60000"/>
                  </a:schemeClr>
                </a:solidFill>
                <a:effectLst/>
                <a:latin typeface="Arial Narrow" panose="020B0606020202030204" pitchFamily="34" charset="0"/>
                <a:ea typeface="Calibri" panose="020F0502020204030204" pitchFamily="34" charset="0"/>
                <a:cs typeface="Times New Roman" panose="02020603050405020304" pitchFamily="18" charset="0"/>
              </a:rPr>
              <a:t>The employees should be extra vigilant, as this behaviour might unknowingly affect their career growth and progress since it is proven to be an inhibitor for work performances and productivity</a:t>
            </a:r>
            <a:r>
              <a:rPr lang="en-IN" sz="3200" b="1" i="1" dirty="0">
                <a:solidFill>
                  <a:schemeClr val="accent5">
                    <a:lumMod val="40000"/>
                    <a:lumOff val="60000"/>
                  </a:schemeClr>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IN" sz="3200" b="1" i="1" dirty="0">
              <a:solidFill>
                <a:schemeClr val="accent5">
                  <a:lumMod val="40000"/>
                  <a:lumOff val="60000"/>
                </a:schemeClr>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9712933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8419BD-4FC1-4EE2-AE10-D674D438F809}"/>
              </a:ext>
            </a:extLst>
          </p:cNvPr>
          <p:cNvSpPr>
            <a:spLocks noGrp="1"/>
          </p:cNvSpPr>
          <p:nvPr>
            <p:ph type="title"/>
          </p:nvPr>
        </p:nvSpPr>
        <p:spPr>
          <a:xfrm>
            <a:off x="680321" y="753227"/>
            <a:ext cx="10764117" cy="5166309"/>
          </a:xfrm>
        </p:spPr>
        <p:txBody>
          <a:bodyPr>
            <a:normAutofit/>
          </a:bodyPr>
          <a:lstStyle/>
          <a:p>
            <a:r>
              <a:rPr lang="en-IN" sz="9600" b="1" i="1" dirty="0">
                <a:solidFill>
                  <a:schemeClr val="accent1">
                    <a:lumMod val="60000"/>
                    <a:lumOff val="40000"/>
                  </a:schemeClr>
                </a:solidFill>
                <a:latin typeface="Algerian" panose="04020705040A02060702" pitchFamily="82" charset="0"/>
              </a:rPr>
              <a:t>  Introduction</a:t>
            </a:r>
          </a:p>
        </p:txBody>
      </p:sp>
    </p:spTree>
    <p:extLst>
      <p:ext uri="{BB962C8B-B14F-4D97-AF65-F5344CB8AC3E}">
        <p14:creationId xmlns:p14="http://schemas.microsoft.com/office/powerpoint/2010/main" val="31798882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03B9538-AB92-4B91-8A7B-4D7C48C29835}"/>
              </a:ext>
            </a:extLst>
          </p:cNvPr>
          <p:cNvSpPr>
            <a:spLocks noGrp="1"/>
          </p:cNvSpPr>
          <p:nvPr>
            <p:ph idx="1"/>
          </p:nvPr>
        </p:nvSpPr>
        <p:spPr>
          <a:xfrm>
            <a:off x="913795" y="211756"/>
            <a:ext cx="10353762" cy="6237170"/>
          </a:xfrm>
        </p:spPr>
        <p:txBody>
          <a:bodyPr>
            <a:normAutofit fontScale="92500" lnSpcReduction="20000"/>
          </a:bodyPr>
          <a:lstStyle/>
          <a:p>
            <a:r>
              <a:rPr lang="en-IN" sz="3200" b="1" dirty="0">
                <a:solidFill>
                  <a:schemeClr val="accent1">
                    <a:lumMod val="60000"/>
                    <a:lumOff val="40000"/>
                  </a:schemeClr>
                </a:solidFill>
                <a:effectLst/>
                <a:latin typeface="Times New Roman" panose="02020603050405020304" pitchFamily="18" charset="0"/>
                <a:ea typeface="Calibri" panose="020F0502020204030204" pitchFamily="34" charset="0"/>
                <a:cs typeface="Times New Roman" panose="02020603050405020304" pitchFamily="18" charset="0"/>
              </a:rPr>
              <a:t>The technological revolution has made smartphones to be exceptionally appealing and well-known. </a:t>
            </a:r>
          </a:p>
          <a:p>
            <a:r>
              <a:rPr lang="en-IN" sz="3200" b="1" dirty="0">
                <a:solidFill>
                  <a:schemeClr val="accent1">
                    <a:lumMod val="60000"/>
                    <a:lumOff val="40000"/>
                  </a:schemeClr>
                </a:solidFill>
                <a:effectLst/>
                <a:latin typeface="Times New Roman" panose="02020603050405020304" pitchFamily="18" charset="0"/>
                <a:ea typeface="Calibri" panose="020F0502020204030204" pitchFamily="34" charset="0"/>
                <a:cs typeface="Times New Roman" panose="02020603050405020304" pitchFamily="18" charset="0"/>
              </a:rPr>
              <a:t>They have become an important piece of daily life, being progressively utilised among the kids and adults. </a:t>
            </a:r>
          </a:p>
          <a:p>
            <a:r>
              <a:rPr lang="en-IN" sz="3200" b="1" dirty="0">
                <a:solidFill>
                  <a:schemeClr val="accent1">
                    <a:lumMod val="60000"/>
                    <a:lumOff val="40000"/>
                  </a:schemeClr>
                </a:solidFill>
                <a:effectLst/>
                <a:latin typeface="Times New Roman" panose="02020603050405020304" pitchFamily="18" charset="0"/>
                <a:ea typeface="Calibri" panose="020F0502020204030204" pitchFamily="34" charset="0"/>
                <a:cs typeface="Times New Roman" panose="02020603050405020304" pitchFamily="18" charset="0"/>
              </a:rPr>
              <a:t>The smartphones are one of the most widely recognised methods for corresponding and communicating; therefore, they are becoming a necessity in the humans' lives. </a:t>
            </a:r>
          </a:p>
          <a:p>
            <a:r>
              <a:rPr lang="en-IN" sz="3200" b="1" dirty="0">
                <a:solidFill>
                  <a:schemeClr val="accent1">
                    <a:lumMod val="60000"/>
                    <a:lumOff val="40000"/>
                  </a:schemeClr>
                </a:solidFill>
                <a:effectLst/>
                <a:latin typeface="Times New Roman" panose="02020603050405020304" pitchFamily="18" charset="0"/>
                <a:ea typeface="Calibri" panose="020F0502020204030204" pitchFamily="34" charset="0"/>
                <a:cs typeface="Times New Roman" panose="02020603050405020304" pitchFamily="18" charset="0"/>
              </a:rPr>
              <a:t>For most populations, a smartphone is a primary thing human will use when awake in the morning and before they sleep. However, the excessive usage of mobile phones has been associated with many health problems, including both biological and psychological issues.</a:t>
            </a:r>
          </a:p>
          <a:p>
            <a:endParaRPr lang="en-IN" dirty="0"/>
          </a:p>
        </p:txBody>
      </p:sp>
    </p:spTree>
    <p:extLst>
      <p:ext uri="{BB962C8B-B14F-4D97-AF65-F5344CB8AC3E}">
        <p14:creationId xmlns:p14="http://schemas.microsoft.com/office/powerpoint/2010/main" val="39525651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077E1E-26BC-4164-96EF-35ADD3F945D9}"/>
              </a:ext>
            </a:extLst>
          </p:cNvPr>
          <p:cNvSpPr>
            <a:spLocks noGrp="1"/>
          </p:cNvSpPr>
          <p:nvPr>
            <p:ph type="title"/>
          </p:nvPr>
        </p:nvSpPr>
        <p:spPr/>
        <p:txBody>
          <a:bodyPr/>
          <a:lstStyle/>
          <a:p>
            <a:r>
              <a:rPr lang="en-IN" sz="4400" i="1" dirty="0">
                <a:effectLst/>
                <a:latin typeface="Stencil" panose="040409050D0802020404" pitchFamily="82" charset="0"/>
                <a:ea typeface="Calibri" panose="020F0502020204030204" pitchFamily="34" charset="0"/>
                <a:cs typeface="Times New Roman" panose="02020603050405020304" pitchFamily="18" charset="0"/>
              </a:rPr>
              <a:t>Literature review</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EE720F1F-B740-41F7-B234-D70DC3D0C3D9}"/>
              </a:ext>
            </a:extLst>
          </p:cNvPr>
          <p:cNvSpPr>
            <a:spLocks noGrp="1"/>
          </p:cNvSpPr>
          <p:nvPr>
            <p:ph idx="1"/>
          </p:nvPr>
        </p:nvSpPr>
        <p:spPr>
          <a:xfrm>
            <a:off x="394636" y="2096063"/>
            <a:ext cx="11540690" cy="4449115"/>
          </a:xfrm>
        </p:spPr>
        <p:txBody>
          <a:bodyPr/>
          <a:lstStyle/>
          <a:p>
            <a:pPr>
              <a:lnSpc>
                <a:spcPct val="100000"/>
              </a:lnSpc>
            </a:pPr>
            <a:r>
              <a:rPr lang="en-IN" sz="3600" i="1" dirty="0">
                <a:solidFill>
                  <a:schemeClr val="tx2">
                    <a:lumMod val="90000"/>
                  </a:schemeClr>
                </a:solidFill>
                <a:effectLst/>
                <a:latin typeface="Stencil" panose="040409050D0802020404" pitchFamily="82" charset="0"/>
                <a:ea typeface="Times New Roman" panose="02020603050405020304" pitchFamily="18" charset="0"/>
                <a:cs typeface="Times New Roman" panose="02020603050405020304" pitchFamily="18" charset="0"/>
              </a:rPr>
              <a:t>- </a:t>
            </a:r>
            <a:r>
              <a:rPr lang="en-IN" sz="3000" b="1" dirty="0">
                <a:solidFill>
                  <a:schemeClr val="accent1">
                    <a:lumMod val="60000"/>
                    <a:lumOff val="40000"/>
                  </a:schemeClr>
                </a:solidFill>
                <a:effectLst/>
                <a:latin typeface="Times New Roman" panose="02020603050405020304" pitchFamily="18" charset="0"/>
                <a:cs typeface="Times New Roman" panose="02020603050405020304" pitchFamily="18" charset="0"/>
              </a:rPr>
              <a:t>Bedtime Smartphone Usage and Sleep Quality</a:t>
            </a:r>
          </a:p>
          <a:p>
            <a:pPr>
              <a:lnSpc>
                <a:spcPct val="100000"/>
              </a:lnSpc>
            </a:pPr>
            <a:r>
              <a:rPr lang="en-IN" sz="3000" b="1" dirty="0">
                <a:solidFill>
                  <a:schemeClr val="accent1">
                    <a:lumMod val="60000"/>
                    <a:lumOff val="40000"/>
                  </a:schemeClr>
                </a:solidFill>
                <a:effectLst/>
                <a:latin typeface="Times New Roman" panose="02020603050405020304" pitchFamily="18" charset="0"/>
                <a:cs typeface="Times New Roman" panose="02020603050405020304" pitchFamily="18" charset="0"/>
              </a:rPr>
              <a:t>The increasing frequency and time spent on the smartphone lead to smartphone addiction .Smartphone addiction is a non-chemical behavioural addiction that involves human-machine interactions, also known as technological addictions Recent studies show that smartphone addiction is related to sleep disturbance and depression . The addiction leads to sleep interference as the smartphones are placed within reach even when sleeping at night </a:t>
            </a:r>
          </a:p>
          <a:p>
            <a:endParaRPr lang="en-IN" dirty="0"/>
          </a:p>
        </p:txBody>
      </p:sp>
    </p:spTree>
    <p:extLst>
      <p:ext uri="{BB962C8B-B14F-4D97-AF65-F5344CB8AC3E}">
        <p14:creationId xmlns:p14="http://schemas.microsoft.com/office/powerpoint/2010/main" val="29248860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6630CF1-7662-4646-8AB3-EA9C4E51F9B2}"/>
              </a:ext>
            </a:extLst>
          </p:cNvPr>
          <p:cNvSpPr>
            <a:spLocks noGrp="1"/>
          </p:cNvSpPr>
          <p:nvPr>
            <p:ph idx="1"/>
          </p:nvPr>
        </p:nvSpPr>
        <p:spPr>
          <a:xfrm>
            <a:off x="356134" y="375385"/>
            <a:ext cx="11425187" cy="6092792"/>
          </a:xfrm>
        </p:spPr>
        <p:txBody>
          <a:bodyPr/>
          <a:lstStyle/>
          <a:p>
            <a:pPr marL="0" indent="0" algn="ctr">
              <a:buNone/>
            </a:pPr>
            <a:r>
              <a:rPr lang="en-IN" sz="3000" b="1" dirty="0">
                <a:solidFill>
                  <a:schemeClr val="accent1">
                    <a:lumMod val="60000"/>
                    <a:lumOff val="40000"/>
                  </a:schemeClr>
                </a:solidFill>
                <a:effectLst/>
                <a:latin typeface="Times New Roman" panose="02020603050405020304" pitchFamily="18" charset="0"/>
                <a:cs typeface="Times New Roman" panose="02020603050405020304" pitchFamily="18" charset="0"/>
              </a:rPr>
              <a:t>Work Performance</a:t>
            </a:r>
          </a:p>
          <a:p>
            <a:r>
              <a:rPr lang="en-IN" sz="3000" b="1" dirty="0">
                <a:solidFill>
                  <a:schemeClr val="accent1">
                    <a:lumMod val="60000"/>
                    <a:lumOff val="40000"/>
                  </a:schemeClr>
                </a:solidFill>
                <a:effectLst/>
                <a:latin typeface="Times New Roman" panose="02020603050405020304" pitchFamily="18" charset="0"/>
                <a:cs typeface="Times New Roman" panose="02020603050405020304" pitchFamily="18" charset="0"/>
              </a:rPr>
              <a:t>There is sufficient evidence that individuals with better sleeping quality conduct fewer workplace errors due to better alertness and concentration thus, sleep quality is important for being productive at work.</a:t>
            </a:r>
          </a:p>
          <a:p>
            <a:r>
              <a:rPr lang="en-IN" sz="3000" b="1" dirty="0">
                <a:solidFill>
                  <a:schemeClr val="accent1">
                    <a:lumMod val="60000"/>
                    <a:lumOff val="40000"/>
                  </a:schemeClr>
                </a:solidFill>
                <a:effectLst/>
                <a:latin typeface="Times New Roman" panose="02020603050405020304" pitchFamily="18" charset="0"/>
                <a:cs typeface="Times New Roman" panose="02020603050405020304" pitchFamily="18" charset="0"/>
              </a:rPr>
              <a:t>Our research points out that the increasing use of smartphone may bring unwanted consequences, such as smartphone addiction symptoms. This can be harmful to the employees, as well as organisations because the concentration and productivity at work are reduced. In support, our studies indicates .</a:t>
            </a:r>
          </a:p>
          <a:p>
            <a:endParaRPr lang="en-IN" sz="4800" b="1" i="1" dirty="0">
              <a:solidFill>
                <a:schemeClr val="accent6">
                  <a:lumMod val="60000"/>
                  <a:lumOff val="40000"/>
                </a:schemeClr>
              </a:solidFill>
              <a:effectLst/>
              <a:latin typeface="Tw Cen MT Condensed Extra Bold" panose="020B0803020202020204" pitchFamily="34" charset="0"/>
              <a:ea typeface="Times New Roman" panose="02020603050405020304" pitchFamily="18" charset="0"/>
            </a:endParaRPr>
          </a:p>
          <a:p>
            <a:endParaRPr lang="en-IN" dirty="0"/>
          </a:p>
        </p:txBody>
      </p:sp>
    </p:spTree>
    <p:extLst>
      <p:ext uri="{BB962C8B-B14F-4D97-AF65-F5344CB8AC3E}">
        <p14:creationId xmlns:p14="http://schemas.microsoft.com/office/powerpoint/2010/main" val="39878970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3725B-251F-4C12-9C3B-55C0604D7986}"/>
              </a:ext>
            </a:extLst>
          </p:cNvPr>
          <p:cNvSpPr>
            <a:spLocks noGrp="1"/>
          </p:cNvSpPr>
          <p:nvPr>
            <p:ph type="title"/>
          </p:nvPr>
        </p:nvSpPr>
        <p:spPr/>
        <p:txBody>
          <a:bodyPr/>
          <a:lstStyle/>
          <a:p>
            <a:r>
              <a:rPr lang="en-IN" sz="4000" b="1" i="1" dirty="0">
                <a:effectLst/>
                <a:latin typeface="Rockwell Extra Bold" panose="02060903040505020403" pitchFamily="18" charset="0"/>
                <a:ea typeface="Calibri" panose="020F0502020204030204" pitchFamily="34" charset="0"/>
                <a:cs typeface="Times New Roman" panose="02020603050405020304" pitchFamily="18" charset="0"/>
              </a:rPr>
              <a:t>RESEARCH METHODOLOGY</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4D0A5925-9578-4B39-8A92-7D87056A01C8}"/>
              </a:ext>
            </a:extLst>
          </p:cNvPr>
          <p:cNvSpPr>
            <a:spLocks noGrp="1"/>
          </p:cNvSpPr>
          <p:nvPr>
            <p:ph idx="1"/>
          </p:nvPr>
        </p:nvSpPr>
        <p:spPr>
          <a:xfrm>
            <a:off x="913795" y="2096064"/>
            <a:ext cx="10353762" cy="4073730"/>
          </a:xfrm>
        </p:spPr>
        <p:txBody>
          <a:bodyPr/>
          <a:lstStyle/>
          <a:p>
            <a:pPr marL="0" indent="0" algn="just">
              <a:lnSpc>
                <a:spcPct val="150000"/>
              </a:lnSpc>
              <a:spcAft>
                <a:spcPts val="800"/>
              </a:spcAft>
              <a:buNone/>
              <a:tabLst>
                <a:tab pos="2362200" algn="l"/>
              </a:tabLst>
            </a:pPr>
            <a:r>
              <a:rPr lang="en-IN" sz="2800" u="sng" dirty="0">
                <a:effectLst/>
                <a:latin typeface="Times New Roman" panose="02020603050405020304" pitchFamily="18" charset="0"/>
                <a:ea typeface="Calibri" panose="020F0502020204030204" pitchFamily="34" charset="0"/>
                <a:cs typeface="Times New Roman" panose="02020603050405020304" pitchFamily="18" charset="0"/>
              </a:rPr>
              <a:t>STATEMENT OF THE PROBLEM</a:t>
            </a:r>
            <a:endParaRPr lang="en-IN" sz="28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IN" sz="3200" b="1" dirty="0">
                <a:solidFill>
                  <a:schemeClr val="tx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rPr>
              <a:t>The focus of this report is conducting a study and inferring whether sleep and mobile usage at bedtime has a negative impact on the work efficiency of the employee.</a:t>
            </a:r>
          </a:p>
          <a:p>
            <a:endParaRPr lang="en-IN" dirty="0"/>
          </a:p>
        </p:txBody>
      </p:sp>
    </p:spTree>
    <p:extLst>
      <p:ext uri="{BB962C8B-B14F-4D97-AF65-F5344CB8AC3E}">
        <p14:creationId xmlns:p14="http://schemas.microsoft.com/office/powerpoint/2010/main" val="5598763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651DC9E-E57C-46EB-A8A3-B234471C7DA5}"/>
              </a:ext>
            </a:extLst>
          </p:cNvPr>
          <p:cNvSpPr>
            <a:spLocks noGrp="1"/>
          </p:cNvSpPr>
          <p:nvPr>
            <p:ph idx="1"/>
          </p:nvPr>
        </p:nvSpPr>
        <p:spPr>
          <a:xfrm>
            <a:off x="317500" y="423863"/>
            <a:ext cx="11387138" cy="6054725"/>
          </a:xfrm>
        </p:spPr>
        <p:txBody>
          <a:bodyPr/>
          <a:lstStyle/>
          <a:p>
            <a:pPr marL="0" indent="0" algn="just">
              <a:lnSpc>
                <a:spcPct val="150000"/>
              </a:lnSpc>
              <a:spcAft>
                <a:spcPts val="800"/>
              </a:spcAft>
              <a:buNone/>
            </a:pPr>
            <a:r>
              <a:rPr lang="en-IN" sz="3200" u="sng" dirty="0">
                <a:effectLst/>
                <a:latin typeface="Times New Roman" panose="02020603050405020304" pitchFamily="18" charset="0"/>
                <a:ea typeface="Calibri" panose="020F0502020204030204" pitchFamily="34" charset="0"/>
                <a:cs typeface="Times New Roman" panose="02020603050405020304" pitchFamily="18" charset="0"/>
              </a:rPr>
              <a:t>Data collection method :  Primary data</a:t>
            </a:r>
            <a:endParaRPr lang="en-IN" sz="32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Aft>
                <a:spcPts val="800"/>
              </a:spcAft>
            </a:pPr>
            <a:r>
              <a:rPr lang="en-IN" sz="2800" b="1" dirty="0">
                <a:solidFill>
                  <a:schemeClr val="tx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rPr>
              <a:t>An online survey was conducted among the employees working in IT sector to test the hypotheses used in this study statistically</a:t>
            </a: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3600" u="sng" dirty="0">
                <a:effectLst/>
                <a:latin typeface="Times New Roman" panose="02020603050405020304" pitchFamily="18" charset="0"/>
                <a:ea typeface="Calibri" panose="020F0502020204030204" pitchFamily="34" charset="0"/>
                <a:cs typeface="Times New Roman" panose="02020603050405020304" pitchFamily="18" charset="0"/>
              </a:rPr>
              <a:t>Instrument Development</a:t>
            </a: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IN" sz="2800" b="1" dirty="0">
                <a:solidFill>
                  <a:schemeClr val="tx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rPr>
              <a:t>A survey questionnaire was used as an instrument for data collection. The questionnaire was designed using Google form; then the link was shared among the participants to get quick and timely response</a:t>
            </a:r>
            <a:r>
              <a:rPr lang="en-IN" dirty="0">
                <a:solidFill>
                  <a:srgbClr val="3E3D4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1861105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D8EC3E-E36C-43DE-B845-67C8AA1A1A66}"/>
              </a:ext>
            </a:extLst>
          </p:cNvPr>
          <p:cNvSpPr>
            <a:spLocks noGrp="1"/>
          </p:cNvSpPr>
          <p:nvPr>
            <p:ph type="title"/>
          </p:nvPr>
        </p:nvSpPr>
        <p:spPr/>
        <p:txBody>
          <a:bodyPr>
            <a:normAutofit fontScale="90000"/>
          </a:bodyPr>
          <a:lstStyle/>
          <a:p>
            <a:r>
              <a:rPr lang="en-IN" sz="6000" b="1" i="1" dirty="0">
                <a:solidFill>
                  <a:srgbClr val="FFC000"/>
                </a:solidFill>
                <a:effectLst/>
                <a:latin typeface="Rockwell Extra Bold" panose="02060903040505020403" pitchFamily="18" charset="0"/>
                <a:ea typeface="Times New Roman" panose="02020603050405020304" pitchFamily="18" charset="0"/>
                <a:cs typeface="Times New Roman" panose="02020603050405020304" pitchFamily="18" charset="0"/>
              </a:rPr>
              <a:t>Results</a:t>
            </a:r>
            <a:br>
              <a:rPr lang="en-IN" sz="1800" b="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F6F32F23-ACF5-4AC1-9541-7216BA0DFFB4}"/>
              </a:ext>
            </a:extLst>
          </p:cNvPr>
          <p:cNvSpPr>
            <a:spLocks noGrp="1"/>
          </p:cNvSpPr>
          <p:nvPr>
            <p:ph idx="1"/>
          </p:nvPr>
        </p:nvSpPr>
        <p:spPr/>
        <p:txBody>
          <a:bodyPr/>
          <a:lstStyle/>
          <a:p>
            <a:endParaRPr lang="en-IN" dirty="0"/>
          </a:p>
        </p:txBody>
      </p:sp>
      <p:pic>
        <p:nvPicPr>
          <p:cNvPr id="4" name="Picture 3">
            <a:extLst>
              <a:ext uri="{FF2B5EF4-FFF2-40B4-BE49-F238E27FC236}">
                <a16:creationId xmlns:a16="http://schemas.microsoft.com/office/drawing/2014/main" id="{2DF363A8-C04D-4B91-8A61-FD01677FC6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5830" y="1554998"/>
            <a:ext cx="11784545" cy="5103254"/>
          </a:xfrm>
          <a:prstGeom prst="rect">
            <a:avLst/>
          </a:prstGeom>
        </p:spPr>
      </p:pic>
    </p:spTree>
    <p:extLst>
      <p:ext uri="{BB962C8B-B14F-4D97-AF65-F5344CB8AC3E}">
        <p14:creationId xmlns:p14="http://schemas.microsoft.com/office/powerpoint/2010/main" val="8873291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FF30B-60E7-43A6-84AC-BA440616CD93}"/>
              </a:ext>
            </a:extLst>
          </p:cNvPr>
          <p:cNvSpPr>
            <a:spLocks noGrp="1"/>
          </p:cNvSpPr>
          <p:nvPr>
            <p:ph type="title"/>
          </p:nvPr>
        </p:nvSpPr>
        <p:spPr/>
        <p:txBody>
          <a:bodyPr/>
          <a:lstStyle/>
          <a:p>
            <a:r>
              <a:rPr lang="en-IN" sz="4000" b="1" i="1" dirty="0">
                <a:solidFill>
                  <a:schemeClr val="accent5">
                    <a:lumMod val="60000"/>
                    <a:lumOff val="40000"/>
                  </a:schemeClr>
                </a:solidFill>
                <a:effectLst/>
                <a:latin typeface="Times New Roman" panose="02020603050405020304" pitchFamily="18" charset="0"/>
                <a:ea typeface="Times New Roman" panose="02020603050405020304" pitchFamily="18" charset="0"/>
              </a:rPr>
              <a:t>Limitations </a:t>
            </a:r>
            <a:br>
              <a:rPr lang="en-IN" sz="1800" b="1" dirty="0">
                <a:effectLst/>
                <a:latin typeface="Times New Roman" panose="02020603050405020304" pitchFamily="18" charset="0"/>
                <a:ea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344686ED-87B6-4BC8-BE86-EB5F94E36471}"/>
              </a:ext>
            </a:extLst>
          </p:cNvPr>
          <p:cNvSpPr>
            <a:spLocks noGrp="1"/>
          </p:cNvSpPr>
          <p:nvPr>
            <p:ph idx="1"/>
          </p:nvPr>
        </p:nvSpPr>
        <p:spPr>
          <a:xfrm>
            <a:off x="211756" y="1626669"/>
            <a:ext cx="11762071" cy="5082139"/>
          </a:xfrm>
        </p:spPr>
        <p:txBody>
          <a:bodyPr>
            <a:normAutofit/>
          </a:bodyPr>
          <a:lstStyle/>
          <a:p>
            <a:pPr marL="0" indent="0" algn="just">
              <a:lnSpc>
                <a:spcPct val="150000"/>
              </a:lnSpc>
              <a:spcBef>
                <a:spcPts val="150"/>
              </a:spcBef>
              <a:spcAft>
                <a:spcPts val="150"/>
              </a:spcAft>
              <a:buNone/>
            </a:pPr>
            <a:r>
              <a:rPr lang="en-IN" dirty="0">
                <a:solidFill>
                  <a:schemeClr val="accent4">
                    <a:lumMod val="60000"/>
                    <a:lumOff val="40000"/>
                  </a:schemeClr>
                </a:solidFill>
                <a:effectLst/>
                <a:latin typeface="Agency FB" panose="020B0503020202020204" pitchFamily="34" charset="0"/>
                <a:ea typeface="Calibri" panose="020F0502020204030204" pitchFamily="34" charset="0"/>
                <a:cs typeface="Times New Roman" panose="02020603050405020304" pitchFamily="18" charset="0"/>
              </a:rPr>
              <a:t>In the course of the study, some challenges were encountered that limited the research in one way or another and some of them are as follows so that the findings of the study are understood in proper perspective. </a:t>
            </a:r>
          </a:p>
          <a:p>
            <a:pPr marL="0" indent="0" algn="just">
              <a:lnSpc>
                <a:spcPct val="150000"/>
              </a:lnSpc>
              <a:spcBef>
                <a:spcPts val="150"/>
              </a:spcBef>
              <a:spcAft>
                <a:spcPts val="150"/>
              </a:spcAft>
              <a:buNone/>
            </a:pPr>
            <a:r>
              <a:rPr lang="en-IN" sz="2400" dirty="0">
                <a:solidFill>
                  <a:schemeClr val="accent4">
                    <a:lumMod val="60000"/>
                    <a:lumOff val="40000"/>
                  </a:schemeClr>
                </a:solidFill>
                <a:effectLst/>
                <a:latin typeface="Agency FB" panose="020B0503020202020204" pitchFamily="34" charset="0"/>
                <a:ea typeface="Calibri" panose="020F0502020204030204" pitchFamily="34" charset="0"/>
                <a:cs typeface="Times New Roman" panose="02020603050405020304" pitchFamily="18" charset="0"/>
              </a:rPr>
              <a:t>The limitations to the study are as follows:</a:t>
            </a:r>
          </a:p>
          <a:p>
            <a:pPr marL="342900" lvl="0" indent="-342900" algn="just">
              <a:lnSpc>
                <a:spcPct val="150000"/>
              </a:lnSpc>
              <a:spcBef>
                <a:spcPts val="150"/>
              </a:spcBef>
              <a:spcAft>
                <a:spcPts val="150"/>
              </a:spcAft>
              <a:buFont typeface="Times New Roman" panose="02020603050405020304" pitchFamily="18" charset="0"/>
              <a:buChar char="-"/>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Sleep can also be affected by other factors like age, health issues etc which were not considered in our study.</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Bef>
                <a:spcPts val="150"/>
              </a:spcBef>
              <a:spcAft>
                <a:spcPts val="150"/>
              </a:spcAft>
              <a:buFont typeface="Times New Roman" panose="02020603050405020304" pitchFamily="18" charset="0"/>
              <a:buChar char="-"/>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The respondents were limited since we were within a time constraint.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Bef>
                <a:spcPts val="150"/>
              </a:spcBef>
              <a:spcAft>
                <a:spcPts val="150"/>
              </a:spcAft>
              <a:buFont typeface="Times New Roman" panose="02020603050405020304" pitchFamily="18" charset="0"/>
              <a:buChar char="-"/>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We cannot tell whether this might be their actual behaviour so there might be self-reported bias.</a:t>
            </a:r>
            <a:endParaRPr lang="en-IN" dirty="0">
              <a:effectLst/>
              <a:latin typeface="Agency FB" panose="020B0503020202020204" pitchFamily="34" charset="0"/>
              <a:ea typeface="Calibri" panose="020F0502020204030204" pitchFamily="34"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19154568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TM04033921[[fn=Damask]]</Template>
  <TotalTime>59</TotalTime>
  <Words>637</Words>
  <Application>Microsoft Office PowerPoint</Application>
  <PresentationFormat>Widescreen</PresentationFormat>
  <Paragraphs>39</Paragraphs>
  <Slides>11</Slides>
  <Notes>0</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11</vt:i4>
      </vt:variant>
    </vt:vector>
  </HeadingPairs>
  <TitlesOfParts>
    <vt:vector size="25" baseType="lpstr">
      <vt:lpstr>Agency FB</vt:lpstr>
      <vt:lpstr>Algerian</vt:lpstr>
      <vt:lpstr>Arial</vt:lpstr>
      <vt:lpstr>Arial Narrow</vt:lpstr>
      <vt:lpstr>Bahnschrift SemiBold SemiConden</vt:lpstr>
      <vt:lpstr>Bookman Old Style</vt:lpstr>
      <vt:lpstr>Calibri</vt:lpstr>
      <vt:lpstr>Calibri Light</vt:lpstr>
      <vt:lpstr>Rockwell</vt:lpstr>
      <vt:lpstr>Rockwell Extra Bold</vt:lpstr>
      <vt:lpstr>Stencil</vt:lpstr>
      <vt:lpstr>Times New Roman</vt:lpstr>
      <vt:lpstr>Tw Cen MT Condensed Extra Bold</vt:lpstr>
      <vt:lpstr>Damask</vt:lpstr>
      <vt:lpstr>Bedtime smartphone usage and its effects on sleep and productivity at work place</vt:lpstr>
      <vt:lpstr>  Introduction</vt:lpstr>
      <vt:lpstr>PowerPoint Presentation</vt:lpstr>
      <vt:lpstr>Literature review </vt:lpstr>
      <vt:lpstr>PowerPoint Presentation</vt:lpstr>
      <vt:lpstr>RESEARCH METHODOLOGY </vt:lpstr>
      <vt:lpstr>PowerPoint Presentation</vt:lpstr>
      <vt:lpstr>Results </vt:lpstr>
      <vt:lpstr>Limitations  </vt:lpstr>
      <vt:lpstr>Future scope  </vt:lpstr>
      <vt:lpstr>Conclusions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Survey for Bedtime smartphone usage and its effects on sleep and productivity at work place.</dc:title>
  <dc:creator>Ashish</dc:creator>
  <cp:lastModifiedBy>Rajdeep Chakravorty</cp:lastModifiedBy>
  <cp:revision>4</cp:revision>
  <dcterms:created xsi:type="dcterms:W3CDTF">2021-12-20T13:36:40Z</dcterms:created>
  <dcterms:modified xsi:type="dcterms:W3CDTF">2021-12-22T07:36:58Z</dcterms:modified>
</cp:coreProperties>
</file>