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235200" cy="1257300"/>
  <p:notesSz cx="2235200" cy="1257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2680" autoAdjust="0"/>
  </p:normalViewPr>
  <p:slideViewPr>
    <p:cSldViewPr>
      <p:cViewPr varScale="1">
        <p:scale>
          <a:sx n="400" d="100"/>
          <a:sy n="400" d="100"/>
        </p:scale>
        <p:origin x="1550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68375" cy="63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66825" y="0"/>
            <a:ext cx="968375" cy="63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BBB5B-9C75-42A3-B65F-CF750DDE0A2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157163"/>
            <a:ext cx="752475" cy="423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604838"/>
            <a:ext cx="1787525" cy="49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93800"/>
            <a:ext cx="968375" cy="63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66825" y="1193800"/>
            <a:ext cx="968375" cy="63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6A0A-2D76-4C60-BF19-15BDFD8C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Akshit Kumar – 2115000118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Kartik Gupta – 2115000514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Kartik Mittal - 2115000515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6A0A-2D76-4C60-BF19-15BDFD8C3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43180" cy="316865"/>
          </a:xfrm>
          <a:custGeom>
            <a:avLst/>
            <a:gdLst/>
            <a:ahLst/>
            <a:cxnLst/>
            <a:rect l="l" t="t" r="r" b="b"/>
            <a:pathLst>
              <a:path w="43180" h="316865">
                <a:moveTo>
                  <a:pt x="42791" y="0"/>
                </a:moveTo>
                <a:lnTo>
                  <a:pt x="0" y="0"/>
                </a:lnTo>
                <a:lnTo>
                  <a:pt x="0" y="316479"/>
                </a:lnTo>
                <a:lnTo>
                  <a:pt x="42791" y="316479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30572" y="1207067"/>
            <a:ext cx="494665" cy="43180"/>
          </a:xfrm>
          <a:custGeom>
            <a:avLst/>
            <a:gdLst/>
            <a:ahLst/>
            <a:cxnLst/>
            <a:rect l="l" t="t" r="r" b="b"/>
            <a:pathLst>
              <a:path w="494664" h="43180">
                <a:moveTo>
                  <a:pt x="494144" y="0"/>
                </a:moveTo>
                <a:lnTo>
                  <a:pt x="0" y="0"/>
                </a:lnTo>
                <a:lnTo>
                  <a:pt x="0" y="42791"/>
                </a:lnTo>
                <a:lnTo>
                  <a:pt x="494144" y="42791"/>
                </a:lnTo>
                <a:lnTo>
                  <a:pt x="4941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796" y="305369"/>
            <a:ext cx="617607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938" y="842272"/>
            <a:ext cx="43180" cy="406400"/>
          </a:xfrm>
          <a:custGeom>
            <a:avLst/>
            <a:gdLst/>
            <a:ahLst/>
            <a:cxnLst/>
            <a:rect l="l" t="t" r="r" b="b"/>
            <a:pathLst>
              <a:path w="43180" h="406400">
                <a:moveTo>
                  <a:pt x="42779" y="0"/>
                </a:moveTo>
                <a:lnTo>
                  <a:pt x="0" y="0"/>
                </a:lnTo>
                <a:lnTo>
                  <a:pt x="0" y="406383"/>
                </a:lnTo>
                <a:lnTo>
                  <a:pt x="42779" y="406383"/>
                </a:lnTo>
                <a:lnTo>
                  <a:pt x="4277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1" y="0"/>
            <a:ext cx="1610360" cy="43180"/>
          </a:xfrm>
          <a:custGeom>
            <a:avLst/>
            <a:gdLst/>
            <a:ahLst/>
            <a:cxnLst/>
            <a:rect l="l" t="t" r="r" b="b"/>
            <a:pathLst>
              <a:path w="1610360" h="43180">
                <a:moveTo>
                  <a:pt x="1610093" y="0"/>
                </a:moveTo>
                <a:lnTo>
                  <a:pt x="0" y="0"/>
                </a:lnTo>
                <a:lnTo>
                  <a:pt x="0" y="42791"/>
                </a:lnTo>
                <a:lnTo>
                  <a:pt x="1610093" y="42791"/>
                </a:lnTo>
                <a:lnTo>
                  <a:pt x="161009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09" y="174986"/>
            <a:ext cx="1110959" cy="9015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200" y="247650"/>
            <a:ext cx="692110" cy="2083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>
              <a:lnSpc>
                <a:spcPts val="650"/>
              </a:lnSpc>
              <a:spcBef>
                <a:spcPts val="225"/>
              </a:spcBef>
            </a:pPr>
            <a:r>
              <a:rPr spc="85" dirty="0">
                <a:solidFill>
                  <a:srgbClr val="424242"/>
                </a:solidFill>
              </a:rPr>
              <a:t>O</a:t>
            </a:r>
            <a:r>
              <a:rPr spc="110" dirty="0">
                <a:solidFill>
                  <a:srgbClr val="424242"/>
                </a:solidFill>
              </a:rPr>
              <a:t>N</a:t>
            </a:r>
            <a:r>
              <a:rPr spc="45" dirty="0">
                <a:solidFill>
                  <a:srgbClr val="424242"/>
                </a:solidFill>
              </a:rPr>
              <a:t>L</a:t>
            </a:r>
            <a:r>
              <a:rPr spc="30" dirty="0">
                <a:solidFill>
                  <a:srgbClr val="424242"/>
                </a:solidFill>
              </a:rPr>
              <a:t>I</a:t>
            </a:r>
            <a:r>
              <a:rPr spc="110" dirty="0">
                <a:solidFill>
                  <a:srgbClr val="424242"/>
                </a:solidFill>
              </a:rPr>
              <a:t>N</a:t>
            </a:r>
            <a:r>
              <a:rPr spc="60" dirty="0">
                <a:solidFill>
                  <a:srgbClr val="424242"/>
                </a:solidFill>
              </a:rPr>
              <a:t>E</a:t>
            </a:r>
            <a:r>
              <a:rPr spc="10" dirty="0">
                <a:solidFill>
                  <a:srgbClr val="424242"/>
                </a:solidFill>
              </a:rPr>
              <a:t> </a:t>
            </a:r>
            <a:r>
              <a:rPr spc="110" dirty="0">
                <a:solidFill>
                  <a:srgbClr val="424242"/>
                </a:solidFill>
              </a:rPr>
              <a:t>Q</a:t>
            </a:r>
            <a:r>
              <a:rPr spc="40" dirty="0">
                <a:solidFill>
                  <a:srgbClr val="424242"/>
                </a:solidFill>
              </a:rPr>
              <a:t>U</a:t>
            </a:r>
            <a:r>
              <a:rPr spc="30" dirty="0">
                <a:solidFill>
                  <a:srgbClr val="424242"/>
                </a:solidFill>
              </a:rPr>
              <a:t>I</a:t>
            </a:r>
            <a:r>
              <a:rPr spc="70" dirty="0">
                <a:solidFill>
                  <a:srgbClr val="424242"/>
                </a:solidFill>
              </a:rPr>
              <a:t>Z  </a:t>
            </a:r>
            <a:br>
              <a:rPr lang="en-IN" spc="35" dirty="0">
                <a:solidFill>
                  <a:srgbClr val="424242"/>
                </a:solidFill>
              </a:rPr>
            </a:br>
            <a:r>
              <a:rPr lang="en-IN" spc="35" dirty="0">
                <a:solidFill>
                  <a:srgbClr val="424242"/>
                </a:solidFill>
              </a:rPr>
              <a:t>    </a:t>
            </a:r>
            <a:r>
              <a:rPr lang="en-IN" u="sng" spc="35" dirty="0">
                <a:solidFill>
                  <a:srgbClr val="424242"/>
                </a:solidFill>
              </a:rPr>
              <a:t>WEBSITE</a:t>
            </a:r>
            <a:endParaRPr b="0" u="sng" spc="35" dirty="0">
              <a:solidFill>
                <a:srgbClr val="42424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C0CF5-CD13-3873-10CC-A4F40F2A2071}"/>
              </a:ext>
            </a:extLst>
          </p:cNvPr>
          <p:cNvSpPr txBox="1"/>
          <p:nvPr/>
        </p:nvSpPr>
        <p:spPr>
          <a:xfrm>
            <a:off x="1346200" y="476250"/>
            <a:ext cx="65206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u="sng" dirty="0"/>
              <a:t>Team Members</a:t>
            </a:r>
            <a:r>
              <a:rPr lang="en-US" sz="450" dirty="0"/>
              <a:t>:-</a:t>
            </a:r>
          </a:p>
          <a:p>
            <a:r>
              <a:rPr lang="en-US" sz="450" dirty="0"/>
              <a:t>1. Akshit Kumar</a:t>
            </a:r>
            <a:br>
              <a:rPr lang="en-US" sz="450" dirty="0"/>
            </a:br>
            <a:r>
              <a:rPr lang="en-US" sz="450" dirty="0"/>
              <a:t>2. Kartik Gupta</a:t>
            </a:r>
          </a:p>
          <a:p>
            <a:r>
              <a:rPr lang="en-US" sz="450" dirty="0"/>
              <a:t>3. Kartik Mittal</a:t>
            </a:r>
          </a:p>
          <a:p>
            <a:pPr marL="228600" indent="-228600">
              <a:buFont typeface="+mj-lt"/>
              <a:buAutoNum type="arabicPeriod"/>
            </a:pPr>
            <a:endParaRPr lang="en-US" sz="4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9D43-49A5-306A-9C0F-2879DAD078A3}"/>
              </a:ext>
            </a:extLst>
          </p:cNvPr>
          <p:cNvSpPr txBox="1"/>
          <p:nvPr/>
        </p:nvSpPr>
        <p:spPr>
          <a:xfrm>
            <a:off x="1338406" y="819626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" b="1" u="sng" dirty="0"/>
              <a:t>Supervisor</a:t>
            </a:r>
            <a:r>
              <a:rPr lang="en-US" sz="450" dirty="0"/>
              <a:t>:-</a:t>
            </a:r>
          </a:p>
          <a:p>
            <a:r>
              <a:rPr lang="en-US" sz="450" dirty="0"/>
              <a:t>Ruchi Talwar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552" y="501104"/>
            <a:ext cx="4718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35" dirty="0">
                <a:solidFill>
                  <a:srgbClr val="424242"/>
                </a:solidFill>
                <a:latin typeface="Trebuchet MS"/>
                <a:cs typeface="Trebuchet MS"/>
              </a:rPr>
              <a:t>Th</a:t>
            </a:r>
            <a:r>
              <a:rPr sz="950" b="1" spc="25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950" b="1" spc="-25" dirty="0">
                <a:solidFill>
                  <a:srgbClr val="424242"/>
                </a:solidFill>
                <a:latin typeface="Trebuchet MS"/>
                <a:cs typeface="Trebuchet MS"/>
              </a:rPr>
              <a:t>nks!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0"/>
            <a:ext cx="2225040" cy="1250315"/>
            <a:chOff x="2893" y="0"/>
            <a:chExt cx="2225040" cy="1250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" y="1142"/>
              <a:ext cx="2221818" cy="12480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2" y="0"/>
              <a:ext cx="2225040" cy="1250315"/>
            </a:xfrm>
            <a:custGeom>
              <a:avLst/>
              <a:gdLst/>
              <a:ahLst/>
              <a:cxnLst/>
              <a:rect l="l" t="t" r="r" b="b"/>
              <a:pathLst>
                <a:path w="2225040" h="1250315">
                  <a:moveTo>
                    <a:pt x="42799" y="0"/>
                  </a:moveTo>
                  <a:lnTo>
                    <a:pt x="0" y="0"/>
                  </a:lnTo>
                  <a:lnTo>
                    <a:pt x="0" y="347167"/>
                  </a:lnTo>
                  <a:lnTo>
                    <a:pt x="42799" y="347167"/>
                  </a:lnTo>
                  <a:lnTo>
                    <a:pt x="42799" y="0"/>
                  </a:lnTo>
                  <a:close/>
                </a:path>
                <a:path w="2225040" h="1250315">
                  <a:moveTo>
                    <a:pt x="2224570" y="0"/>
                  </a:moveTo>
                  <a:lnTo>
                    <a:pt x="2181771" y="0"/>
                  </a:lnTo>
                  <a:lnTo>
                    <a:pt x="2181771" y="172821"/>
                  </a:lnTo>
                  <a:lnTo>
                    <a:pt x="2224570" y="172821"/>
                  </a:lnTo>
                  <a:lnTo>
                    <a:pt x="2224570" y="0"/>
                  </a:lnTo>
                  <a:close/>
                </a:path>
                <a:path w="2225040" h="1250315">
                  <a:moveTo>
                    <a:pt x="2224582" y="1207071"/>
                  </a:moveTo>
                  <a:lnTo>
                    <a:pt x="0" y="1207071"/>
                  </a:lnTo>
                  <a:lnTo>
                    <a:pt x="0" y="1249870"/>
                  </a:lnTo>
                  <a:lnTo>
                    <a:pt x="2224582" y="1249870"/>
                  </a:lnTo>
                  <a:lnTo>
                    <a:pt x="2224582" y="1207071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15" y="84438"/>
            <a:ext cx="1106170" cy="179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65"/>
              </a:spcBef>
            </a:pPr>
            <a:r>
              <a:rPr sz="700" spc="70" dirty="0">
                <a:solidFill>
                  <a:srgbClr val="424242"/>
                </a:solidFill>
              </a:rPr>
              <a:t>INTRODUCTION</a:t>
            </a:r>
            <a:endParaRPr sz="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19455-7CD8-5D67-BC68-8C0DF6D9C18E}"/>
              </a:ext>
            </a:extLst>
          </p:cNvPr>
          <p:cNvSpPr/>
          <p:nvPr/>
        </p:nvSpPr>
        <p:spPr>
          <a:xfrm>
            <a:off x="87307" y="323850"/>
            <a:ext cx="1106385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Exploring the 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potential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of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online 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quiz 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 p</a:t>
            </a:r>
            <a:r>
              <a:rPr lang="en-US" sz="300" i="1" spc="-10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i="1" spc="-5" dirty="0">
                <a:solidFill>
                  <a:srgbClr val="B65341"/>
                </a:solidFill>
                <a:latin typeface="Verdana"/>
                <a:cs typeface="Verdana"/>
              </a:rPr>
              <a:t>f</a:t>
            </a:r>
            <a:r>
              <a:rPr lang="en-US" sz="300" i="1" spc="-20" dirty="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lang="en-US" sz="300" i="1" spc="-25" dirty="0">
                <a:solidFill>
                  <a:srgbClr val="B65341"/>
                </a:solidFill>
                <a:latin typeface="Verdana"/>
                <a:cs typeface="Verdana"/>
              </a:rPr>
              <a:t>r</a:t>
            </a:r>
            <a:r>
              <a:rPr lang="en-US" sz="300" i="1" spc="-45" dirty="0">
                <a:solidFill>
                  <a:srgbClr val="B65341"/>
                </a:solidFill>
                <a:latin typeface="Verdana"/>
                <a:cs typeface="Verdana"/>
              </a:rPr>
              <a:t>m</a:t>
            </a:r>
            <a:r>
              <a:rPr lang="en-US" sz="300" i="1" spc="-30" dirty="0">
                <a:solidFill>
                  <a:srgbClr val="B65341"/>
                </a:solidFill>
                <a:latin typeface="Verdana"/>
                <a:cs typeface="Verdana"/>
              </a:rPr>
              <a:t>s</a:t>
            </a:r>
            <a:r>
              <a:rPr lang="en-US" sz="300" i="1" spc="-4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o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-10" dirty="0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ce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spc="15" dirty="0">
                <a:solidFill>
                  <a:srgbClr val="B65341"/>
                </a:solidFill>
                <a:latin typeface="Verdana"/>
                <a:cs typeface="Verdana"/>
              </a:rPr>
              <a:t>ga</a:t>
            </a:r>
            <a:r>
              <a:rPr lang="en-US" sz="300" b="1" spc="1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eme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-20" dirty="0"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10" dirty="0">
                <a:solidFill>
                  <a:srgbClr val="B65341"/>
                </a:solidFill>
                <a:latin typeface="Verdana"/>
                <a:cs typeface="Verdana"/>
              </a:rPr>
              <a:t>d  </a:t>
            </a:r>
            <a:r>
              <a:rPr lang="en-US" sz="300" b="1" spc="-10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b="1" spc="5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b="1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rn</a:t>
            </a:r>
            <a:r>
              <a:rPr lang="en-US" sz="300" b="1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b="1" spc="-5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b="1" spc="2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spc="-20" dirty="0">
                <a:latin typeface="Verdana"/>
                <a:cs typeface="Verdana"/>
              </a:rPr>
              <a:t> 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n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-10" dirty="0">
                <a:solidFill>
                  <a:srgbClr val="B65341"/>
                </a:solidFill>
                <a:latin typeface="Verdana"/>
                <a:cs typeface="Verdana"/>
              </a:rPr>
              <a:t>h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5" dirty="0">
                <a:solidFill>
                  <a:srgbClr val="B65341"/>
                </a:solidFill>
                <a:latin typeface="Verdana"/>
                <a:cs typeface="Verdana"/>
              </a:rPr>
              <a:t>d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i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t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-5" dirty="0">
                <a:solidFill>
                  <a:srgbClr val="B65341"/>
                </a:solidFill>
                <a:latin typeface="Verdana"/>
                <a:cs typeface="Verdana"/>
              </a:rPr>
              <a:t>l</a:t>
            </a:r>
            <a:r>
              <a:rPr lang="en-US"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B65341"/>
                </a:solidFill>
                <a:latin typeface="Verdana"/>
                <a:cs typeface="Verdana"/>
              </a:rPr>
              <a:t>a</a:t>
            </a:r>
            <a:r>
              <a:rPr lang="en-US" sz="300" spc="10" dirty="0">
                <a:solidFill>
                  <a:srgbClr val="B65341"/>
                </a:solidFill>
                <a:latin typeface="Verdana"/>
                <a:cs typeface="Verdana"/>
              </a:rPr>
              <a:t>g</a:t>
            </a:r>
            <a:r>
              <a:rPr lang="en-US" sz="300" dirty="0">
                <a:solidFill>
                  <a:srgbClr val="B65341"/>
                </a:solidFill>
                <a:latin typeface="Verdana"/>
                <a:cs typeface="Verdana"/>
              </a:rPr>
              <a:t>e</a:t>
            </a:r>
            <a:r>
              <a:rPr lang="en-US" sz="300" spc="-50" dirty="0">
                <a:solidFill>
                  <a:srgbClr val="B65341"/>
                </a:solidFill>
                <a:latin typeface="Verdana"/>
                <a:cs typeface="Verdana"/>
              </a:rPr>
              <a:t>.</a:t>
            </a:r>
            <a:endParaRPr lang="en-US" sz="300" dirty="0">
              <a:latin typeface="Verdana"/>
              <a:cs typeface="Verdana"/>
            </a:endParaRPr>
          </a:p>
          <a:p>
            <a:pPr algn="ctr"/>
            <a:endParaRPr lang="en-IN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200" y="247650"/>
            <a:ext cx="786130" cy="3299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670" marR="6350" algn="ctr">
              <a:lnSpc>
                <a:spcPts val="430"/>
              </a:lnSpc>
              <a:spcBef>
                <a:spcPts val="185"/>
              </a:spcBef>
            </a:pPr>
            <a:r>
              <a:rPr sz="400" spc="55" dirty="0">
                <a:solidFill>
                  <a:srgbClr val="424242"/>
                </a:solidFill>
              </a:rPr>
              <a:t>UNDERSTANDING</a:t>
            </a:r>
            <a:r>
              <a:rPr sz="400" spc="-30" dirty="0">
                <a:solidFill>
                  <a:srgbClr val="424242"/>
                </a:solidFill>
              </a:rPr>
              <a:t> </a:t>
            </a:r>
            <a:r>
              <a:rPr sz="400" spc="65" dirty="0">
                <a:solidFill>
                  <a:srgbClr val="424242"/>
                </a:solidFill>
              </a:rPr>
              <a:t>ONLINE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60" dirty="0">
                <a:solidFill>
                  <a:srgbClr val="424242"/>
                </a:solidFill>
              </a:rPr>
              <a:t>QUIZ</a:t>
            </a:r>
            <a:r>
              <a:rPr sz="400" spc="10" dirty="0">
                <a:solidFill>
                  <a:srgbClr val="424242"/>
                </a:solidFill>
              </a:rPr>
              <a:t> </a:t>
            </a:r>
            <a:r>
              <a:rPr sz="400" spc="40" dirty="0">
                <a:solidFill>
                  <a:srgbClr val="424242"/>
                </a:solidFill>
              </a:rPr>
              <a:t>PLATFORMS</a:t>
            </a:r>
            <a:endParaRPr sz="400" dirty="0"/>
          </a:p>
          <a:p>
            <a:pPr marL="12700" marR="5080" algn="ctr">
              <a:lnSpc>
                <a:spcPct val="112999"/>
              </a:lnSpc>
              <a:spcBef>
                <a:spcPts val="25"/>
              </a:spcBef>
            </a:pPr>
            <a:br>
              <a:rPr lang="en-IN" sz="300" b="0" spc="25" dirty="0">
                <a:latin typeface="Tahoma"/>
                <a:cs typeface="Tahoma"/>
              </a:rPr>
            </a:br>
            <a:r>
              <a:rPr sz="300" b="0" spc="25" dirty="0">
                <a:latin typeface="Tahoma"/>
                <a:cs typeface="Tahoma"/>
              </a:rPr>
              <a:t>The beneﬁts </a:t>
            </a:r>
            <a:r>
              <a:rPr sz="300" b="0" spc="30" dirty="0">
                <a:latin typeface="Tahoma"/>
                <a:cs typeface="Tahoma"/>
              </a:rPr>
              <a:t>of </a:t>
            </a:r>
            <a:r>
              <a:rPr sz="300" b="0" spc="20" dirty="0">
                <a:latin typeface="Tahoma"/>
                <a:cs typeface="Tahoma"/>
              </a:rPr>
              <a:t>using online quiz </a:t>
            </a:r>
            <a:r>
              <a:rPr sz="300" b="0" spc="25" dirty="0">
                <a:latin typeface="Tahoma"/>
                <a:cs typeface="Tahoma"/>
              </a:rPr>
              <a:t> platforms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for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spc="20" dirty="0">
                <a:latin typeface="Tahoma"/>
                <a:cs typeface="Tahoma"/>
              </a:rPr>
              <a:t>interactive</a:t>
            </a:r>
            <a:r>
              <a:rPr sz="300" b="0" spc="-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and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adaptive</a:t>
            </a:r>
            <a:r>
              <a:rPr sz="300" b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learning</a:t>
            </a:r>
            <a:r>
              <a:rPr sz="300" b="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" b="0" spc="15" dirty="0">
                <a:latin typeface="Tahoma"/>
                <a:cs typeface="Tahoma"/>
              </a:rPr>
              <a:t>experiences.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0"/>
            <a:ext cx="2225040" cy="1250315"/>
            <a:chOff x="2893" y="0"/>
            <a:chExt cx="2225040" cy="1250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" y="1142"/>
              <a:ext cx="2221818" cy="12480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2" y="0"/>
              <a:ext cx="2225040" cy="1250315"/>
            </a:xfrm>
            <a:custGeom>
              <a:avLst/>
              <a:gdLst/>
              <a:ahLst/>
              <a:cxnLst/>
              <a:rect l="l" t="t" r="r" b="b"/>
              <a:pathLst>
                <a:path w="2225040" h="1250315">
                  <a:moveTo>
                    <a:pt x="42799" y="0"/>
                  </a:moveTo>
                  <a:lnTo>
                    <a:pt x="0" y="0"/>
                  </a:lnTo>
                  <a:lnTo>
                    <a:pt x="0" y="347167"/>
                  </a:lnTo>
                  <a:lnTo>
                    <a:pt x="42799" y="347167"/>
                  </a:lnTo>
                  <a:lnTo>
                    <a:pt x="42799" y="0"/>
                  </a:lnTo>
                  <a:close/>
                </a:path>
                <a:path w="2225040" h="1250315">
                  <a:moveTo>
                    <a:pt x="2224570" y="0"/>
                  </a:moveTo>
                  <a:lnTo>
                    <a:pt x="2181771" y="0"/>
                  </a:lnTo>
                  <a:lnTo>
                    <a:pt x="2181771" y="172821"/>
                  </a:lnTo>
                  <a:lnTo>
                    <a:pt x="2224570" y="172821"/>
                  </a:lnTo>
                  <a:lnTo>
                    <a:pt x="2224570" y="0"/>
                  </a:lnTo>
                  <a:close/>
                </a:path>
                <a:path w="2225040" h="1250315">
                  <a:moveTo>
                    <a:pt x="2224582" y="1207071"/>
                  </a:moveTo>
                  <a:lnTo>
                    <a:pt x="0" y="1207071"/>
                  </a:lnTo>
                  <a:lnTo>
                    <a:pt x="0" y="1249870"/>
                  </a:lnTo>
                  <a:lnTo>
                    <a:pt x="2224582" y="1249870"/>
                  </a:lnTo>
                  <a:lnTo>
                    <a:pt x="2224582" y="1207071"/>
                  </a:lnTo>
                  <a:close/>
                </a:path>
              </a:pathLst>
            </a:custGeom>
            <a:solidFill>
              <a:srgbClr val="DB7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415" y="84438"/>
            <a:ext cx="1106170" cy="1797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0"/>
              </a:spcBef>
            </a:pPr>
            <a:r>
              <a:rPr sz="550" spc="50" dirty="0">
                <a:solidFill>
                  <a:srgbClr val="424242"/>
                </a:solidFill>
              </a:rPr>
              <a:t>ENGAGEMENT</a:t>
            </a:r>
            <a:r>
              <a:rPr sz="550" spc="-5" dirty="0">
                <a:solidFill>
                  <a:srgbClr val="424242"/>
                </a:solidFill>
              </a:rPr>
              <a:t> </a:t>
            </a:r>
            <a:r>
              <a:rPr sz="550" spc="20" dirty="0">
                <a:solidFill>
                  <a:srgbClr val="424242"/>
                </a:solidFill>
              </a:rPr>
              <a:t>STRATEGIES</a:t>
            </a:r>
            <a:endParaRPr sz="5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09CA3-9756-2865-BCE5-B9058E8C5D91}"/>
              </a:ext>
            </a:extLst>
          </p:cNvPr>
          <p:cNvSpPr/>
          <p:nvPr/>
        </p:nvSpPr>
        <p:spPr>
          <a:xfrm>
            <a:off x="87415" y="323850"/>
            <a:ext cx="110617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spc="15" dirty="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ffective techniques </a:t>
            </a:r>
            <a:r>
              <a:rPr lang="en-US" sz="300" spc="25" dirty="0">
                <a:solidFill>
                  <a:srgbClr val="B65341"/>
                </a:solidFill>
                <a:latin typeface="Tahoma"/>
                <a:cs typeface="Tahoma"/>
              </a:rPr>
              <a:t>for promoting </a:t>
            </a:r>
            <a:r>
              <a:rPr lang="en-US" sz="300" b="1" spc="20" dirty="0">
                <a:solidFill>
                  <a:srgbClr val="B65341"/>
                </a:solidFill>
                <a:latin typeface="Tahoma"/>
                <a:cs typeface="Tahoma"/>
              </a:rPr>
              <a:t>active </a:t>
            </a:r>
            <a:r>
              <a:rPr lang="en-US" sz="300" b="1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b="1" spc="20" dirty="0">
                <a:solidFill>
                  <a:srgbClr val="B65341"/>
                </a:solidFill>
                <a:latin typeface="Tahoma"/>
                <a:cs typeface="Tahoma"/>
              </a:rPr>
              <a:t>participation </a:t>
            </a:r>
            <a:r>
              <a:rPr lang="en-US" sz="300" spc="35" dirty="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lang="en-US" sz="300" b="1" spc="25" dirty="0">
                <a:solidFill>
                  <a:srgbClr val="B65341"/>
                </a:solidFill>
                <a:latin typeface="Tahoma"/>
                <a:cs typeface="Tahoma"/>
              </a:rPr>
              <a:t>motivation</a:t>
            </a:r>
            <a:r>
              <a:rPr lang="en-US" sz="300" spc="25" dirty="0"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through online </a:t>
            </a:r>
            <a:r>
              <a:rPr lang="en-US" sz="300" spc="-9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quiz</a:t>
            </a:r>
            <a:r>
              <a:rPr lang="en-US" sz="300" spc="-1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lang="en-US" sz="300" spc="20" dirty="0">
                <a:solidFill>
                  <a:srgbClr val="B65341"/>
                </a:solidFill>
                <a:latin typeface="Tahoma"/>
                <a:cs typeface="Tahoma"/>
              </a:rPr>
              <a:t>platforms.</a:t>
            </a:r>
            <a:endParaRPr lang="en-US" sz="300" dirty="0">
              <a:latin typeface="Tahoma"/>
              <a:cs typeface="Tahoma"/>
            </a:endParaRPr>
          </a:p>
          <a:p>
            <a:pPr algn="ctr"/>
            <a:endParaRPr lang="en-IN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9828" y="1205852"/>
            <a:ext cx="554990" cy="43180"/>
          </a:xfrm>
          <a:custGeom>
            <a:avLst/>
            <a:gdLst/>
            <a:ahLst/>
            <a:cxnLst/>
            <a:rect l="l" t="t" r="r" b="b"/>
            <a:pathLst>
              <a:path w="554989" h="43180">
                <a:moveTo>
                  <a:pt x="554928" y="0"/>
                </a:moveTo>
                <a:lnTo>
                  <a:pt x="0" y="0"/>
                </a:lnTo>
                <a:lnTo>
                  <a:pt x="0" y="42791"/>
                </a:lnTo>
                <a:lnTo>
                  <a:pt x="554928" y="42791"/>
                </a:lnTo>
                <a:lnTo>
                  <a:pt x="55492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9828" y="0"/>
            <a:ext cx="554990" cy="43180"/>
          </a:xfrm>
          <a:custGeom>
            <a:avLst/>
            <a:gdLst/>
            <a:ahLst/>
            <a:cxnLst/>
            <a:rect l="l" t="t" r="r" b="b"/>
            <a:pathLst>
              <a:path w="554989" h="43180">
                <a:moveTo>
                  <a:pt x="554928" y="0"/>
                </a:moveTo>
                <a:lnTo>
                  <a:pt x="0" y="0"/>
                </a:lnTo>
                <a:lnTo>
                  <a:pt x="0" y="42791"/>
                </a:lnTo>
                <a:lnTo>
                  <a:pt x="554928" y="42791"/>
                </a:lnTo>
                <a:lnTo>
                  <a:pt x="55492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" y="167437"/>
            <a:ext cx="984109" cy="8985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3800" y="297582"/>
            <a:ext cx="819785" cy="304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8740" marR="57785" algn="ctr">
              <a:lnSpc>
                <a:spcPts val="430"/>
              </a:lnSpc>
              <a:spcBef>
                <a:spcPts val="185"/>
              </a:spcBef>
            </a:pPr>
            <a:r>
              <a:rPr sz="400" spc="65" dirty="0">
                <a:solidFill>
                  <a:srgbClr val="424242"/>
                </a:solidFill>
              </a:rPr>
              <a:t>ENHANCING</a:t>
            </a:r>
            <a:r>
              <a:rPr sz="400" spc="-30" dirty="0">
                <a:solidFill>
                  <a:srgbClr val="424242"/>
                </a:solidFill>
              </a:rPr>
              <a:t> </a:t>
            </a:r>
            <a:r>
              <a:rPr sz="400" spc="55" dirty="0">
                <a:solidFill>
                  <a:srgbClr val="424242"/>
                </a:solidFill>
              </a:rPr>
              <a:t>LEARNING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55" dirty="0">
                <a:solidFill>
                  <a:srgbClr val="424242"/>
                </a:solidFill>
              </a:rPr>
              <a:t>OUTCOMES</a:t>
            </a:r>
            <a:endParaRPr sz="400" dirty="0"/>
          </a:p>
          <a:p>
            <a:pPr marL="12700" marR="5080" algn="ctr">
              <a:lnSpc>
                <a:spcPct val="112999"/>
              </a:lnSpc>
              <a:spcBef>
                <a:spcPts val="25"/>
              </a:spcBef>
            </a:pPr>
            <a:r>
              <a:rPr sz="300" b="0" dirty="0">
                <a:latin typeface="Verdana"/>
                <a:cs typeface="Verdana"/>
              </a:rPr>
              <a:t>Utilizing online quiz </a:t>
            </a:r>
            <a:r>
              <a:rPr sz="300" b="0" spc="5" dirty="0">
                <a:latin typeface="Verdana"/>
                <a:cs typeface="Verdana"/>
              </a:rPr>
              <a:t>platforms to 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assess 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ta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2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3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spc="15" dirty="0">
                <a:latin typeface="Verdana"/>
                <a:cs typeface="Verdana"/>
              </a:rPr>
              <a:t>a</a:t>
            </a:r>
            <a:r>
              <a:rPr sz="300" b="0" dirty="0">
                <a:latin typeface="Verdana"/>
                <a:cs typeface="Verdana"/>
              </a:rPr>
              <a:t>n</a:t>
            </a:r>
            <a:r>
              <a:rPr sz="300" b="0" spc="15" dirty="0">
                <a:latin typeface="Verdana"/>
                <a:cs typeface="Verdana"/>
              </a:rPr>
              <a:t>d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300" b="0" spc="2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00" b="0" spc="-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ce</a:t>
            </a:r>
            <a:r>
              <a:rPr sz="3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300" b="0" dirty="0">
                <a:solidFill>
                  <a:srgbClr val="000000"/>
                </a:solidFill>
                <a:latin typeface="Verdana"/>
                <a:cs typeface="Verdana"/>
              </a:rPr>
              <a:t>w</a:t>
            </a:r>
            <a:r>
              <a:rPr sz="300" b="0" spc="-10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00" b="0" spc="10" dirty="0">
                <a:solidFill>
                  <a:srgbClr val="000000"/>
                </a:solidFill>
                <a:latin typeface="Verdana"/>
                <a:cs typeface="Verdana"/>
              </a:rPr>
              <a:t>dg</a:t>
            </a:r>
            <a:r>
              <a:rPr sz="300" b="0" spc="5" dirty="0">
                <a:solidFill>
                  <a:srgbClr val="000000"/>
                </a:solidFill>
                <a:latin typeface="Verdana"/>
                <a:cs typeface="Verdana"/>
              </a:rPr>
              <a:t>e  </a:t>
            </a:r>
            <a:r>
              <a:rPr sz="300" b="0" spc="10" dirty="0">
                <a:latin typeface="Verdana"/>
                <a:cs typeface="Verdana"/>
              </a:rPr>
              <a:t>for</a:t>
            </a:r>
            <a:r>
              <a:rPr sz="300" b="0" spc="-20" dirty="0">
                <a:latin typeface="Verdana"/>
                <a:cs typeface="Verdana"/>
              </a:rPr>
              <a:t> </a:t>
            </a:r>
            <a:r>
              <a:rPr sz="300" b="0" spc="5" dirty="0">
                <a:latin typeface="Verdana"/>
                <a:cs typeface="Verdana"/>
              </a:rPr>
              <a:t>improved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dirty="0">
                <a:latin typeface="Verdana"/>
                <a:cs typeface="Verdana"/>
              </a:rPr>
              <a:t>learning</a:t>
            </a:r>
            <a:r>
              <a:rPr sz="300" b="0" spc="-15" dirty="0">
                <a:latin typeface="Verdana"/>
                <a:cs typeface="Verdana"/>
              </a:rPr>
              <a:t> </a:t>
            </a:r>
            <a:r>
              <a:rPr sz="300" b="0" dirty="0">
                <a:latin typeface="Verdana"/>
                <a:cs typeface="Verdana"/>
              </a:rPr>
              <a:t>outcomes.</a:t>
            </a:r>
            <a:endParaRPr sz="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4" y="1207031"/>
            <a:ext cx="1112520" cy="43180"/>
          </a:xfrm>
          <a:custGeom>
            <a:avLst/>
            <a:gdLst/>
            <a:ahLst/>
            <a:cxnLst/>
            <a:rect l="l" t="t" r="r" b="b"/>
            <a:pathLst>
              <a:path w="1112520" h="43180">
                <a:moveTo>
                  <a:pt x="1111949" y="0"/>
                </a:moveTo>
                <a:lnTo>
                  <a:pt x="0" y="0"/>
                </a:lnTo>
                <a:lnTo>
                  <a:pt x="0" y="42791"/>
                </a:lnTo>
                <a:lnTo>
                  <a:pt x="1111949" y="42791"/>
                </a:lnTo>
                <a:lnTo>
                  <a:pt x="111194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200" y="406478"/>
            <a:ext cx="822325" cy="21454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12999"/>
              </a:lnSpc>
              <a:spcBef>
                <a:spcPts val="85"/>
              </a:spcBef>
            </a:pP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potential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online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quiz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platforms</a:t>
            </a:r>
            <a:r>
              <a:rPr sz="300" spc="-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to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provide </a:t>
            </a:r>
            <a:r>
              <a:rPr sz="300" b="1" spc="25" dirty="0">
                <a:solidFill>
                  <a:srgbClr val="B65341"/>
                </a:solidFill>
                <a:latin typeface="Tahoma"/>
                <a:cs typeface="Tahoma"/>
              </a:rPr>
              <a:t>personalized </a:t>
            </a:r>
            <a:r>
              <a:rPr sz="300" b="1" spc="30" dirty="0">
                <a:solidFill>
                  <a:srgbClr val="B65341"/>
                </a:solidFill>
                <a:latin typeface="Tahoma"/>
                <a:cs typeface="Tahoma"/>
              </a:rPr>
              <a:t>feedback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sz="300" spc="3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b="1" spc="20" dirty="0">
                <a:solidFill>
                  <a:srgbClr val="B65341"/>
                </a:solidFill>
                <a:latin typeface="Tahoma"/>
                <a:cs typeface="Tahoma"/>
              </a:rPr>
              <a:t>tailored </a:t>
            </a:r>
            <a:r>
              <a:rPr sz="300" b="1" spc="25" dirty="0">
                <a:solidFill>
                  <a:srgbClr val="B65341"/>
                </a:solidFill>
                <a:latin typeface="Tahoma"/>
                <a:cs typeface="Tahoma"/>
              </a:rPr>
              <a:t>learning paths </a:t>
            </a:r>
            <a:r>
              <a:rPr sz="300" spc="30" dirty="0">
                <a:solidFill>
                  <a:srgbClr val="B65341"/>
                </a:solidFill>
                <a:latin typeface="Tahoma"/>
                <a:cs typeface="Tahoma"/>
              </a:rPr>
              <a:t>for </a:t>
            </a:r>
            <a:r>
              <a:rPr sz="300" spc="20" dirty="0">
                <a:solidFill>
                  <a:srgbClr val="B65341"/>
                </a:solidFill>
                <a:latin typeface="Tahoma"/>
                <a:cs typeface="Tahoma"/>
              </a:rPr>
              <a:t>individual </a:t>
            </a:r>
            <a:r>
              <a:rPr sz="300" spc="25" dirty="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B65341"/>
                </a:solidFill>
                <a:latin typeface="Tahoma"/>
                <a:cs typeface="Tahoma"/>
              </a:rPr>
              <a:t>students.</a:t>
            </a:r>
            <a:endParaRPr sz="3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910" y="248263"/>
            <a:ext cx="113601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45" dirty="0">
                <a:solidFill>
                  <a:srgbClr val="424242"/>
                </a:solidFill>
              </a:rPr>
              <a:t>PERSONALIZED</a:t>
            </a:r>
            <a:r>
              <a:rPr sz="500" dirty="0">
                <a:solidFill>
                  <a:srgbClr val="424242"/>
                </a:solidFill>
              </a:rPr>
              <a:t> </a:t>
            </a:r>
            <a:r>
              <a:rPr sz="500" spc="45" dirty="0">
                <a:solidFill>
                  <a:srgbClr val="424242"/>
                </a:solidFill>
              </a:rPr>
              <a:t>LEARNING</a:t>
            </a:r>
            <a:r>
              <a:rPr sz="500" spc="5" dirty="0">
                <a:solidFill>
                  <a:srgbClr val="424242"/>
                </a:solidFill>
              </a:rPr>
              <a:t> </a:t>
            </a:r>
            <a:r>
              <a:rPr sz="500" spc="10" dirty="0">
                <a:solidFill>
                  <a:srgbClr val="424242"/>
                </a:solidFill>
              </a:rPr>
              <a:t>PATHS</a:t>
            </a:r>
            <a:endParaRPr sz="5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700" y="174509"/>
            <a:ext cx="802410" cy="901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77" y="255007"/>
            <a:ext cx="8705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5" dirty="0">
                <a:solidFill>
                  <a:srgbClr val="424242"/>
                </a:solidFill>
              </a:rPr>
              <a:t>DATA-DRIVEN</a:t>
            </a:r>
            <a:r>
              <a:rPr sz="550" dirty="0">
                <a:solidFill>
                  <a:srgbClr val="424242"/>
                </a:solidFill>
              </a:rPr>
              <a:t> </a:t>
            </a:r>
            <a:r>
              <a:rPr sz="550" spc="35" dirty="0">
                <a:solidFill>
                  <a:srgbClr val="424242"/>
                </a:solidFill>
              </a:rPr>
              <a:t>INSIGHTS</a:t>
            </a:r>
            <a:endParaRPr sz="550"/>
          </a:p>
        </p:txBody>
      </p:sp>
      <p:sp>
        <p:nvSpPr>
          <p:cNvPr id="7" name="object 7"/>
          <p:cNvSpPr txBox="1"/>
          <p:nvPr/>
        </p:nvSpPr>
        <p:spPr>
          <a:xfrm>
            <a:off x="150379" y="373950"/>
            <a:ext cx="826769" cy="21461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12999"/>
              </a:lnSpc>
              <a:spcBef>
                <a:spcPts val="85"/>
              </a:spcBef>
            </a:pP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Harnessing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the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power </a:t>
            </a:r>
            <a:r>
              <a:rPr sz="300" spc="15" dirty="0">
                <a:solidFill>
                  <a:srgbClr val="B65341"/>
                </a:solidFill>
                <a:latin typeface="Verdana"/>
                <a:cs typeface="Verdana"/>
              </a:rPr>
              <a:t>of </a:t>
            </a:r>
            <a:r>
              <a:rPr sz="300" b="1" spc="10" dirty="0">
                <a:solidFill>
                  <a:srgbClr val="B65341"/>
                </a:solidFill>
                <a:latin typeface="Verdana"/>
                <a:cs typeface="Verdana"/>
              </a:rPr>
              <a:t>data </a:t>
            </a:r>
            <a:r>
              <a:rPr sz="300" b="1" spc="5" dirty="0">
                <a:solidFill>
                  <a:srgbClr val="B65341"/>
                </a:solidFill>
                <a:latin typeface="Verdana"/>
                <a:cs typeface="Verdana"/>
              </a:rPr>
              <a:t>analytics </a:t>
            </a:r>
            <a:r>
              <a:rPr sz="300" b="1" spc="-9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from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online quiz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platforms to gain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B65341"/>
                </a:solidFill>
                <a:latin typeface="Verdana"/>
                <a:cs typeface="Verdana"/>
              </a:rPr>
              <a:t>valuable </a:t>
            </a:r>
            <a:r>
              <a:rPr sz="300" dirty="0">
                <a:solidFill>
                  <a:srgbClr val="B65341"/>
                </a:solidFill>
                <a:latin typeface="Verdana"/>
                <a:cs typeface="Verdana"/>
              </a:rPr>
              <a:t>insights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for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instructional </a:t>
            </a:r>
            <a:r>
              <a:rPr sz="300" b="1" spc="5" dirty="0">
                <a:solidFill>
                  <a:srgbClr val="B65341"/>
                </a:solidFill>
                <a:latin typeface="Verdana"/>
                <a:cs typeface="Verdana"/>
              </a:rPr>
              <a:t>design </a:t>
            </a:r>
            <a:r>
              <a:rPr sz="300" b="1" spc="-10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student</a:t>
            </a:r>
            <a:r>
              <a:rPr sz="300" b="1" spc="-15" dirty="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sz="300" b="1" dirty="0">
                <a:solidFill>
                  <a:srgbClr val="B65341"/>
                </a:solidFill>
                <a:latin typeface="Verdana"/>
                <a:cs typeface="Verdana"/>
              </a:rPr>
              <a:t>progress.</a:t>
            </a:r>
            <a:endParaRPr sz="3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30" y="626614"/>
            <a:ext cx="43180" cy="622300"/>
          </a:xfrm>
          <a:custGeom>
            <a:avLst/>
            <a:gdLst/>
            <a:ahLst/>
            <a:cxnLst/>
            <a:rect l="l" t="t" r="r" b="b"/>
            <a:pathLst>
              <a:path w="43180" h="622300">
                <a:moveTo>
                  <a:pt x="42791" y="0"/>
                </a:moveTo>
                <a:lnTo>
                  <a:pt x="0" y="0"/>
                </a:lnTo>
                <a:lnTo>
                  <a:pt x="0" y="622041"/>
                </a:lnTo>
                <a:lnTo>
                  <a:pt x="42791" y="62204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0"/>
            <a:ext cx="43180" cy="393700"/>
          </a:xfrm>
          <a:custGeom>
            <a:avLst/>
            <a:gdLst/>
            <a:ahLst/>
            <a:cxnLst/>
            <a:rect l="l" t="t" r="r" b="b"/>
            <a:pathLst>
              <a:path w="43180" h="393700">
                <a:moveTo>
                  <a:pt x="42791" y="0"/>
                </a:moveTo>
                <a:lnTo>
                  <a:pt x="0" y="0"/>
                </a:lnTo>
                <a:lnTo>
                  <a:pt x="0" y="393323"/>
                </a:lnTo>
                <a:lnTo>
                  <a:pt x="42791" y="393323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830" y="363294"/>
            <a:ext cx="937665" cy="7131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000" y="269744"/>
            <a:ext cx="829310" cy="38215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5730" marR="104775" algn="ctr">
              <a:lnSpc>
                <a:spcPts val="430"/>
              </a:lnSpc>
              <a:spcBef>
                <a:spcPts val="185"/>
              </a:spcBef>
            </a:pPr>
            <a:r>
              <a:rPr sz="400" spc="30" dirty="0">
                <a:solidFill>
                  <a:srgbClr val="424242"/>
                </a:solidFill>
              </a:rPr>
              <a:t>BEST</a:t>
            </a:r>
            <a:r>
              <a:rPr sz="400" spc="-10" dirty="0">
                <a:solidFill>
                  <a:srgbClr val="424242"/>
                </a:solidFill>
              </a:rPr>
              <a:t> </a:t>
            </a:r>
            <a:r>
              <a:rPr sz="400" spc="35" dirty="0">
                <a:solidFill>
                  <a:srgbClr val="424242"/>
                </a:solidFill>
              </a:rPr>
              <a:t>PRACTICES</a:t>
            </a:r>
            <a:r>
              <a:rPr sz="400" spc="-10" dirty="0">
                <a:solidFill>
                  <a:srgbClr val="424242"/>
                </a:solidFill>
              </a:rPr>
              <a:t> </a:t>
            </a:r>
            <a:r>
              <a:rPr sz="400" spc="50" dirty="0">
                <a:solidFill>
                  <a:srgbClr val="424242"/>
                </a:solidFill>
              </a:rPr>
              <a:t>FOR </a:t>
            </a:r>
            <a:r>
              <a:rPr sz="400" spc="-105" dirty="0">
                <a:solidFill>
                  <a:srgbClr val="424242"/>
                </a:solidFill>
              </a:rPr>
              <a:t> </a:t>
            </a:r>
            <a:r>
              <a:rPr sz="400" spc="50" dirty="0">
                <a:solidFill>
                  <a:srgbClr val="424242"/>
                </a:solidFill>
              </a:rPr>
              <a:t>IMPLEMENTATION</a:t>
            </a:r>
            <a:endParaRPr sz="400" dirty="0"/>
          </a:p>
          <a:p>
            <a:pPr marL="12065" marR="5080" algn="ctr">
              <a:lnSpc>
                <a:spcPct val="112999"/>
              </a:lnSpc>
              <a:spcBef>
                <a:spcPts val="25"/>
              </a:spcBef>
            </a:pPr>
            <a:br>
              <a:rPr lang="en-IN" sz="300" b="0" spc="35" dirty="0">
                <a:latin typeface="Tahoma"/>
                <a:cs typeface="Tahoma"/>
              </a:rPr>
            </a:br>
            <a:r>
              <a:rPr sz="300" b="0" spc="35" dirty="0">
                <a:latin typeface="Tahoma"/>
                <a:cs typeface="Tahoma"/>
              </a:rPr>
              <a:t>Key</a:t>
            </a:r>
            <a:r>
              <a:rPr sz="300" b="0" spc="30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considerations</a:t>
            </a:r>
            <a:r>
              <a:rPr sz="300" b="0" spc="30" dirty="0">
                <a:latin typeface="Tahoma"/>
                <a:cs typeface="Tahoma"/>
              </a:rPr>
              <a:t> and</a:t>
            </a:r>
            <a:r>
              <a:rPr sz="300" b="0" spc="3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best</a:t>
            </a:r>
            <a:r>
              <a:rPr sz="300" spc="30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practices </a:t>
            </a:r>
            <a:r>
              <a:rPr sz="300" spc="30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for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integrating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online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quiz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25" dirty="0">
                <a:latin typeface="Tahoma"/>
                <a:cs typeface="Tahoma"/>
              </a:rPr>
              <a:t>platforms</a:t>
            </a:r>
            <a:r>
              <a:rPr sz="300" b="0" dirty="0">
                <a:latin typeface="Tahoma"/>
                <a:cs typeface="Tahoma"/>
              </a:rPr>
              <a:t> </a:t>
            </a:r>
            <a:r>
              <a:rPr sz="300" b="0" spc="20" dirty="0">
                <a:latin typeface="Tahoma"/>
                <a:cs typeface="Tahoma"/>
              </a:rPr>
              <a:t>into </a:t>
            </a:r>
            <a:r>
              <a:rPr sz="300" b="0" spc="25" dirty="0"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educational </a:t>
            </a:r>
            <a:r>
              <a:rPr sz="300" spc="20" dirty="0">
                <a:latin typeface="Tahoma"/>
                <a:cs typeface="Tahoma"/>
              </a:rPr>
              <a:t>settings </a:t>
            </a:r>
            <a:r>
              <a:rPr sz="300" b="0" spc="30" dirty="0">
                <a:latin typeface="Tahoma"/>
                <a:cs typeface="Tahoma"/>
              </a:rPr>
              <a:t>for </a:t>
            </a:r>
            <a:r>
              <a:rPr sz="300" b="0" spc="25" dirty="0">
                <a:latin typeface="Tahoma"/>
                <a:cs typeface="Tahoma"/>
              </a:rPr>
              <a:t>optimal </a:t>
            </a:r>
            <a:r>
              <a:rPr sz="300" b="0" spc="30" dirty="0">
                <a:latin typeface="Tahoma"/>
                <a:cs typeface="Tahoma"/>
              </a:rPr>
              <a:t> engagement</a:t>
            </a:r>
            <a:r>
              <a:rPr sz="300" b="0" spc="-10" dirty="0">
                <a:latin typeface="Tahoma"/>
                <a:cs typeface="Tahoma"/>
              </a:rPr>
              <a:t> </a:t>
            </a:r>
            <a:r>
              <a:rPr sz="300" b="0" spc="30" dirty="0">
                <a:latin typeface="Tahoma"/>
                <a:cs typeface="Tahoma"/>
              </a:rPr>
              <a:t>and</a:t>
            </a:r>
            <a:r>
              <a:rPr sz="300" b="0" spc="-5" dirty="0">
                <a:latin typeface="Tahoma"/>
                <a:cs typeface="Tahoma"/>
              </a:rPr>
              <a:t> </a:t>
            </a:r>
            <a:r>
              <a:rPr sz="300" b="0" spc="15" dirty="0">
                <a:latin typeface="Tahoma"/>
                <a:cs typeface="Tahoma"/>
              </a:rPr>
              <a:t>learning.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" y="0"/>
            <a:ext cx="2218690" cy="43180"/>
          </a:xfrm>
          <a:custGeom>
            <a:avLst/>
            <a:gdLst/>
            <a:ahLst/>
            <a:cxnLst/>
            <a:rect l="l" t="t" r="r" b="b"/>
            <a:pathLst>
              <a:path w="2218690" h="43180">
                <a:moveTo>
                  <a:pt x="2218218" y="0"/>
                </a:moveTo>
                <a:lnTo>
                  <a:pt x="0" y="0"/>
                </a:lnTo>
                <a:lnTo>
                  <a:pt x="0" y="42791"/>
                </a:lnTo>
                <a:lnTo>
                  <a:pt x="2218218" y="42791"/>
                </a:lnTo>
                <a:lnTo>
                  <a:pt x="2218218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3" y="1075551"/>
            <a:ext cx="43180" cy="174625"/>
          </a:xfrm>
          <a:custGeom>
            <a:avLst/>
            <a:gdLst/>
            <a:ahLst/>
            <a:cxnLst/>
            <a:rect l="l" t="t" r="r" b="b"/>
            <a:pathLst>
              <a:path w="43180" h="174625">
                <a:moveTo>
                  <a:pt x="42791" y="0"/>
                </a:moveTo>
                <a:lnTo>
                  <a:pt x="0" y="0"/>
                </a:lnTo>
                <a:lnTo>
                  <a:pt x="0" y="174331"/>
                </a:lnTo>
                <a:lnTo>
                  <a:pt x="42791" y="174331"/>
                </a:lnTo>
                <a:lnTo>
                  <a:pt x="42791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547" y="1075551"/>
            <a:ext cx="43180" cy="174625"/>
          </a:xfrm>
          <a:custGeom>
            <a:avLst/>
            <a:gdLst/>
            <a:ahLst/>
            <a:cxnLst/>
            <a:rect l="l" t="t" r="r" b="b"/>
            <a:pathLst>
              <a:path w="43180" h="174625">
                <a:moveTo>
                  <a:pt x="42779" y="0"/>
                </a:moveTo>
                <a:lnTo>
                  <a:pt x="0" y="0"/>
                </a:lnTo>
                <a:lnTo>
                  <a:pt x="0" y="174331"/>
                </a:lnTo>
                <a:lnTo>
                  <a:pt x="42779" y="174331"/>
                </a:lnTo>
                <a:lnTo>
                  <a:pt x="42779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8796" y="305369"/>
            <a:ext cx="60896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1800" y="500380"/>
            <a:ext cx="1306830" cy="128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3520" marR="5080" indent="-211454">
              <a:lnSpc>
                <a:spcPct val="112999"/>
              </a:lnSpc>
              <a:spcBef>
                <a:spcPts val="85"/>
              </a:spcBef>
            </a:pP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Maximizing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potential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online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quiz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platforms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to</a:t>
            </a:r>
            <a:r>
              <a:rPr sz="30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revolutionize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30" dirty="0">
                <a:latin typeface="Tahoma"/>
                <a:cs typeface="Tahoma"/>
              </a:rPr>
              <a:t>engagement</a:t>
            </a:r>
            <a:r>
              <a:rPr sz="300" spc="-10" dirty="0">
                <a:latin typeface="Tahoma"/>
                <a:cs typeface="Tahoma"/>
              </a:rPr>
              <a:t> </a:t>
            </a:r>
            <a:r>
              <a:rPr sz="300" spc="30" dirty="0">
                <a:solidFill>
                  <a:srgbClr val="424242"/>
                </a:solidFill>
                <a:latin typeface="Tahoma"/>
                <a:cs typeface="Tahoma"/>
              </a:rPr>
              <a:t>and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latin typeface="Tahoma"/>
                <a:cs typeface="Tahoma"/>
              </a:rPr>
              <a:t>learning</a:t>
            </a:r>
            <a:r>
              <a:rPr sz="300" spc="-5" dirty="0"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424242"/>
                </a:solidFill>
                <a:latin typeface="Tahoma"/>
                <a:cs typeface="Tahoma"/>
              </a:rPr>
              <a:t>in</a:t>
            </a:r>
            <a:r>
              <a:rPr sz="300" spc="-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5" dirty="0">
                <a:solidFill>
                  <a:srgbClr val="424242"/>
                </a:solidFill>
                <a:latin typeface="Tahoma"/>
                <a:cs typeface="Tahoma"/>
              </a:rPr>
              <a:t>the</a:t>
            </a:r>
            <a:r>
              <a:rPr sz="300" spc="-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20" dirty="0">
                <a:solidFill>
                  <a:srgbClr val="424242"/>
                </a:solidFill>
                <a:latin typeface="Tahoma"/>
                <a:cs typeface="Tahoma"/>
              </a:rPr>
              <a:t>digital</a:t>
            </a:r>
            <a:r>
              <a:rPr sz="300" spc="-1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00" spc="15" dirty="0">
                <a:solidFill>
                  <a:srgbClr val="424242"/>
                </a:solidFill>
                <a:latin typeface="Tahoma"/>
                <a:cs typeface="Tahoma"/>
              </a:rPr>
              <a:t>era.</a:t>
            </a:r>
            <a:endParaRPr sz="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198</Words>
  <Application>Microsoft Office PowerPoint</Application>
  <PresentationFormat>Custom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Verdana</vt:lpstr>
      <vt:lpstr>Office Theme</vt:lpstr>
      <vt:lpstr>ONLINE QUIZ       WEBSITE</vt:lpstr>
      <vt:lpstr>INTRODUCTION</vt:lpstr>
      <vt:lpstr>UNDERSTANDING ONLINE  QUIZ PLATFORMS  The beneﬁts of using online quiz  platforms for interactive and adaptive  learning experiences.</vt:lpstr>
      <vt:lpstr>ENGAGEMENT STRATEGIES</vt:lpstr>
      <vt:lpstr>ENHANCING LEARNING  OUTCOMES Utilizing online quiz platforms to assess  understanding and reinforce knowledge  for improved learning outcomes.</vt:lpstr>
      <vt:lpstr>PERSONALIZED LEARNING PATHS</vt:lpstr>
      <vt:lpstr>DATA-DRIVEN INSIGHTS</vt:lpstr>
      <vt:lpstr>BEST PRACTICES FOR  IMPLEMENTATION  Key considerations and best practices  for integrating online quiz platforms into  educational settings for optimal  engagement and learning.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      WESITE</dc:title>
  <cp:lastModifiedBy>kgupta95203@gmail.com</cp:lastModifiedBy>
  <cp:revision>5</cp:revision>
  <dcterms:created xsi:type="dcterms:W3CDTF">2023-11-29T11:00:56Z</dcterms:created>
  <dcterms:modified xsi:type="dcterms:W3CDTF">2023-12-01T05:19:41Z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LastSaved">
    <vt:filetime>2023-11-29T00:00:00Z</vt:filetime>
  </property>
</Properties>
</file>