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99" r:id="rId3"/>
    <p:sldId id="298" r:id="rId4"/>
    <p:sldId id="290" r:id="rId5"/>
    <p:sldId id="293" r:id="rId6"/>
    <p:sldId id="294" r:id="rId7"/>
    <p:sldId id="300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2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2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spacy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pypi.org/project/PyPDF2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youtube-search-api" TargetMode="External"/><Relationship Id="rId5" Type="http://schemas.openxmlformats.org/officeDocument/2006/relationships/hyperlink" Target="https://it.delhi.gov.in/sites/default/files/generic_multiple_files/it-booklet.pdf" TargetMode="External"/><Relationship Id="rId4" Type="http://schemas.openxmlformats.org/officeDocument/2006/relationships/hyperlink" Target="https://it.delhi.gov.in/it/publ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" y="1477246"/>
            <a:ext cx="5924550" cy="506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1615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Learning path dashboard for enhancing skills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 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Name:-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DashMasters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Learning Path DashBoard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72949"/>
            <a:ext cx="3204000" cy="331932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D50A3-86AE-7F03-7AAF-24A4AB009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62" y="2986755"/>
            <a:ext cx="1888728" cy="145195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1F5CCC-D6CB-4404-B6CD-29C1D6E0DEDB}"/>
              </a:ext>
            </a:extLst>
          </p:cNvPr>
          <p:cNvSpPr/>
          <p:nvPr/>
        </p:nvSpPr>
        <p:spPr>
          <a:xfrm>
            <a:off x="2213894" y="2060400"/>
            <a:ext cx="1852850" cy="5586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354E826-38DB-DF27-40AA-04593202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48168" y="5045122"/>
            <a:ext cx="840290" cy="3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53A330-5ADE-5874-7AD0-CE3AE7470202}"/>
              </a:ext>
            </a:extLst>
          </p:cNvPr>
          <p:cNvSpPr/>
          <p:nvPr/>
        </p:nvSpPr>
        <p:spPr>
          <a:xfrm>
            <a:off x="2245078" y="4947855"/>
            <a:ext cx="1852850" cy="5586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53A67C61-5F97-1355-5101-9A9E49FC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69" y="2272234"/>
            <a:ext cx="840287" cy="3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6750AE-9572-587E-4FAF-5C404D6E82D6}"/>
              </a:ext>
            </a:extLst>
          </p:cNvPr>
          <p:cNvSpPr txBox="1"/>
          <p:nvPr/>
        </p:nvSpPr>
        <p:spPr>
          <a:xfrm>
            <a:off x="2400504" y="4899067"/>
            <a:ext cx="1666240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Growth Measurement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08B4392-62FB-9F85-39B6-628A9C1A52E8}"/>
              </a:ext>
            </a:extLst>
          </p:cNvPr>
          <p:cNvSpPr/>
          <p:nvPr/>
        </p:nvSpPr>
        <p:spPr>
          <a:xfrm>
            <a:off x="2245078" y="4332683"/>
            <a:ext cx="2479041" cy="19057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836607-6390-A109-9615-517D61D2C7A3}"/>
              </a:ext>
            </a:extLst>
          </p:cNvPr>
          <p:cNvSpPr/>
          <p:nvPr/>
        </p:nvSpPr>
        <p:spPr>
          <a:xfrm>
            <a:off x="4831623" y="4237767"/>
            <a:ext cx="2284041" cy="9763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B7C81B-E817-1C05-E936-D5A288C0CD24}"/>
              </a:ext>
            </a:extLst>
          </p:cNvPr>
          <p:cNvSpPr txBox="1"/>
          <p:nvPr/>
        </p:nvSpPr>
        <p:spPr>
          <a:xfrm>
            <a:off x="4968759" y="4457348"/>
            <a:ext cx="2412022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Personalized Learning Experience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EFEACD-1E26-AD70-6A22-9762DF582E1F}"/>
              </a:ext>
            </a:extLst>
          </p:cNvPr>
          <p:cNvSpPr txBox="1"/>
          <p:nvPr/>
        </p:nvSpPr>
        <p:spPr>
          <a:xfrm>
            <a:off x="2400504" y="2033915"/>
            <a:ext cx="1666240" cy="60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variety of platforms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0E513-4C74-529C-7396-97F8E544656A}"/>
              </a:ext>
            </a:extLst>
          </p:cNvPr>
          <p:cNvSpPr txBox="1"/>
          <p:nvPr/>
        </p:nvSpPr>
        <p:spPr>
          <a:xfrm>
            <a:off x="3129877" y="1308032"/>
            <a:ext cx="266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 descr="Your startup LOGO">
            <a:extLst>
              <a:ext uri="{FF2B5EF4-FFF2-40B4-BE49-F238E27FC236}">
                <a16:creationId xmlns:a16="http://schemas.microsoft.com/office/drawing/2014/main" id="{B20C7B49-B630-3EAB-94DE-4CDCF8F91A7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382" y="252246"/>
            <a:ext cx="198693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montserratregular"/>
            </a:endParaRPr>
          </a:p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DashMasters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regular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98055F1-DA16-2AEC-EF3D-4EF6A5EB74BD}"/>
              </a:ext>
            </a:extLst>
          </p:cNvPr>
          <p:cNvSpPr/>
          <p:nvPr/>
        </p:nvSpPr>
        <p:spPr>
          <a:xfrm>
            <a:off x="4800439" y="2283628"/>
            <a:ext cx="2284041" cy="9763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BA336E-4DD5-F630-2B9C-8E09958C3918}"/>
              </a:ext>
            </a:extLst>
          </p:cNvPr>
          <p:cNvSpPr/>
          <p:nvPr/>
        </p:nvSpPr>
        <p:spPr>
          <a:xfrm>
            <a:off x="2245078" y="2953955"/>
            <a:ext cx="2479041" cy="19057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3CFD86-FB16-135F-528B-33722B955968}"/>
              </a:ext>
            </a:extLst>
          </p:cNvPr>
          <p:cNvSpPr txBox="1"/>
          <p:nvPr/>
        </p:nvSpPr>
        <p:spPr>
          <a:xfrm>
            <a:off x="4902032" y="2365790"/>
            <a:ext cx="2412022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Material, Resources  are not available at one Place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8B2E8EC-5303-3708-D97D-98C2D35902A8}"/>
              </a:ext>
            </a:extLst>
          </p:cNvPr>
          <p:cNvSpPr/>
          <p:nvPr/>
        </p:nvSpPr>
        <p:spPr>
          <a:xfrm>
            <a:off x="2220851" y="3657432"/>
            <a:ext cx="3729002" cy="234282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9B8FE71-2FFE-1C52-E53B-6BDB4B52BF9A}"/>
              </a:ext>
            </a:extLst>
          </p:cNvPr>
          <p:cNvSpPr/>
          <p:nvPr/>
        </p:nvSpPr>
        <p:spPr>
          <a:xfrm>
            <a:off x="6242149" y="3469540"/>
            <a:ext cx="1852850" cy="5586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8044C2-0B1D-EE09-E544-AD656D683BA6}"/>
              </a:ext>
            </a:extLst>
          </p:cNvPr>
          <p:cNvSpPr txBox="1"/>
          <p:nvPr/>
        </p:nvSpPr>
        <p:spPr>
          <a:xfrm>
            <a:off x="6428759" y="3457639"/>
            <a:ext cx="1666240" cy="5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Particular Learning Path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752B29-F0EF-BF90-4A55-C758BF8467B2}"/>
              </a:ext>
            </a:extLst>
          </p:cNvPr>
          <p:cNvSpPr txBox="1"/>
          <p:nvPr/>
        </p:nvSpPr>
        <p:spPr>
          <a:xfrm>
            <a:off x="8829040" y="1326123"/>
            <a:ext cx="266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3E550D-4620-0D76-FB31-1857C3E59927}"/>
              </a:ext>
            </a:extLst>
          </p:cNvPr>
          <p:cNvCxnSpPr>
            <a:cxnSpLocks/>
          </p:cNvCxnSpPr>
          <p:nvPr/>
        </p:nvCxnSpPr>
        <p:spPr>
          <a:xfrm>
            <a:off x="8261063" y="1527329"/>
            <a:ext cx="0" cy="4752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1F4C2AB-F7C3-183B-1048-91EA05C807A5}"/>
              </a:ext>
            </a:extLst>
          </p:cNvPr>
          <p:cNvSpPr/>
          <p:nvPr/>
        </p:nvSpPr>
        <p:spPr>
          <a:xfrm>
            <a:off x="8542513" y="2011392"/>
            <a:ext cx="3000420" cy="3860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4BE2BC-6383-931E-0062-B265010AFA93}"/>
              </a:ext>
            </a:extLst>
          </p:cNvPr>
          <p:cNvSpPr txBox="1"/>
          <p:nvPr/>
        </p:nvSpPr>
        <p:spPr>
          <a:xfrm>
            <a:off x="8897135" y="2354472"/>
            <a:ext cx="25097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create an interactive and personalized learning platform that enhances the educational experience by providing immediate answers, relevant resources, and real-time progress tracking with Growth Measurement- All things at one place.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96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Learning Path DashBoard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54201" y="1359596"/>
            <a:ext cx="38278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EF4C124C-A6F5-3120-B715-AAEF708112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382" y="242414"/>
            <a:ext cx="198693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montserratregular"/>
            </a:endParaRPr>
          </a:p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DashMasters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regular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87202-8852-82F4-A015-93C0DF75A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950" y="2077375"/>
            <a:ext cx="7158895" cy="43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2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9BC7715-FFF8-BF47-FBAC-C1F541F5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7728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EB17C438-5064-4AC6-2FC9-072A196D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0" name="Google Shape;93;p2">
            <a:extLst>
              <a:ext uri="{FF2B5EF4-FFF2-40B4-BE49-F238E27FC236}">
                <a16:creationId xmlns:a16="http://schemas.microsoft.com/office/drawing/2014/main" id="{18BD4438-B4AB-ABF7-E0A4-D145B59116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A56996D-A314-CB4D-E684-87B7E9538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6" y="1493670"/>
            <a:ext cx="8365177" cy="4229792"/>
          </a:xfrm>
          <a:prstGeom prst="rect">
            <a:avLst/>
          </a:prstGeom>
        </p:spPr>
      </p:pic>
      <p:pic>
        <p:nvPicPr>
          <p:cNvPr id="33" name="Picture 6">
            <a:extLst>
              <a:ext uri="{FF2B5EF4-FFF2-40B4-BE49-F238E27FC236}">
                <a16:creationId xmlns:a16="http://schemas.microsoft.com/office/drawing/2014/main" id="{B776FA88-53E7-100C-3AAF-7ED229854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493" y="2006733"/>
            <a:ext cx="1323701" cy="132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Js, react js, logo, react, react native ...">
            <a:extLst>
              <a:ext uri="{FF2B5EF4-FFF2-40B4-BE49-F238E27FC236}">
                <a16:creationId xmlns:a16="http://schemas.microsoft.com/office/drawing/2014/main" id="{E7B02FD6-9DB5-83FB-306A-F8F3AA607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884" y="3639231"/>
            <a:ext cx="1002447" cy="10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Mongo DB PNG Transparent Images - PNG All">
            <a:extLst>
              <a:ext uri="{FF2B5EF4-FFF2-40B4-BE49-F238E27FC236}">
                <a16:creationId xmlns:a16="http://schemas.microsoft.com/office/drawing/2014/main" id="{663C026F-D639-51E3-7FAF-C91C76F9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789" y="3483882"/>
            <a:ext cx="1254090" cy="125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CCE82B-14A6-D107-9945-13BEE2EBBDC4}"/>
              </a:ext>
            </a:extLst>
          </p:cNvPr>
          <p:cNvSpPr txBox="1"/>
          <p:nvPr/>
        </p:nvSpPr>
        <p:spPr>
          <a:xfrm>
            <a:off x="8346314" y="1493670"/>
            <a:ext cx="3665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Technology stack </a:t>
            </a:r>
          </a:p>
        </p:txBody>
      </p:sp>
      <p:pic>
        <p:nvPicPr>
          <p:cNvPr id="39" name="Picture 24" descr="IzaiasFrancisco0 (Izaias Francisco) · GitHub">
            <a:extLst>
              <a:ext uri="{FF2B5EF4-FFF2-40B4-BE49-F238E27FC236}">
                <a16:creationId xmlns:a16="http://schemas.microsoft.com/office/drawing/2014/main" id="{E490F486-8EC8-C8C6-6113-AE6FB0CE9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747" y="5421005"/>
            <a:ext cx="1114175" cy="83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8" descr="Node JS Development Company in India, Node JS Web Development Services">
            <a:extLst>
              <a:ext uri="{FF2B5EF4-FFF2-40B4-BE49-F238E27FC236}">
                <a16:creationId xmlns:a16="http://schemas.microsoft.com/office/drawing/2014/main" id="{242759C9-16C1-1C68-82A9-0AE9B7167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8789" y="5059638"/>
            <a:ext cx="1384892" cy="13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Nlp Basic Rounded Flat icon">
            <a:extLst>
              <a:ext uri="{FF2B5EF4-FFF2-40B4-BE49-F238E27FC236}">
                <a16:creationId xmlns:a16="http://schemas.microsoft.com/office/drawing/2014/main" id="{8C8098FF-5B7B-6E87-50BB-997A6A3A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178" y="2006733"/>
            <a:ext cx="1323701" cy="132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 descr="Your startup LOGO">
            <a:extLst>
              <a:ext uri="{FF2B5EF4-FFF2-40B4-BE49-F238E27FC236}">
                <a16:creationId xmlns:a16="http://schemas.microsoft.com/office/drawing/2014/main" id="{22E41CEA-CCBF-ADD4-F0A0-1F0F1F2006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382" y="252246"/>
            <a:ext cx="198693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montserratregular"/>
            </a:endParaRPr>
          </a:p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DashMasters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regular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6912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86;p28">
            <a:extLst>
              <a:ext uri="{FF2B5EF4-FFF2-40B4-BE49-F238E27FC236}">
                <a16:creationId xmlns:a16="http://schemas.microsoft.com/office/drawing/2014/main" id="{CA673112-30C4-79C3-D2A1-4285586C29AB}"/>
              </a:ext>
            </a:extLst>
          </p:cNvPr>
          <p:cNvGrpSpPr/>
          <p:nvPr/>
        </p:nvGrpSpPr>
        <p:grpSpPr>
          <a:xfrm>
            <a:off x="1572830" y="2436644"/>
            <a:ext cx="9046336" cy="3032579"/>
            <a:chOff x="457200" y="1346200"/>
            <a:chExt cx="7784850" cy="2335227"/>
          </a:xfrm>
        </p:grpSpPr>
        <p:sp>
          <p:nvSpPr>
            <p:cNvPr id="3" name="Google Shape;187;p28">
              <a:extLst>
                <a:ext uri="{FF2B5EF4-FFF2-40B4-BE49-F238E27FC236}">
                  <a16:creationId xmlns:a16="http://schemas.microsoft.com/office/drawing/2014/main" id="{0FD8C8F9-C83B-AD9C-491E-D2067D0C43C0}"/>
                </a:ext>
              </a:extLst>
            </p:cNvPr>
            <p:cNvSpPr/>
            <p:nvPr/>
          </p:nvSpPr>
          <p:spPr>
            <a:xfrm>
              <a:off x="457200" y="1346200"/>
              <a:ext cx="2290200" cy="2319300"/>
            </a:xfrm>
            <a:prstGeom prst="roundRect">
              <a:avLst>
                <a:gd name="adj" fmla="val 16667"/>
              </a:avLst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" name="Google Shape;189;p28">
              <a:extLst>
                <a:ext uri="{FF2B5EF4-FFF2-40B4-BE49-F238E27FC236}">
                  <a16:creationId xmlns:a16="http://schemas.microsoft.com/office/drawing/2014/main" id="{3B363D34-10B5-D564-09AD-30581D588409}"/>
                </a:ext>
              </a:extLst>
            </p:cNvPr>
            <p:cNvSpPr/>
            <p:nvPr/>
          </p:nvSpPr>
          <p:spPr>
            <a:xfrm>
              <a:off x="5951850" y="1362127"/>
              <a:ext cx="2290200" cy="23193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 rtl="0">
                <a:spcBef>
                  <a:spcPts val="0"/>
                </a:spcBef>
                <a:spcAft>
                  <a:spcPts val="0"/>
                </a:spcAft>
              </a:pP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D3A9D95-163A-A0D5-EA14-6330DD8DE8AB}"/>
              </a:ext>
            </a:extLst>
          </p:cNvPr>
          <p:cNvSpPr txBox="1"/>
          <p:nvPr/>
        </p:nvSpPr>
        <p:spPr>
          <a:xfrm>
            <a:off x="8059884" y="2870001"/>
            <a:ext cx="258699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Solution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Quality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Data Security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6C156-1B45-C2E1-33A5-C46797DFB429}"/>
              </a:ext>
            </a:extLst>
          </p:cNvPr>
          <p:cNvSpPr txBox="1"/>
          <p:nvPr/>
        </p:nvSpPr>
        <p:spPr>
          <a:xfrm>
            <a:off x="1665250" y="2841496"/>
            <a:ext cx="25869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</p:txBody>
      </p:sp>
      <p:sp>
        <p:nvSpPr>
          <p:cNvPr id="13" name="Google Shape;189;p28">
            <a:extLst>
              <a:ext uri="{FF2B5EF4-FFF2-40B4-BE49-F238E27FC236}">
                <a16:creationId xmlns:a16="http://schemas.microsoft.com/office/drawing/2014/main" id="{9E51B523-734F-4052-EC3F-B21F960C3BD6}"/>
              </a:ext>
            </a:extLst>
          </p:cNvPr>
          <p:cNvSpPr/>
          <p:nvPr/>
        </p:nvSpPr>
        <p:spPr>
          <a:xfrm>
            <a:off x="4737463" y="2383422"/>
            <a:ext cx="2819101" cy="2999064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7204E9-55B8-E37D-4038-AF2C99C896B0}"/>
              </a:ext>
            </a:extLst>
          </p:cNvPr>
          <p:cNvSpPr txBox="1"/>
          <p:nvPr/>
        </p:nvSpPr>
        <p:spPr>
          <a:xfrm>
            <a:off x="4663144" y="2184171"/>
            <a:ext cx="2171700" cy="192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EEF30-86D9-5D29-F90B-B70344AD3ADF}"/>
              </a:ext>
            </a:extLst>
          </p:cNvPr>
          <p:cNvSpPr txBox="1"/>
          <p:nvPr/>
        </p:nvSpPr>
        <p:spPr>
          <a:xfrm>
            <a:off x="4649671" y="2383422"/>
            <a:ext cx="2364194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4D847-7629-B596-1E15-381DCEB59C16}"/>
              </a:ext>
            </a:extLst>
          </p:cNvPr>
          <p:cNvSpPr txBox="1"/>
          <p:nvPr/>
        </p:nvSpPr>
        <p:spPr>
          <a:xfrm>
            <a:off x="4792777" y="2884278"/>
            <a:ext cx="277057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latin typeface="Times New Roman"/>
                <a:ea typeface="Times New Roman"/>
                <a:cs typeface="Times New Roman"/>
                <a:sym typeface="Times New Roman"/>
              </a:rPr>
              <a:t> Potential Challenges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Quality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Accuracy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Adoption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689C75C3-215C-7FEA-3D4F-83B9E4FA70C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382" y="252246"/>
            <a:ext cx="198693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montserratregular"/>
            </a:endParaRPr>
          </a:p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DashMasters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regular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6764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202;p29">
            <a:extLst>
              <a:ext uri="{FF2B5EF4-FFF2-40B4-BE49-F238E27FC236}">
                <a16:creationId xmlns:a16="http://schemas.microsoft.com/office/drawing/2014/main" id="{B56A78B9-0623-997D-C6B6-DA5D31CA4071}"/>
              </a:ext>
            </a:extLst>
          </p:cNvPr>
          <p:cNvGrpSpPr/>
          <p:nvPr/>
        </p:nvGrpSpPr>
        <p:grpSpPr>
          <a:xfrm>
            <a:off x="167844" y="2260460"/>
            <a:ext cx="7475515" cy="3661953"/>
            <a:chOff x="133025" y="1516481"/>
            <a:chExt cx="5915839" cy="2686720"/>
          </a:xfrm>
        </p:grpSpPr>
        <p:sp>
          <p:nvSpPr>
            <p:cNvPr id="3" name="Google Shape;203;p29">
              <a:extLst>
                <a:ext uri="{FF2B5EF4-FFF2-40B4-BE49-F238E27FC236}">
                  <a16:creationId xmlns:a16="http://schemas.microsoft.com/office/drawing/2014/main" id="{00E41412-9C06-B4AC-D784-67BA98DFAB89}"/>
                </a:ext>
              </a:extLst>
            </p:cNvPr>
            <p:cNvSpPr/>
            <p:nvPr/>
          </p:nvSpPr>
          <p:spPr>
            <a:xfrm>
              <a:off x="1818284" y="1831245"/>
              <a:ext cx="1914216" cy="882070"/>
            </a:xfrm>
            <a:prstGeom prst="flowChartExtract">
              <a:avLst/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atin typeface="Times New Roman" panose="02020603050405020304" pitchFamily="18" charset="0"/>
                  <a:ea typeface="Oswald"/>
                  <a:cs typeface="Times New Roman" panose="02020603050405020304" pitchFamily="18" charset="0"/>
                  <a:sym typeface="Oswald"/>
                </a:rPr>
                <a:t>To Make India’s Education Smart</a:t>
              </a:r>
              <a:endParaRPr sz="1200" dirty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endParaRPr>
            </a:p>
          </p:txBody>
        </p:sp>
        <p:sp>
          <p:nvSpPr>
            <p:cNvPr id="4" name="Google Shape;204;p29">
              <a:extLst>
                <a:ext uri="{FF2B5EF4-FFF2-40B4-BE49-F238E27FC236}">
                  <a16:creationId xmlns:a16="http://schemas.microsoft.com/office/drawing/2014/main" id="{0BAC0699-74DC-0927-1B1B-28903F4AA34F}"/>
                </a:ext>
              </a:extLst>
            </p:cNvPr>
            <p:cNvSpPr/>
            <p:nvPr/>
          </p:nvSpPr>
          <p:spPr>
            <a:xfrm>
              <a:off x="1071319" y="2792640"/>
              <a:ext cx="3381394" cy="666900"/>
            </a:xfrm>
            <a:prstGeom prst="trapezoid">
              <a:avLst>
                <a:gd name="adj" fmla="val 99508"/>
              </a:avLst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dirty="0">
                  <a:latin typeface="Times New Roman"/>
                  <a:ea typeface="Times New Roman"/>
                  <a:cs typeface="Times New Roman"/>
                  <a:sym typeface="Times New Roman"/>
                </a:rPr>
                <a:t>Everything on the One Platform for the students and teachers</a:t>
              </a:r>
              <a:endParaRPr sz="14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" name="Google Shape;205;p29">
              <a:extLst>
                <a:ext uri="{FF2B5EF4-FFF2-40B4-BE49-F238E27FC236}">
                  <a16:creationId xmlns:a16="http://schemas.microsoft.com/office/drawing/2014/main" id="{22A8474D-EF35-A17A-638C-3FAEC0E9A9C1}"/>
                </a:ext>
              </a:extLst>
            </p:cNvPr>
            <p:cNvSpPr/>
            <p:nvPr/>
          </p:nvSpPr>
          <p:spPr>
            <a:xfrm>
              <a:off x="199625" y="3536300"/>
              <a:ext cx="5098661" cy="666901"/>
            </a:xfrm>
            <a:prstGeom prst="trapezoid">
              <a:avLst>
                <a:gd name="adj" fmla="val 108608"/>
              </a:avLst>
            </a:prstGeom>
            <a:solidFill>
              <a:srgbClr val="D9D2E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dirty="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Provides Personalized Learning Dashboards and reduces teacher’s Overhead of taking tests.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206;p29">
              <a:extLst>
                <a:ext uri="{FF2B5EF4-FFF2-40B4-BE49-F238E27FC236}">
                  <a16:creationId xmlns:a16="http://schemas.microsoft.com/office/drawing/2014/main" id="{50B84976-47DC-06A0-E8F5-204C0BE3A300}"/>
                </a:ext>
              </a:extLst>
            </p:cNvPr>
            <p:cNvSpPr/>
            <p:nvPr/>
          </p:nvSpPr>
          <p:spPr>
            <a:xfrm>
              <a:off x="3190085" y="1516481"/>
              <a:ext cx="1384200" cy="608400"/>
            </a:xfrm>
            <a:prstGeom prst="wedgeEllipseCallout">
              <a:avLst>
                <a:gd name="adj1" fmla="val -33409"/>
                <a:gd name="adj2" fmla="val 78439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/>
                  <a:ea typeface="Times New Roman"/>
                  <a:cs typeface="Times New Roman"/>
                  <a:sym typeface="Times New Roman"/>
                </a:rPr>
                <a:t>LONG TERM BENEFITS</a:t>
              </a:r>
              <a:endParaRPr sz="10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207;p29">
              <a:extLst>
                <a:ext uri="{FF2B5EF4-FFF2-40B4-BE49-F238E27FC236}">
                  <a16:creationId xmlns:a16="http://schemas.microsoft.com/office/drawing/2014/main" id="{680C85E7-9DCC-4747-2991-842C46BF04AA}"/>
                </a:ext>
              </a:extLst>
            </p:cNvPr>
            <p:cNvSpPr/>
            <p:nvPr/>
          </p:nvSpPr>
          <p:spPr>
            <a:xfrm flipH="1">
              <a:off x="133025" y="2252249"/>
              <a:ext cx="1251000" cy="666900"/>
            </a:xfrm>
            <a:prstGeom prst="wedgeEllipseCallout">
              <a:avLst>
                <a:gd name="adj1" fmla="val -38373"/>
                <a:gd name="adj2" fmla="val 66855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/>
                  <a:ea typeface="Times New Roman"/>
                  <a:cs typeface="Times New Roman"/>
                  <a:sym typeface="Times New Roman"/>
                </a:rPr>
                <a:t>MID-TERM BENEFITS</a:t>
              </a:r>
              <a:endParaRPr sz="10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208;p29">
              <a:extLst>
                <a:ext uri="{FF2B5EF4-FFF2-40B4-BE49-F238E27FC236}">
                  <a16:creationId xmlns:a16="http://schemas.microsoft.com/office/drawing/2014/main" id="{3DA5ABED-AFB8-97F9-A4A6-8CA86EC75943}"/>
                </a:ext>
              </a:extLst>
            </p:cNvPr>
            <p:cNvSpPr/>
            <p:nvPr/>
          </p:nvSpPr>
          <p:spPr>
            <a:xfrm>
              <a:off x="4664664" y="2947866"/>
              <a:ext cx="1384200" cy="608400"/>
            </a:xfrm>
            <a:prstGeom prst="wedgeEllipseCallout">
              <a:avLst>
                <a:gd name="adj1" fmla="val -40681"/>
                <a:gd name="adj2" fmla="val 60714"/>
              </a:avLst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latin typeface="Times New Roman"/>
                  <a:ea typeface="Times New Roman"/>
                  <a:cs typeface="Times New Roman"/>
                  <a:sym typeface="Times New Roman"/>
                </a:rPr>
                <a:t>SHORT TERM BENEFITS</a:t>
              </a:r>
              <a:endParaRPr sz="10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" name="Google Shape;189;p28">
            <a:extLst>
              <a:ext uri="{FF2B5EF4-FFF2-40B4-BE49-F238E27FC236}">
                <a16:creationId xmlns:a16="http://schemas.microsoft.com/office/drawing/2014/main" id="{A567697B-A405-61B1-5D6B-2FEC9A0602DE}"/>
              </a:ext>
            </a:extLst>
          </p:cNvPr>
          <p:cNvSpPr/>
          <p:nvPr/>
        </p:nvSpPr>
        <p:spPr>
          <a:xfrm>
            <a:off x="7803761" y="1493520"/>
            <a:ext cx="4034278" cy="4986198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6D28E-0F66-B99A-0183-5E24AEAA092B}"/>
              </a:ext>
            </a:extLst>
          </p:cNvPr>
          <p:cNvSpPr txBox="1"/>
          <p:nvPr/>
        </p:nvSpPr>
        <p:spPr>
          <a:xfrm>
            <a:off x="8042787" y="1599186"/>
            <a:ext cx="37952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Target Audience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Learning Experience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of materials and videos.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Effectiveness</a:t>
            </a:r>
            <a:endParaRPr lang="en-IN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Benefits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Inclusive Education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Building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Benefits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Cost-Efficiency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Development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Benefits 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Resource Consumption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9A3B4999-38C0-E669-973E-A297F4C58E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382" y="252246"/>
            <a:ext cx="198693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montserratregular"/>
            </a:endParaRPr>
          </a:p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DashMasters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regular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29835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DE9545-6F87-04C7-F906-71952BEDC08E}"/>
              </a:ext>
            </a:extLst>
          </p:cNvPr>
          <p:cNvSpPr txBox="1"/>
          <p:nvPr/>
        </p:nvSpPr>
        <p:spPr>
          <a:xfrm>
            <a:off x="609600" y="1737360"/>
            <a:ext cx="1085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https://it.delhi.gov.in/it/publications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https://it.delhi.gov.in/sites/default/files/generic_multiple_files/it-booklet.pdf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https://www.npmjs.com/package/youtube-search-api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https://pypi.org/project/PyPDF2/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8"/>
              </a:rPr>
              <a:t>https://pypi.org/project/spacy/</a:t>
            </a:r>
            <a:endParaRPr lang="en-IN" dirty="0"/>
          </a:p>
          <a:p>
            <a:endParaRPr lang="en-IN" dirty="0"/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5A4254B-5BED-7BC9-EA70-D3D6A9D8CDF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19382" y="252246"/>
            <a:ext cx="198693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montserratregular"/>
            </a:endParaRPr>
          </a:p>
          <a:p>
            <a:pPr marL="0" marR="0" lvl="0" indent="0" algn="l" defTabSz="91433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DashMasters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regular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Demi"/>
              <a:ea typeface="+mn-ea"/>
              <a:cs typeface="+mn-cs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92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7853</TotalTime>
  <Words>336</Words>
  <Application>Microsoft Office PowerPoint</Application>
  <PresentationFormat>Widescreen</PresentationFormat>
  <Paragraphs>97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ＭＳ Ｐゴシック</vt:lpstr>
      <vt:lpstr>Arial</vt:lpstr>
      <vt:lpstr>Calibri</vt:lpstr>
      <vt:lpstr>Franklin Gothic Demi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Learning Path DashBoard</vt:lpstr>
      <vt:lpstr> Learning Path DashBoard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Manan Gateshaniya</cp:lastModifiedBy>
  <cp:revision>151</cp:revision>
  <dcterms:created xsi:type="dcterms:W3CDTF">2013-12-12T18:46:50Z</dcterms:created>
  <dcterms:modified xsi:type="dcterms:W3CDTF">2024-09-02T09:24:04Z</dcterms:modified>
  <cp:category/>
</cp:coreProperties>
</file>