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73" r:id="rId5"/>
    <p:sldId id="330" r:id="rId6"/>
    <p:sldId id="277" r:id="rId7"/>
    <p:sldId id="280" r:id="rId8"/>
    <p:sldId id="275" r:id="rId9"/>
    <p:sldId id="319" r:id="rId10"/>
    <p:sldId id="320" r:id="rId11"/>
    <p:sldId id="321" r:id="rId12"/>
    <p:sldId id="317" r:id="rId13"/>
    <p:sldId id="318" r:id="rId14"/>
    <p:sldId id="326" r:id="rId15"/>
    <p:sldId id="327" r:id="rId16"/>
    <p:sldId id="322" r:id="rId17"/>
    <p:sldId id="276" r:id="rId18"/>
    <p:sldId id="323" r:id="rId19"/>
    <p:sldId id="284" r:id="rId20"/>
    <p:sldId id="325" r:id="rId21"/>
    <p:sldId id="324" r:id="rId22"/>
    <p:sldId id="331" r:id="rId23"/>
    <p:sldId id="283" r:id="rId24"/>
    <p:sldId id="329" r:id="rId25"/>
    <p:sldId id="332" r:id="rId26"/>
    <p:sldId id="333" r:id="rId27"/>
    <p:sldId id="334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kar Nanekar" initials="ON" lastIdx="1" clrIdx="0">
    <p:extLst>
      <p:ext uri="{19B8F6BF-5375-455C-9EA6-DF929625EA0E}">
        <p15:presenceInfo xmlns:p15="http://schemas.microsoft.com/office/powerpoint/2012/main" userId="S::STGONANE@ljmu.ac.uk::b3983264-4c61-4f22-8e0a-dd92d08ec2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F3300"/>
    <a:srgbClr val="336BBD"/>
    <a:srgbClr val="EE9F12"/>
    <a:srgbClr val="C28D6D"/>
    <a:srgbClr val="D8BEB2"/>
    <a:srgbClr val="753F2D"/>
    <a:srgbClr val="5E3324"/>
    <a:srgbClr val="8A4C34"/>
    <a:srgbClr val="815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>
        <p:scale>
          <a:sx n="75" d="100"/>
          <a:sy n="75" d="100"/>
        </p:scale>
        <p:origin x="974" y="187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outlineViewPr>
    <p:cViewPr>
      <p:scale>
        <a:sx n="33" d="100"/>
        <a:sy n="33" d="100"/>
      </p:scale>
      <p:origin x="0" y="-33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B24BE-04BC-42EC-821D-AE06296ABE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CAEF73-A144-4CF1-9790-AB5DFBCC4E8E}">
      <dgm:prSet phldrT="[Text]"/>
      <dgm:spPr/>
      <dgm:t>
        <a:bodyPr/>
        <a:lstStyle/>
        <a:p>
          <a:r>
            <a:rPr lang="en-US" dirty="0" err="1"/>
            <a:t>P.Pavani</a:t>
          </a:r>
          <a:endParaRPr lang="en-IN" dirty="0"/>
        </a:p>
      </dgm:t>
    </dgm:pt>
    <dgm:pt modelId="{58E0A38E-D1D3-4A6D-A68F-8D8B1239EE65}" type="parTrans" cxnId="{21203338-D396-4A80-8BB4-8D1C5C55E721}">
      <dgm:prSet/>
      <dgm:spPr/>
      <dgm:t>
        <a:bodyPr/>
        <a:lstStyle/>
        <a:p>
          <a:endParaRPr lang="en-IN"/>
        </a:p>
      </dgm:t>
    </dgm:pt>
    <dgm:pt modelId="{E6474E22-591F-44ED-BB8F-6994D7A8AB17}" type="sibTrans" cxnId="{21203338-D396-4A80-8BB4-8D1C5C55E721}">
      <dgm:prSet/>
      <dgm:spPr/>
      <dgm:t>
        <a:bodyPr/>
        <a:lstStyle/>
        <a:p>
          <a:endParaRPr lang="en-IN"/>
        </a:p>
      </dgm:t>
    </dgm:pt>
    <dgm:pt modelId="{A5425FC6-9919-4C78-B40D-A0EDDA7F466B}">
      <dgm:prSet phldrT="[Text]"/>
      <dgm:spPr/>
      <dgm:t>
        <a:bodyPr/>
        <a:lstStyle/>
        <a:p>
          <a:r>
            <a:rPr lang="en-US" dirty="0"/>
            <a:t>Koti Ramesh</a:t>
          </a:r>
          <a:endParaRPr lang="en-IN" dirty="0"/>
        </a:p>
      </dgm:t>
    </dgm:pt>
    <dgm:pt modelId="{2A211341-AFCB-4045-84B8-2892CCD3A285}" type="parTrans" cxnId="{9BD7AF11-50B2-4454-8A99-C6F3C90A5C01}">
      <dgm:prSet/>
      <dgm:spPr/>
      <dgm:t>
        <a:bodyPr/>
        <a:lstStyle/>
        <a:p>
          <a:endParaRPr lang="en-IN"/>
        </a:p>
      </dgm:t>
    </dgm:pt>
    <dgm:pt modelId="{06002DFC-0B8C-481D-A488-5C7894EA4008}" type="sibTrans" cxnId="{9BD7AF11-50B2-4454-8A99-C6F3C90A5C01}">
      <dgm:prSet/>
      <dgm:spPr/>
      <dgm:t>
        <a:bodyPr/>
        <a:lstStyle/>
        <a:p>
          <a:endParaRPr lang="en-IN"/>
        </a:p>
      </dgm:t>
    </dgm:pt>
    <dgm:pt modelId="{A1AE28BC-3156-45AA-89B8-F85811F2FA7A}">
      <dgm:prSet phldrT="[Text]"/>
      <dgm:spPr/>
      <dgm:t>
        <a:bodyPr/>
        <a:lstStyle/>
        <a:p>
          <a:r>
            <a:rPr lang="en-US" dirty="0" err="1"/>
            <a:t>Mr.Pushpendra</a:t>
          </a:r>
          <a:r>
            <a:rPr lang="en-US" dirty="0"/>
            <a:t> Singh </a:t>
          </a:r>
          <a:r>
            <a:rPr lang="en-US" dirty="0" err="1"/>
            <a:t>Bhadauriya</a:t>
          </a:r>
          <a:endParaRPr lang="en-IN" dirty="0"/>
        </a:p>
      </dgm:t>
    </dgm:pt>
    <dgm:pt modelId="{52828177-6658-4949-A9CE-C2A0FB71FC8B}" type="parTrans" cxnId="{0B2B72A7-BFBB-4EDD-9A6C-651ECF951F9F}">
      <dgm:prSet/>
      <dgm:spPr/>
      <dgm:t>
        <a:bodyPr/>
        <a:lstStyle/>
        <a:p>
          <a:endParaRPr lang="en-IN"/>
        </a:p>
      </dgm:t>
    </dgm:pt>
    <dgm:pt modelId="{BCA7840B-11A6-4D6F-968A-D6E3C03D2293}" type="sibTrans" cxnId="{0B2B72A7-BFBB-4EDD-9A6C-651ECF951F9F}">
      <dgm:prSet/>
      <dgm:spPr/>
      <dgm:t>
        <a:bodyPr/>
        <a:lstStyle/>
        <a:p>
          <a:endParaRPr lang="en-IN"/>
        </a:p>
      </dgm:t>
    </dgm:pt>
    <dgm:pt modelId="{2D4B068E-057E-4CD8-B3FE-A3B487758C18}">
      <dgm:prSet phldrT="[Text]"/>
      <dgm:spPr/>
      <dgm:t>
        <a:bodyPr/>
        <a:lstStyle/>
        <a:p>
          <a:r>
            <a:rPr lang="en-US" dirty="0"/>
            <a:t>Kartik Santosh </a:t>
          </a:r>
          <a:r>
            <a:rPr lang="en-US" dirty="0" err="1"/>
            <a:t>Nanekar</a:t>
          </a:r>
          <a:endParaRPr lang="en-IN" dirty="0"/>
        </a:p>
      </dgm:t>
    </dgm:pt>
    <dgm:pt modelId="{A40BDB93-921C-4749-A06D-F340802386B7}" type="parTrans" cxnId="{E6072D9A-1A71-4FA6-86FD-EDBEB7933F0D}">
      <dgm:prSet/>
      <dgm:spPr/>
      <dgm:t>
        <a:bodyPr/>
        <a:lstStyle/>
        <a:p>
          <a:endParaRPr lang="en-IN"/>
        </a:p>
      </dgm:t>
    </dgm:pt>
    <dgm:pt modelId="{2B4DBE5A-1BCF-46E2-A6ED-8476225969CB}" type="sibTrans" cxnId="{E6072D9A-1A71-4FA6-86FD-EDBEB7933F0D}">
      <dgm:prSet/>
      <dgm:spPr/>
      <dgm:t>
        <a:bodyPr/>
        <a:lstStyle/>
        <a:p>
          <a:endParaRPr lang="en-IN"/>
        </a:p>
      </dgm:t>
    </dgm:pt>
    <dgm:pt modelId="{D4F0C854-5E3F-4B68-8B22-53127C3762D8}">
      <dgm:prSet phldrT="[Text]"/>
      <dgm:spPr/>
      <dgm:t>
        <a:bodyPr/>
        <a:lstStyle/>
        <a:p>
          <a:r>
            <a:rPr lang="en-US" dirty="0"/>
            <a:t>Shaik </a:t>
          </a:r>
          <a:r>
            <a:rPr lang="en-US" dirty="0" err="1"/>
            <a:t>MohammedAshraf</a:t>
          </a:r>
          <a:endParaRPr lang="en-IN" dirty="0"/>
        </a:p>
      </dgm:t>
    </dgm:pt>
    <dgm:pt modelId="{06697DB9-C164-465E-8B02-F6D928371A6B}" type="parTrans" cxnId="{89BB5CB5-AA8D-40BD-9D24-8783690EAF53}">
      <dgm:prSet/>
      <dgm:spPr/>
      <dgm:t>
        <a:bodyPr/>
        <a:lstStyle/>
        <a:p>
          <a:endParaRPr lang="en-IN"/>
        </a:p>
      </dgm:t>
    </dgm:pt>
    <dgm:pt modelId="{5EF78B0F-801F-45CD-AB6A-7C10DA4A9B18}" type="sibTrans" cxnId="{89BB5CB5-AA8D-40BD-9D24-8783690EAF53}">
      <dgm:prSet/>
      <dgm:spPr/>
      <dgm:t>
        <a:bodyPr/>
        <a:lstStyle/>
        <a:p>
          <a:endParaRPr lang="en-IN"/>
        </a:p>
      </dgm:t>
    </dgm:pt>
    <dgm:pt modelId="{3F86729E-997A-4977-ACD1-6156A2BED442}" type="pres">
      <dgm:prSet presAssocID="{499B24BE-04BC-42EC-821D-AE06296ABEA7}" presName="vert0" presStyleCnt="0">
        <dgm:presLayoutVars>
          <dgm:dir/>
          <dgm:animOne val="branch"/>
          <dgm:animLvl val="lvl"/>
        </dgm:presLayoutVars>
      </dgm:prSet>
      <dgm:spPr/>
    </dgm:pt>
    <dgm:pt modelId="{E4D9F7F6-282A-47D0-8FF7-C3E1F4784F14}" type="pres">
      <dgm:prSet presAssocID="{71CAEF73-A144-4CF1-9790-AB5DFBCC4E8E}" presName="thickLine" presStyleLbl="alignNode1" presStyleIdx="0" presStyleCnt="5"/>
      <dgm:spPr/>
    </dgm:pt>
    <dgm:pt modelId="{73BD326D-2700-43FB-B9BE-F8442B5BAD3A}" type="pres">
      <dgm:prSet presAssocID="{71CAEF73-A144-4CF1-9790-AB5DFBCC4E8E}" presName="horz1" presStyleCnt="0"/>
      <dgm:spPr/>
    </dgm:pt>
    <dgm:pt modelId="{035B9498-450F-4B78-B617-24D2B0F9216C}" type="pres">
      <dgm:prSet presAssocID="{71CAEF73-A144-4CF1-9790-AB5DFBCC4E8E}" presName="tx1" presStyleLbl="revTx" presStyleIdx="0" presStyleCnt="5"/>
      <dgm:spPr/>
    </dgm:pt>
    <dgm:pt modelId="{0F84CA37-BE7B-45F9-ADF4-A332A465A7C7}" type="pres">
      <dgm:prSet presAssocID="{71CAEF73-A144-4CF1-9790-AB5DFBCC4E8E}" presName="vert1" presStyleCnt="0"/>
      <dgm:spPr/>
    </dgm:pt>
    <dgm:pt modelId="{0665C3C2-4FBF-4127-839D-FD940C7FDA6A}" type="pres">
      <dgm:prSet presAssocID="{A5425FC6-9919-4C78-B40D-A0EDDA7F466B}" presName="thickLine" presStyleLbl="alignNode1" presStyleIdx="1" presStyleCnt="5"/>
      <dgm:spPr/>
    </dgm:pt>
    <dgm:pt modelId="{FF892D7D-D4BD-4CE6-B8E9-EA2F10493D5C}" type="pres">
      <dgm:prSet presAssocID="{A5425FC6-9919-4C78-B40D-A0EDDA7F466B}" presName="horz1" presStyleCnt="0"/>
      <dgm:spPr/>
    </dgm:pt>
    <dgm:pt modelId="{CCA451E9-9671-4CC5-AA2C-A65EC981082E}" type="pres">
      <dgm:prSet presAssocID="{A5425FC6-9919-4C78-B40D-A0EDDA7F466B}" presName="tx1" presStyleLbl="revTx" presStyleIdx="1" presStyleCnt="5"/>
      <dgm:spPr/>
    </dgm:pt>
    <dgm:pt modelId="{78163751-C78A-4FF6-A708-E58B46DC59C4}" type="pres">
      <dgm:prSet presAssocID="{A5425FC6-9919-4C78-B40D-A0EDDA7F466B}" presName="vert1" presStyleCnt="0"/>
      <dgm:spPr/>
    </dgm:pt>
    <dgm:pt modelId="{88F5A30A-3B65-4025-9D63-852D7213B211}" type="pres">
      <dgm:prSet presAssocID="{A1AE28BC-3156-45AA-89B8-F85811F2FA7A}" presName="thickLine" presStyleLbl="alignNode1" presStyleIdx="2" presStyleCnt="5"/>
      <dgm:spPr/>
    </dgm:pt>
    <dgm:pt modelId="{99C9BCB3-D382-4BDD-8293-28433F8C929C}" type="pres">
      <dgm:prSet presAssocID="{A1AE28BC-3156-45AA-89B8-F85811F2FA7A}" presName="horz1" presStyleCnt="0"/>
      <dgm:spPr/>
    </dgm:pt>
    <dgm:pt modelId="{6E85C488-BF4E-4033-BD71-B7F949B1F2A4}" type="pres">
      <dgm:prSet presAssocID="{A1AE28BC-3156-45AA-89B8-F85811F2FA7A}" presName="tx1" presStyleLbl="revTx" presStyleIdx="2" presStyleCnt="5"/>
      <dgm:spPr/>
    </dgm:pt>
    <dgm:pt modelId="{F675D49D-2C63-45BC-8BCB-E4A29EF7CA35}" type="pres">
      <dgm:prSet presAssocID="{A1AE28BC-3156-45AA-89B8-F85811F2FA7A}" presName="vert1" presStyleCnt="0"/>
      <dgm:spPr/>
    </dgm:pt>
    <dgm:pt modelId="{5C129FBD-F1E8-40C4-9BEB-F18F86F5BB09}" type="pres">
      <dgm:prSet presAssocID="{2D4B068E-057E-4CD8-B3FE-A3B487758C18}" presName="thickLine" presStyleLbl="alignNode1" presStyleIdx="3" presStyleCnt="5"/>
      <dgm:spPr/>
    </dgm:pt>
    <dgm:pt modelId="{A369927C-E57E-4319-AD0F-D73FE6763C64}" type="pres">
      <dgm:prSet presAssocID="{2D4B068E-057E-4CD8-B3FE-A3B487758C18}" presName="horz1" presStyleCnt="0"/>
      <dgm:spPr/>
    </dgm:pt>
    <dgm:pt modelId="{2CE2E123-E755-4796-9968-8E584975F334}" type="pres">
      <dgm:prSet presAssocID="{2D4B068E-057E-4CD8-B3FE-A3B487758C18}" presName="tx1" presStyleLbl="revTx" presStyleIdx="3" presStyleCnt="5"/>
      <dgm:spPr/>
    </dgm:pt>
    <dgm:pt modelId="{800E9F7D-AFB0-41E3-A9B3-D38E4D83762A}" type="pres">
      <dgm:prSet presAssocID="{2D4B068E-057E-4CD8-B3FE-A3B487758C18}" presName="vert1" presStyleCnt="0"/>
      <dgm:spPr/>
    </dgm:pt>
    <dgm:pt modelId="{C7F41BAA-2699-4BB7-8D8B-97DA045FF0A3}" type="pres">
      <dgm:prSet presAssocID="{D4F0C854-5E3F-4B68-8B22-53127C3762D8}" presName="thickLine" presStyleLbl="alignNode1" presStyleIdx="4" presStyleCnt="5"/>
      <dgm:spPr/>
    </dgm:pt>
    <dgm:pt modelId="{37E0FD31-B64E-4BCD-80B0-1C998CE7F33B}" type="pres">
      <dgm:prSet presAssocID="{D4F0C854-5E3F-4B68-8B22-53127C3762D8}" presName="horz1" presStyleCnt="0"/>
      <dgm:spPr/>
    </dgm:pt>
    <dgm:pt modelId="{325218A8-888D-48A5-903A-C120E0159DE4}" type="pres">
      <dgm:prSet presAssocID="{D4F0C854-5E3F-4B68-8B22-53127C3762D8}" presName="tx1" presStyleLbl="revTx" presStyleIdx="4" presStyleCnt="5"/>
      <dgm:spPr/>
    </dgm:pt>
    <dgm:pt modelId="{011F8652-044E-4DB1-BCCD-A586E9B7E610}" type="pres">
      <dgm:prSet presAssocID="{D4F0C854-5E3F-4B68-8B22-53127C3762D8}" presName="vert1" presStyleCnt="0"/>
      <dgm:spPr/>
    </dgm:pt>
  </dgm:ptLst>
  <dgm:cxnLst>
    <dgm:cxn modelId="{9BD7AF11-50B2-4454-8A99-C6F3C90A5C01}" srcId="{499B24BE-04BC-42EC-821D-AE06296ABEA7}" destId="{A5425FC6-9919-4C78-B40D-A0EDDA7F466B}" srcOrd="1" destOrd="0" parTransId="{2A211341-AFCB-4045-84B8-2892CCD3A285}" sibTransId="{06002DFC-0B8C-481D-A488-5C7894EA4008}"/>
    <dgm:cxn modelId="{2A54BD13-8ECE-4237-8F87-A7F5A9881B0F}" type="presOf" srcId="{A5425FC6-9919-4C78-B40D-A0EDDA7F466B}" destId="{CCA451E9-9671-4CC5-AA2C-A65EC981082E}" srcOrd="0" destOrd="0" presId="urn:microsoft.com/office/officeart/2008/layout/LinedList"/>
    <dgm:cxn modelId="{BE16D42B-7F0F-4D4C-8A2D-E827D76DDB08}" type="presOf" srcId="{2D4B068E-057E-4CD8-B3FE-A3B487758C18}" destId="{2CE2E123-E755-4796-9968-8E584975F334}" srcOrd="0" destOrd="0" presId="urn:microsoft.com/office/officeart/2008/layout/LinedList"/>
    <dgm:cxn modelId="{21203338-D396-4A80-8BB4-8D1C5C55E721}" srcId="{499B24BE-04BC-42EC-821D-AE06296ABEA7}" destId="{71CAEF73-A144-4CF1-9790-AB5DFBCC4E8E}" srcOrd="0" destOrd="0" parTransId="{58E0A38E-D1D3-4A6D-A68F-8D8B1239EE65}" sibTransId="{E6474E22-591F-44ED-BB8F-6994D7A8AB17}"/>
    <dgm:cxn modelId="{A0D31567-D55A-4984-B52B-503A77997F13}" type="presOf" srcId="{71CAEF73-A144-4CF1-9790-AB5DFBCC4E8E}" destId="{035B9498-450F-4B78-B617-24D2B0F9216C}" srcOrd="0" destOrd="0" presId="urn:microsoft.com/office/officeart/2008/layout/LinedList"/>
    <dgm:cxn modelId="{DADE9388-0217-4F57-989B-4938C0E7DA9F}" type="presOf" srcId="{499B24BE-04BC-42EC-821D-AE06296ABEA7}" destId="{3F86729E-997A-4977-ACD1-6156A2BED442}" srcOrd="0" destOrd="0" presId="urn:microsoft.com/office/officeart/2008/layout/LinedList"/>
    <dgm:cxn modelId="{E6072D9A-1A71-4FA6-86FD-EDBEB7933F0D}" srcId="{499B24BE-04BC-42EC-821D-AE06296ABEA7}" destId="{2D4B068E-057E-4CD8-B3FE-A3B487758C18}" srcOrd="3" destOrd="0" parTransId="{A40BDB93-921C-4749-A06D-F340802386B7}" sibTransId="{2B4DBE5A-1BCF-46E2-A6ED-8476225969CB}"/>
    <dgm:cxn modelId="{0B2B72A7-BFBB-4EDD-9A6C-651ECF951F9F}" srcId="{499B24BE-04BC-42EC-821D-AE06296ABEA7}" destId="{A1AE28BC-3156-45AA-89B8-F85811F2FA7A}" srcOrd="2" destOrd="0" parTransId="{52828177-6658-4949-A9CE-C2A0FB71FC8B}" sibTransId="{BCA7840B-11A6-4D6F-968A-D6E3C03D2293}"/>
    <dgm:cxn modelId="{89BB5CB5-AA8D-40BD-9D24-8783690EAF53}" srcId="{499B24BE-04BC-42EC-821D-AE06296ABEA7}" destId="{D4F0C854-5E3F-4B68-8B22-53127C3762D8}" srcOrd="4" destOrd="0" parTransId="{06697DB9-C164-465E-8B02-F6D928371A6B}" sibTransId="{5EF78B0F-801F-45CD-AB6A-7C10DA4A9B18}"/>
    <dgm:cxn modelId="{704CECD3-9E51-451D-8051-B11D3D192AEF}" type="presOf" srcId="{D4F0C854-5E3F-4B68-8B22-53127C3762D8}" destId="{325218A8-888D-48A5-903A-C120E0159DE4}" srcOrd="0" destOrd="0" presId="urn:microsoft.com/office/officeart/2008/layout/LinedList"/>
    <dgm:cxn modelId="{FE149FE7-A8DC-4B6A-8E61-2B7FC36F86F5}" type="presOf" srcId="{A1AE28BC-3156-45AA-89B8-F85811F2FA7A}" destId="{6E85C488-BF4E-4033-BD71-B7F949B1F2A4}" srcOrd="0" destOrd="0" presId="urn:microsoft.com/office/officeart/2008/layout/LinedList"/>
    <dgm:cxn modelId="{7B154565-EB9E-42DC-98D2-87C6B79CD1E6}" type="presParOf" srcId="{3F86729E-997A-4977-ACD1-6156A2BED442}" destId="{E4D9F7F6-282A-47D0-8FF7-C3E1F4784F14}" srcOrd="0" destOrd="0" presId="urn:microsoft.com/office/officeart/2008/layout/LinedList"/>
    <dgm:cxn modelId="{702A4208-198C-4631-9837-56D7E18E9EC0}" type="presParOf" srcId="{3F86729E-997A-4977-ACD1-6156A2BED442}" destId="{73BD326D-2700-43FB-B9BE-F8442B5BAD3A}" srcOrd="1" destOrd="0" presId="urn:microsoft.com/office/officeart/2008/layout/LinedList"/>
    <dgm:cxn modelId="{ADDE2EBA-590F-4E9B-B994-A608152DCB00}" type="presParOf" srcId="{73BD326D-2700-43FB-B9BE-F8442B5BAD3A}" destId="{035B9498-450F-4B78-B617-24D2B0F9216C}" srcOrd="0" destOrd="0" presId="urn:microsoft.com/office/officeart/2008/layout/LinedList"/>
    <dgm:cxn modelId="{142C499D-8DA2-4D8F-BA13-86DB043338AC}" type="presParOf" srcId="{73BD326D-2700-43FB-B9BE-F8442B5BAD3A}" destId="{0F84CA37-BE7B-45F9-ADF4-A332A465A7C7}" srcOrd="1" destOrd="0" presId="urn:microsoft.com/office/officeart/2008/layout/LinedList"/>
    <dgm:cxn modelId="{9E2CA98A-A5A0-45AC-A0AE-9A817115FBB1}" type="presParOf" srcId="{3F86729E-997A-4977-ACD1-6156A2BED442}" destId="{0665C3C2-4FBF-4127-839D-FD940C7FDA6A}" srcOrd="2" destOrd="0" presId="urn:microsoft.com/office/officeart/2008/layout/LinedList"/>
    <dgm:cxn modelId="{2644F0D3-4784-4264-BD90-5DC8354E1DB1}" type="presParOf" srcId="{3F86729E-997A-4977-ACD1-6156A2BED442}" destId="{FF892D7D-D4BD-4CE6-B8E9-EA2F10493D5C}" srcOrd="3" destOrd="0" presId="urn:microsoft.com/office/officeart/2008/layout/LinedList"/>
    <dgm:cxn modelId="{7F4A7A42-6EDD-4644-9647-B1EDDC39F303}" type="presParOf" srcId="{FF892D7D-D4BD-4CE6-B8E9-EA2F10493D5C}" destId="{CCA451E9-9671-4CC5-AA2C-A65EC981082E}" srcOrd="0" destOrd="0" presId="urn:microsoft.com/office/officeart/2008/layout/LinedList"/>
    <dgm:cxn modelId="{4CC56188-2E8B-422B-823A-A75EBC3F8969}" type="presParOf" srcId="{FF892D7D-D4BD-4CE6-B8E9-EA2F10493D5C}" destId="{78163751-C78A-4FF6-A708-E58B46DC59C4}" srcOrd="1" destOrd="0" presId="urn:microsoft.com/office/officeart/2008/layout/LinedList"/>
    <dgm:cxn modelId="{CF35C9ED-F660-4A86-8087-B6CB19278ACE}" type="presParOf" srcId="{3F86729E-997A-4977-ACD1-6156A2BED442}" destId="{88F5A30A-3B65-4025-9D63-852D7213B211}" srcOrd="4" destOrd="0" presId="urn:microsoft.com/office/officeart/2008/layout/LinedList"/>
    <dgm:cxn modelId="{750818B8-B516-4BCD-A733-21E708EDE8A2}" type="presParOf" srcId="{3F86729E-997A-4977-ACD1-6156A2BED442}" destId="{99C9BCB3-D382-4BDD-8293-28433F8C929C}" srcOrd="5" destOrd="0" presId="urn:microsoft.com/office/officeart/2008/layout/LinedList"/>
    <dgm:cxn modelId="{E32234D3-F36A-4D16-9597-7EE2BAF736E6}" type="presParOf" srcId="{99C9BCB3-D382-4BDD-8293-28433F8C929C}" destId="{6E85C488-BF4E-4033-BD71-B7F949B1F2A4}" srcOrd="0" destOrd="0" presId="urn:microsoft.com/office/officeart/2008/layout/LinedList"/>
    <dgm:cxn modelId="{1BFDE38B-B002-4304-851A-00BE4E34BC56}" type="presParOf" srcId="{99C9BCB3-D382-4BDD-8293-28433F8C929C}" destId="{F675D49D-2C63-45BC-8BCB-E4A29EF7CA35}" srcOrd="1" destOrd="0" presId="urn:microsoft.com/office/officeart/2008/layout/LinedList"/>
    <dgm:cxn modelId="{5C024446-BACE-4811-8238-EAF56B803628}" type="presParOf" srcId="{3F86729E-997A-4977-ACD1-6156A2BED442}" destId="{5C129FBD-F1E8-40C4-9BEB-F18F86F5BB09}" srcOrd="6" destOrd="0" presId="urn:microsoft.com/office/officeart/2008/layout/LinedList"/>
    <dgm:cxn modelId="{636E3422-53DB-4CF7-8BDA-D6164333A9D4}" type="presParOf" srcId="{3F86729E-997A-4977-ACD1-6156A2BED442}" destId="{A369927C-E57E-4319-AD0F-D73FE6763C64}" srcOrd="7" destOrd="0" presId="urn:microsoft.com/office/officeart/2008/layout/LinedList"/>
    <dgm:cxn modelId="{1C281803-CE6E-4879-8245-F1B6F3638A80}" type="presParOf" srcId="{A369927C-E57E-4319-AD0F-D73FE6763C64}" destId="{2CE2E123-E755-4796-9968-8E584975F334}" srcOrd="0" destOrd="0" presId="urn:microsoft.com/office/officeart/2008/layout/LinedList"/>
    <dgm:cxn modelId="{ABE1DB81-43E4-41B0-AD18-A428C6FE6F20}" type="presParOf" srcId="{A369927C-E57E-4319-AD0F-D73FE6763C64}" destId="{800E9F7D-AFB0-41E3-A9B3-D38E4D83762A}" srcOrd="1" destOrd="0" presId="urn:microsoft.com/office/officeart/2008/layout/LinedList"/>
    <dgm:cxn modelId="{0BA5DC5A-07C1-4218-8E6B-FD189B80C0B5}" type="presParOf" srcId="{3F86729E-997A-4977-ACD1-6156A2BED442}" destId="{C7F41BAA-2699-4BB7-8D8B-97DA045FF0A3}" srcOrd="8" destOrd="0" presId="urn:microsoft.com/office/officeart/2008/layout/LinedList"/>
    <dgm:cxn modelId="{F1EF3B31-EF66-4634-8E31-32E7688865B8}" type="presParOf" srcId="{3F86729E-997A-4977-ACD1-6156A2BED442}" destId="{37E0FD31-B64E-4BCD-80B0-1C998CE7F33B}" srcOrd="9" destOrd="0" presId="urn:microsoft.com/office/officeart/2008/layout/LinedList"/>
    <dgm:cxn modelId="{174D5167-A45C-4D4F-BC87-5FE98D0D4487}" type="presParOf" srcId="{37E0FD31-B64E-4BCD-80B0-1C998CE7F33B}" destId="{325218A8-888D-48A5-903A-C120E0159DE4}" srcOrd="0" destOrd="0" presId="urn:microsoft.com/office/officeart/2008/layout/LinedList"/>
    <dgm:cxn modelId="{CB7FDF3C-F3FC-4DDA-A0AF-6DB14D696892}" type="presParOf" srcId="{37E0FD31-B64E-4BCD-80B0-1C998CE7F33B}" destId="{011F8652-044E-4DB1-BCCD-A586E9B7E6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9F7F6-282A-47D0-8FF7-C3E1F4784F14}">
      <dsp:nvSpPr>
        <dsp:cNvPr id="0" name=""/>
        <dsp:cNvSpPr/>
      </dsp:nvSpPr>
      <dsp:spPr>
        <a:xfrm>
          <a:off x="0" y="317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B9498-450F-4B78-B617-24D2B0F9216C}">
      <dsp:nvSpPr>
        <dsp:cNvPr id="0" name=""/>
        <dsp:cNvSpPr/>
      </dsp:nvSpPr>
      <dsp:spPr>
        <a:xfrm>
          <a:off x="0" y="317"/>
          <a:ext cx="8128000" cy="5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P.Pavani</a:t>
          </a:r>
          <a:endParaRPr lang="en-IN" sz="2500" kern="1200" dirty="0"/>
        </a:p>
      </dsp:txBody>
      <dsp:txXfrm>
        <a:off x="0" y="317"/>
        <a:ext cx="8128000" cy="520529"/>
      </dsp:txXfrm>
    </dsp:sp>
    <dsp:sp modelId="{0665C3C2-4FBF-4127-839D-FD940C7FDA6A}">
      <dsp:nvSpPr>
        <dsp:cNvPr id="0" name=""/>
        <dsp:cNvSpPr/>
      </dsp:nvSpPr>
      <dsp:spPr>
        <a:xfrm>
          <a:off x="0" y="520846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451E9-9671-4CC5-AA2C-A65EC981082E}">
      <dsp:nvSpPr>
        <dsp:cNvPr id="0" name=""/>
        <dsp:cNvSpPr/>
      </dsp:nvSpPr>
      <dsp:spPr>
        <a:xfrm>
          <a:off x="0" y="520846"/>
          <a:ext cx="8128000" cy="5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Koti Ramesh</a:t>
          </a:r>
          <a:endParaRPr lang="en-IN" sz="2500" kern="1200" dirty="0"/>
        </a:p>
      </dsp:txBody>
      <dsp:txXfrm>
        <a:off x="0" y="520846"/>
        <a:ext cx="8128000" cy="520529"/>
      </dsp:txXfrm>
    </dsp:sp>
    <dsp:sp modelId="{88F5A30A-3B65-4025-9D63-852D7213B211}">
      <dsp:nvSpPr>
        <dsp:cNvPr id="0" name=""/>
        <dsp:cNvSpPr/>
      </dsp:nvSpPr>
      <dsp:spPr>
        <a:xfrm>
          <a:off x="0" y="1041375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5C488-BF4E-4033-BD71-B7F949B1F2A4}">
      <dsp:nvSpPr>
        <dsp:cNvPr id="0" name=""/>
        <dsp:cNvSpPr/>
      </dsp:nvSpPr>
      <dsp:spPr>
        <a:xfrm>
          <a:off x="0" y="1041375"/>
          <a:ext cx="8128000" cy="5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Mr.Pushpendra</a:t>
          </a:r>
          <a:r>
            <a:rPr lang="en-US" sz="2500" kern="1200" dirty="0"/>
            <a:t> Singh </a:t>
          </a:r>
          <a:r>
            <a:rPr lang="en-US" sz="2500" kern="1200" dirty="0" err="1"/>
            <a:t>Bhadauriya</a:t>
          </a:r>
          <a:endParaRPr lang="en-IN" sz="2500" kern="1200" dirty="0"/>
        </a:p>
      </dsp:txBody>
      <dsp:txXfrm>
        <a:off x="0" y="1041375"/>
        <a:ext cx="8128000" cy="520529"/>
      </dsp:txXfrm>
    </dsp:sp>
    <dsp:sp modelId="{5C129FBD-F1E8-40C4-9BEB-F18F86F5BB09}">
      <dsp:nvSpPr>
        <dsp:cNvPr id="0" name=""/>
        <dsp:cNvSpPr/>
      </dsp:nvSpPr>
      <dsp:spPr>
        <a:xfrm>
          <a:off x="0" y="1561905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2E123-E755-4796-9968-8E584975F334}">
      <dsp:nvSpPr>
        <dsp:cNvPr id="0" name=""/>
        <dsp:cNvSpPr/>
      </dsp:nvSpPr>
      <dsp:spPr>
        <a:xfrm>
          <a:off x="0" y="1561905"/>
          <a:ext cx="8128000" cy="5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Kartik Santosh </a:t>
          </a:r>
          <a:r>
            <a:rPr lang="en-US" sz="2500" kern="1200" dirty="0" err="1"/>
            <a:t>Nanekar</a:t>
          </a:r>
          <a:endParaRPr lang="en-IN" sz="2500" kern="1200" dirty="0"/>
        </a:p>
      </dsp:txBody>
      <dsp:txXfrm>
        <a:off x="0" y="1561905"/>
        <a:ext cx="8128000" cy="520529"/>
      </dsp:txXfrm>
    </dsp:sp>
    <dsp:sp modelId="{C7F41BAA-2699-4BB7-8D8B-97DA045FF0A3}">
      <dsp:nvSpPr>
        <dsp:cNvPr id="0" name=""/>
        <dsp:cNvSpPr/>
      </dsp:nvSpPr>
      <dsp:spPr>
        <a:xfrm>
          <a:off x="0" y="2082434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218A8-888D-48A5-903A-C120E0159DE4}">
      <dsp:nvSpPr>
        <dsp:cNvPr id="0" name=""/>
        <dsp:cNvSpPr/>
      </dsp:nvSpPr>
      <dsp:spPr>
        <a:xfrm>
          <a:off x="0" y="2082434"/>
          <a:ext cx="8128000" cy="5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Shaik </a:t>
          </a:r>
          <a:r>
            <a:rPr lang="en-US" sz="2500" kern="1200" dirty="0" err="1"/>
            <a:t>MohammedAshraf</a:t>
          </a:r>
          <a:endParaRPr lang="en-IN" sz="2500" kern="1200" dirty="0"/>
        </a:p>
      </dsp:txBody>
      <dsp:txXfrm>
        <a:off x="0" y="2082434"/>
        <a:ext cx="8128000" cy="520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8/8/2024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294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861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47" y="734408"/>
            <a:ext cx="6400800" cy="3211950"/>
          </a:xfrm>
        </p:spPr>
        <p:txBody>
          <a:bodyPr>
            <a:normAutofit fontScale="90000"/>
          </a:bodyPr>
          <a:lstStyle/>
          <a:p>
            <a:r>
              <a:rPr lang="en-IN" dirty="0"/>
              <a:t>Bankruptcy Prevention Project  </a:t>
            </a:r>
            <a:br>
              <a:rPr lang="en-IN" dirty="0"/>
            </a:b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447" y="5065776"/>
            <a:ext cx="5486400" cy="384048"/>
          </a:xfrm>
        </p:spPr>
        <p:txBody>
          <a:bodyPr/>
          <a:lstStyle/>
          <a:p>
            <a:r>
              <a:rPr lang="en-US" dirty="0"/>
              <a:t>Group 6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6570EE-4226-499E-6ABF-4DE59FD0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4FCFA-B887-1CA4-612D-70E598A5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10</a:t>
            </a:fld>
            <a:endParaRPr lang="en-US" noProof="0"/>
          </a:p>
        </p:txBody>
      </p:sp>
      <p:pic>
        <p:nvPicPr>
          <p:cNvPr id="1026" name="Picture 2" descr="1280x1024px | free download | HD wallpaper: green IC board, shallow ...">
            <a:extLst>
              <a:ext uri="{FF2B5EF4-FFF2-40B4-BE49-F238E27FC236}">
                <a16:creationId xmlns:a16="http://schemas.microsoft.com/office/drawing/2014/main" id="{327D88FA-518A-8BB1-3215-8454841AC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666" y="0"/>
            <a:ext cx="12315665" cy="678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Circular flowchart">
            <a:extLst>
              <a:ext uri="{FF2B5EF4-FFF2-40B4-BE49-F238E27FC236}">
                <a16:creationId xmlns:a16="http://schemas.microsoft.com/office/drawing/2014/main" id="{07E4BD52-09A6-85BF-B29B-F11768465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63338" y="-195067"/>
            <a:ext cx="5597115" cy="73659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FEF335-02AA-8FC8-5739-3FE9AA51CDA3}"/>
              </a:ext>
            </a:extLst>
          </p:cNvPr>
          <p:cNvSpPr txBox="1"/>
          <p:nvPr/>
        </p:nvSpPr>
        <p:spPr>
          <a:xfrm>
            <a:off x="3601864" y="2536569"/>
            <a:ext cx="2344529" cy="1797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Century" panose="02040604050505020304" pitchFamily="18" charset="0"/>
              </a:rPr>
              <a:t>It is known for its performance and speed, making it a popular choice in competitive machine learning and practical applications.</a:t>
            </a:r>
            <a:endParaRPr lang="en-US" sz="1600" dirty="0">
              <a:solidFill>
                <a:schemeClr val="bg1"/>
              </a:solidFill>
              <a:latin typeface="Century" panose="02040604050505020304" pitchFamily="18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1E8A0D-51E8-AB08-586B-075E119ADD6B}"/>
              </a:ext>
            </a:extLst>
          </p:cNvPr>
          <p:cNvSpPr txBox="1"/>
          <p:nvPr/>
        </p:nvSpPr>
        <p:spPr>
          <a:xfrm>
            <a:off x="1291949" y="2392940"/>
            <a:ext cx="19792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" panose="02040604050505020304" pitchFamily="18" charset="0"/>
              </a:rPr>
              <a:t>Is a statistical method used for binary classification problems. It predicts the probability that a given input point belongs to a certain class.</a:t>
            </a:r>
            <a:endParaRPr lang="en-IN" sz="16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DB297-3C23-D1FD-4AC1-2EDBB6A9B38F}"/>
              </a:ext>
            </a:extLst>
          </p:cNvPr>
          <p:cNvSpPr txBox="1"/>
          <p:nvPr/>
        </p:nvSpPr>
        <p:spPr>
          <a:xfrm>
            <a:off x="6580243" y="2516051"/>
            <a:ext cx="20857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" panose="02040604050505020304" pitchFamily="18" charset="0"/>
              </a:rPr>
              <a:t>is an ensemble learning method, which means it combines the predictions of multiple base learners  to improve overall performance.</a:t>
            </a:r>
            <a:endParaRPr lang="en-IN" sz="16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B73F4C-2969-0469-DD9A-DECE0BE0DC9E}"/>
              </a:ext>
            </a:extLst>
          </p:cNvPr>
          <p:cNvSpPr txBox="1"/>
          <p:nvPr/>
        </p:nvSpPr>
        <p:spPr>
          <a:xfrm>
            <a:off x="9327215" y="2203178"/>
            <a:ext cx="203359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" panose="02040604050505020304" pitchFamily="18" charset="0"/>
              </a:rPr>
              <a:t>Classification is based on the concept of Support Vector Machines, which are a set of supervised learning methods used for classification, regression, and outliers detection</a:t>
            </a:r>
            <a:endParaRPr lang="en-IN" sz="16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2ED178-39D2-4390-2472-1FEF4FA03DF5}"/>
              </a:ext>
            </a:extLst>
          </p:cNvPr>
          <p:cNvSpPr txBox="1"/>
          <p:nvPr/>
        </p:nvSpPr>
        <p:spPr>
          <a:xfrm>
            <a:off x="1325879" y="1222896"/>
            <a:ext cx="1198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Logistic Regression </a:t>
            </a:r>
            <a:endParaRPr lang="en-IN" sz="1400" dirty="0">
              <a:latin typeface="Century" panose="02040604050505020304" pitchFamily="18" charset="0"/>
            </a:endParaRPr>
          </a:p>
        </p:txBody>
      </p:sp>
      <p:pic>
        <p:nvPicPr>
          <p:cNvPr id="16" name="Graphic 15" descr="Circular flowchart">
            <a:extLst>
              <a:ext uri="{FF2B5EF4-FFF2-40B4-BE49-F238E27FC236}">
                <a16:creationId xmlns:a16="http://schemas.microsoft.com/office/drawing/2014/main" id="{40BB2BA3-D1FE-5CCE-988C-8AB839C4A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9720" y="-195067"/>
            <a:ext cx="5597115" cy="7365998"/>
          </a:xfrm>
          <a:prstGeom prst="rect">
            <a:avLst/>
          </a:prstGeom>
        </p:spPr>
      </p:pic>
      <p:pic>
        <p:nvPicPr>
          <p:cNvPr id="17" name="Graphic 16" descr="Circular flowchart">
            <a:extLst>
              <a:ext uri="{FF2B5EF4-FFF2-40B4-BE49-F238E27FC236}">
                <a16:creationId xmlns:a16="http://schemas.microsoft.com/office/drawing/2014/main" id="{154FF304-DDBA-5548-95AC-127E8A1FE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0529" y="-290610"/>
            <a:ext cx="5597115" cy="7365998"/>
          </a:xfrm>
          <a:prstGeom prst="rect">
            <a:avLst/>
          </a:prstGeom>
        </p:spPr>
      </p:pic>
      <p:pic>
        <p:nvPicPr>
          <p:cNvPr id="19" name="Graphic 18" descr="Circular flowchart">
            <a:extLst>
              <a:ext uri="{FF2B5EF4-FFF2-40B4-BE49-F238E27FC236}">
                <a16:creationId xmlns:a16="http://schemas.microsoft.com/office/drawing/2014/main" id="{FD2DF3F9-5166-F719-2171-563E88131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0884" y="-290610"/>
            <a:ext cx="5597115" cy="73659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1ED46C-520D-204C-4247-4B778A1AD841}"/>
              </a:ext>
            </a:extLst>
          </p:cNvPr>
          <p:cNvSpPr txBox="1"/>
          <p:nvPr/>
        </p:nvSpPr>
        <p:spPr>
          <a:xfrm flipH="1">
            <a:off x="4361602" y="1346006"/>
            <a:ext cx="143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" panose="02040604050505020304" pitchFamily="18" charset="0"/>
              </a:rPr>
              <a:t>XG BOOST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91CAE-1C04-35B3-4632-2416F9B41D30}"/>
              </a:ext>
            </a:extLst>
          </p:cNvPr>
          <p:cNvSpPr txBox="1"/>
          <p:nvPr/>
        </p:nvSpPr>
        <p:spPr>
          <a:xfrm>
            <a:off x="7258388" y="1222896"/>
            <a:ext cx="134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entury" panose="02040604050505020304" pitchFamily="18" charset="0"/>
              </a:rPr>
              <a:t>Random </a:t>
            </a:r>
          </a:p>
          <a:p>
            <a:r>
              <a:rPr lang="en-IN" sz="1400" dirty="0">
                <a:latin typeface="Century" panose="02040604050505020304" pitchFamily="18" charset="0"/>
              </a:rPr>
              <a:t>Forest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E0ED1-9F5C-EDE0-F74E-8ABCAADC0A2B}"/>
              </a:ext>
            </a:extLst>
          </p:cNvPr>
          <p:cNvSpPr txBox="1"/>
          <p:nvPr/>
        </p:nvSpPr>
        <p:spPr>
          <a:xfrm>
            <a:off x="10126663" y="1207400"/>
            <a:ext cx="120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entury" panose="02040604050505020304" pitchFamily="18" charset="0"/>
              </a:rPr>
              <a:t>Support </a:t>
            </a:r>
          </a:p>
          <a:p>
            <a:r>
              <a:rPr lang="en-IN" sz="1400" dirty="0">
                <a:latin typeface="Century" panose="02040604050505020304" pitchFamily="18" charset="0"/>
              </a:rPr>
              <a:t>Vector</a:t>
            </a:r>
          </a:p>
        </p:txBody>
      </p:sp>
      <p:sp>
        <p:nvSpPr>
          <p:cNvPr id="28" name="Footer Placeholder 11">
            <a:extLst>
              <a:ext uri="{FF2B5EF4-FFF2-40B4-BE49-F238E27FC236}">
                <a16:creationId xmlns:a16="http://schemas.microsoft.com/office/drawing/2014/main" id="{0FA90A23-C9B0-3CDF-6B5C-08B82DEFD0A4}"/>
              </a:ext>
            </a:extLst>
          </p:cNvPr>
          <p:cNvSpPr txBox="1">
            <a:spLocks/>
          </p:cNvSpPr>
          <p:nvPr/>
        </p:nvSpPr>
        <p:spPr>
          <a:xfrm>
            <a:off x="411479" y="301752"/>
            <a:ext cx="2485629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Bankruptcy Prevention Project  </a:t>
            </a:r>
            <a:br>
              <a:rPr lang="en-IN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6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4CC25-49CC-DC17-4A9A-EB162465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11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DECFB-987E-89DE-BDFB-E158100923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95621-3D8A-5920-E767-1F4F99CC3EF2}"/>
              </a:ext>
            </a:extLst>
          </p:cNvPr>
          <p:cNvSpPr txBox="1"/>
          <p:nvPr/>
        </p:nvSpPr>
        <p:spPr>
          <a:xfrm>
            <a:off x="3465094" y="3013501"/>
            <a:ext cx="7186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SUPPORT VECTOR</a:t>
            </a:r>
            <a:endParaRPr lang="en-IN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3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8235696" cy="575321"/>
          </a:xfrm>
        </p:spPr>
        <p:txBody>
          <a:bodyPr/>
          <a:lstStyle/>
          <a:p>
            <a:r>
              <a:rPr lang="en-US" dirty="0"/>
              <a:t>SUPPORT VECTOR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598" y="2680058"/>
            <a:ext cx="4828032" cy="490538"/>
          </a:xfrm>
        </p:spPr>
        <p:txBody>
          <a:bodyPr/>
          <a:lstStyle/>
          <a:p>
            <a:r>
              <a:rPr lang="en-US" sz="2000" dirty="0"/>
              <a:t>Model 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598" y="3170596"/>
            <a:ext cx="4597339" cy="2599622"/>
          </a:xfrm>
        </p:spPr>
        <p:txBody>
          <a:bodyPr/>
          <a:lstStyle/>
          <a:p>
            <a:r>
              <a:rPr lang="en-IN" b="1" dirty="0">
                <a:latin typeface="Consolas" panose="020B0609020204030204" pitchFamily="49" charset="0"/>
              </a:rPr>
              <a:t>Accuracy</a:t>
            </a:r>
          </a:p>
          <a:p>
            <a:r>
              <a:rPr lang="en-IN" b="1" dirty="0">
                <a:latin typeface="Consolas" panose="020B0609020204030204" pitchFamily="49" charset="0"/>
              </a:rPr>
              <a:t>1.0</a:t>
            </a:r>
          </a:p>
          <a:p>
            <a:r>
              <a:rPr lang="en-IN" b="1" dirty="0">
                <a:latin typeface="Consolas" panose="020B0609020204030204" pitchFamily="49" charset="0"/>
              </a:rPr>
              <a:t>Confusion matrix</a:t>
            </a:r>
            <a:endParaRPr lang="en-IN" sz="1600" b="1" i="0" dirty="0">
              <a:effectLst/>
              <a:latin typeface="Consolas" panose="020B0609020204030204" pitchFamily="49" charset="0"/>
            </a:endParaRPr>
          </a:p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[[21 0] </a:t>
            </a:r>
          </a:p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[ 0 29]] </a:t>
            </a:r>
            <a:br>
              <a:rPr lang="en-US" sz="1400" dirty="0"/>
            </a:br>
            <a:r>
              <a:rPr lang="en-US" sz="1400" b="1" dirty="0"/>
              <a:t>Classification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F1BC8-E04E-1755-5856-89AD7AE4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93" y="2680058"/>
            <a:ext cx="4235115" cy="2491956"/>
          </a:xfrm>
          <a:prstGeom prst="rect">
            <a:avLst/>
          </a:prstGeom>
        </p:spPr>
      </p:pic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3631F4D7-90B0-D707-7C3F-689A9466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85629" cy="27432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Bankruptcy Prevention Project  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4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63C35-D6A6-ECB7-E910-8B4BCF36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0B495-10D8-D409-7A2D-27AD3038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13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F8E0-C2FD-FCBB-A0FB-19156C8B24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BA96BA-03E7-88F0-4E74-3B35EBBA64D8}"/>
              </a:ext>
            </a:extLst>
          </p:cNvPr>
          <p:cNvSpPr txBox="1"/>
          <p:nvPr/>
        </p:nvSpPr>
        <p:spPr>
          <a:xfrm>
            <a:off x="3000737" y="2963648"/>
            <a:ext cx="61866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110557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8235696" cy="575321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598" y="2680058"/>
            <a:ext cx="4828032" cy="490538"/>
          </a:xfrm>
        </p:spPr>
        <p:txBody>
          <a:bodyPr/>
          <a:lstStyle/>
          <a:p>
            <a:r>
              <a:rPr lang="en-US" sz="2000" dirty="0"/>
              <a:t>Model 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598" y="3170596"/>
            <a:ext cx="4597339" cy="2599622"/>
          </a:xfrm>
        </p:spPr>
        <p:txBody>
          <a:bodyPr/>
          <a:lstStyle/>
          <a:p>
            <a:r>
              <a:rPr lang="en-IN" b="1" dirty="0">
                <a:latin typeface="Consolas" panose="020B0609020204030204" pitchFamily="49" charset="0"/>
              </a:rPr>
              <a:t>Accuracy</a:t>
            </a:r>
          </a:p>
          <a:p>
            <a:r>
              <a:rPr lang="en-IN" b="1" dirty="0">
                <a:latin typeface="Consolas" panose="020B0609020204030204" pitchFamily="49" charset="0"/>
              </a:rPr>
              <a:t>1.0</a:t>
            </a:r>
          </a:p>
          <a:p>
            <a:r>
              <a:rPr lang="en-IN" b="1" dirty="0">
                <a:latin typeface="Consolas" panose="020B0609020204030204" pitchFamily="49" charset="0"/>
              </a:rPr>
              <a:t>Confusion matrix</a:t>
            </a:r>
            <a:endParaRPr lang="en-IN" sz="1600" b="1" i="0" dirty="0">
              <a:effectLst/>
              <a:latin typeface="Consolas" panose="020B0609020204030204" pitchFamily="49" charset="0"/>
            </a:endParaRPr>
          </a:p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[[29 0] </a:t>
            </a:r>
          </a:p>
          <a:p>
            <a:r>
              <a:rPr lang="en-IN" sz="1600" b="0" i="0" dirty="0">
                <a:effectLst/>
                <a:latin typeface="Consolas" panose="020B0609020204030204" pitchFamily="49" charset="0"/>
              </a:rPr>
              <a:t>[ 0 21]] </a:t>
            </a:r>
            <a:br>
              <a:rPr lang="en-US" sz="1400" dirty="0"/>
            </a:br>
            <a:r>
              <a:rPr lang="en-US" sz="1400" b="1" dirty="0"/>
              <a:t>Classification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339D4-A3DF-3FD7-5B04-14027295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937" y="2807368"/>
            <a:ext cx="5775158" cy="2599622"/>
          </a:xfrm>
          <a:prstGeom prst="rect">
            <a:avLst/>
          </a:prstGeom>
        </p:spPr>
      </p:pic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1BFD75E3-AE0C-A85F-D106-95116833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85629" cy="27432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Bankruptcy Prevention Project  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63C35-D6A6-ECB7-E910-8B4BCF36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0B495-10D8-D409-7A2D-27AD3038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15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F8E0-C2FD-FCBB-A0FB-19156C8B24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C03E9-70FF-2FE8-A01A-DEED2CCE3BEA}"/>
              </a:ext>
            </a:extLst>
          </p:cNvPr>
          <p:cNvSpPr txBox="1"/>
          <p:nvPr/>
        </p:nvSpPr>
        <p:spPr>
          <a:xfrm>
            <a:off x="2983831" y="2855313"/>
            <a:ext cx="72670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Random forest classifier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0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1588496" cy="575321"/>
          </a:xfrm>
        </p:spPr>
        <p:txBody>
          <a:bodyPr anchor="t">
            <a:noAutofit/>
          </a:bodyPr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598" y="2705334"/>
            <a:ext cx="4828032" cy="4905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Model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599" y="3280884"/>
            <a:ext cx="3886562" cy="2730615"/>
          </a:xfrm>
        </p:spPr>
        <p:txBody>
          <a:bodyPr>
            <a:noAutofit/>
          </a:bodyPr>
          <a:lstStyle/>
          <a:p>
            <a:r>
              <a:rPr lang="en-I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Accuracy</a:t>
            </a:r>
          </a:p>
          <a:p>
            <a:r>
              <a:rPr lang="en-I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0.98</a:t>
            </a:r>
          </a:p>
          <a:p>
            <a:r>
              <a:rPr lang="en-I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Confusion matrix</a:t>
            </a:r>
            <a:endParaRPr lang="en-IN" sz="1400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[[28 1]</a:t>
            </a:r>
          </a:p>
          <a:p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[ 0 21]]</a:t>
            </a:r>
            <a:br>
              <a:rPr lang="en-US" sz="1200" dirty="0"/>
            </a:br>
            <a:r>
              <a:rPr lang="en-US" sz="1200" b="1" dirty="0">
                <a:solidFill>
                  <a:schemeClr val="tx1"/>
                </a:solidFill>
              </a:rPr>
              <a:t>Classification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0A3B6-6175-4FD7-A809-CF157602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24" y="2950603"/>
            <a:ext cx="4828032" cy="2730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5700F-F8AA-A054-19EC-7F7397D6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575" y="2766293"/>
            <a:ext cx="4347411" cy="3099233"/>
          </a:xfrm>
          <a:prstGeom prst="rect">
            <a:avLst/>
          </a:prstGeom>
        </p:spPr>
      </p:pic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E42AB821-F28E-B398-4BA6-44633AE7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85629" cy="27432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Bankruptcy Prevention Project  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2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63C35-D6A6-ECB7-E910-8B4BCF36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0B495-10D8-D409-7A2D-27AD3038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17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CF8E0-C2FD-FCBB-A0FB-19156C8B24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C03E9-70FF-2FE8-A01A-DEED2CCE3BEA}"/>
              </a:ext>
            </a:extLst>
          </p:cNvPr>
          <p:cNvSpPr txBox="1"/>
          <p:nvPr/>
        </p:nvSpPr>
        <p:spPr>
          <a:xfrm>
            <a:off x="2983831" y="2855313"/>
            <a:ext cx="72670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XG Boost CLASSIFIER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4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1588496" cy="575321"/>
          </a:xfrm>
        </p:spPr>
        <p:txBody>
          <a:bodyPr anchor="t">
            <a:noAutofit/>
          </a:bodyPr>
          <a:lstStyle/>
          <a:p>
            <a:r>
              <a:rPr lang="en-US" dirty="0"/>
              <a:t>XG Boost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598" y="2705334"/>
            <a:ext cx="4828032" cy="4905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Model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599" y="3280884"/>
            <a:ext cx="3886562" cy="2730615"/>
          </a:xfrm>
        </p:spPr>
        <p:txBody>
          <a:bodyPr>
            <a:noAutofit/>
          </a:bodyPr>
          <a:lstStyle/>
          <a:p>
            <a:r>
              <a:rPr lang="en-I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Accuracy</a:t>
            </a:r>
          </a:p>
          <a:p>
            <a:r>
              <a:rPr lang="en-I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0.98</a:t>
            </a:r>
          </a:p>
          <a:p>
            <a:r>
              <a:rPr lang="en-I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Confusion matrix</a:t>
            </a:r>
            <a:endParaRPr lang="en-IN" sz="1400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[[28 1]</a:t>
            </a:r>
          </a:p>
          <a:p>
            <a:r>
              <a:rPr lang="en-IN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[ 0 21]]</a:t>
            </a:r>
            <a:br>
              <a:rPr lang="en-US" sz="1200" dirty="0"/>
            </a:br>
            <a:r>
              <a:rPr lang="en-US" sz="1200" b="1" dirty="0">
                <a:solidFill>
                  <a:schemeClr val="tx1"/>
                </a:solidFill>
              </a:rPr>
              <a:t>Classification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2CE5E-5A38-E1D2-3E84-16A73E761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14" y="2705334"/>
            <a:ext cx="4288744" cy="2730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4CEC48-92F9-DA18-B8E0-22F38B5C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65" y="2605072"/>
            <a:ext cx="4882416" cy="3406428"/>
          </a:xfrm>
          <a:prstGeom prst="rect">
            <a:avLst/>
          </a:prstGeom>
        </p:spPr>
      </p:pic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A8F2FAB6-040F-EC8C-5D1E-F02E99D1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85629" cy="27432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Bankruptcy Prevention Project  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1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CB5125-DD4E-9FB7-C6B7-21B8BCA80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</a:t>
            </a:r>
            <a:br>
              <a:rPr lang="en-US" dirty="0"/>
            </a:br>
            <a:r>
              <a:rPr lang="en-US" dirty="0"/>
              <a:t>Deployment</a:t>
            </a: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ACE2924-0A08-60C8-B4A6-AEFFBD48B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78E469-3EB0-D6F6-BC61-384DA0F980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301625"/>
            <a:ext cx="1828800" cy="274638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D1AF1-902B-66FA-4477-5ACCBAFC0E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18775" y="301625"/>
            <a:ext cx="1673225" cy="274638"/>
          </a:xfrm>
        </p:spPr>
        <p:txBody>
          <a:bodyPr/>
          <a:lstStyle/>
          <a:p>
            <a:fld id="{5BFCF61C-3B18-4C03-8326-CC3B32D710C9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769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4C68-830B-749B-5900-8A9B75EB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Mentor: </a:t>
            </a:r>
            <a:r>
              <a:rPr lang="en-US" dirty="0" err="1"/>
              <a:t>karthik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518D-E5E7-AE26-AD33-917BF033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01FDE-8A81-D8FE-D5E7-8861B509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046EA-6658-CEE0-5E10-11019A12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</a:t>
            </a:fld>
            <a:endParaRPr lang="en-US" noProof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365736-B369-1661-399C-E5CC3D517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130908"/>
              </p:ext>
            </p:extLst>
          </p:nvPr>
        </p:nvGraphicFramePr>
        <p:xfrm>
          <a:off x="2032000" y="3535052"/>
          <a:ext cx="8128000" cy="260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7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7E4846-92A4-8A29-18B5-F87989AC7DD3}"/>
              </a:ext>
            </a:extLst>
          </p:cNvPr>
          <p:cNvSpPr/>
          <p:nvPr/>
        </p:nvSpPr>
        <p:spPr>
          <a:xfrm>
            <a:off x="8021052" y="3206496"/>
            <a:ext cx="3454160" cy="26889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Deploy and export necessary file around readme file which will contain steps and procedure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91F653-0C29-CB6C-0762-0072970E52E1}"/>
              </a:ext>
            </a:extLst>
          </p:cNvPr>
          <p:cNvSpPr/>
          <p:nvPr/>
        </p:nvSpPr>
        <p:spPr>
          <a:xfrm>
            <a:off x="152400" y="3206496"/>
            <a:ext cx="3454160" cy="26889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1800" dirty="0"/>
              <a:t>Selected the Logistic Regression model with best performance.</a:t>
            </a:r>
            <a:endParaRPr lang="en-IN" sz="1800" dirty="0"/>
          </a:p>
          <a:p>
            <a:pPr lvl="0">
              <a:lnSpc>
                <a:spcPct val="150000"/>
              </a:lnSpc>
            </a:pPr>
            <a:r>
              <a:rPr lang="en-IN" sz="1800" dirty="0"/>
              <a:t>Predict the probability of a business going bankrupt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E35347-5D7B-E5E3-EE2B-FEFF9C3F2698}"/>
              </a:ext>
            </a:extLst>
          </p:cNvPr>
          <p:cNvSpPr/>
          <p:nvPr/>
        </p:nvSpPr>
        <p:spPr>
          <a:xfrm>
            <a:off x="4086726" y="3206496"/>
            <a:ext cx="3454160" cy="26889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create pipeline for Inferencing save model input feature and necessary Preprocessing steps</a:t>
            </a:r>
          </a:p>
        </p:txBody>
      </p:sp>
      <p:sp>
        <p:nvSpPr>
          <p:cNvPr id="13" name="Footer Placeholder 11">
            <a:extLst>
              <a:ext uri="{FF2B5EF4-FFF2-40B4-BE49-F238E27FC236}">
                <a16:creationId xmlns:a16="http://schemas.microsoft.com/office/drawing/2014/main" id="{7F913F2F-D144-3BC8-7BC3-A2F0627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85629" cy="27432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Bankruptcy Prevention Project  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451" y="120476"/>
            <a:ext cx="4881613" cy="931886"/>
          </a:xfrm>
        </p:spPr>
        <p:txBody>
          <a:bodyPr/>
          <a:lstStyle/>
          <a:p>
            <a: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A8217-51B8-1231-7085-F119C5B7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91" y="1233638"/>
            <a:ext cx="8988418" cy="5037943"/>
          </a:xfrm>
          <a:prstGeom prst="rect">
            <a:avLst/>
          </a:prstGeom>
        </p:spPr>
      </p:pic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D9954F16-7C30-F89F-B081-BEBAB96D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85629" cy="27432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Bankruptcy Prevention Project  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1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8AB292-2191-DD70-35DA-E307E69F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2A675-8A9B-8586-7F1A-6905EA4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DDF3E5-A256-F9CE-B351-1DA6CB607A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2166938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br>
              <a:rPr lang="en-US" dirty="0"/>
            </a:br>
            <a:r>
              <a:rPr lang="en-US" dirty="0"/>
              <a:t>Challenges of the Bankruptcy Prevention Project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B7049-8529-0329-4138-B87EE63DE9D7}"/>
              </a:ext>
            </a:extLst>
          </p:cNvPr>
          <p:cNvSpPr txBox="1"/>
          <p:nvPr/>
        </p:nvSpPr>
        <p:spPr>
          <a:xfrm>
            <a:off x="0" y="2166938"/>
            <a:ext cx="12192000" cy="4801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Data Quality and Quantity: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Small Dataset:</a:t>
            </a:r>
            <a:r>
              <a:rPr lang="en-US" dirty="0"/>
              <a:t> The dataset consists of only 250 companies, which is relatively small. This can lead to overfitting, where the model performs well on the training data but poorly on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 Imbalance:</a:t>
            </a:r>
            <a:r>
              <a:rPr lang="en-US" dirty="0"/>
              <a:t> If the dataset has more non-bankruptcy cases than bankruptcy cases (or vice versa), it can lead to biased predictions. The model might predict the majority class more frequently, reducing its usefulness.</a:t>
            </a:r>
          </a:p>
          <a:p>
            <a:endParaRPr lang="en-US" dirty="0"/>
          </a:p>
          <a:p>
            <a:r>
              <a:rPr lang="en-US" b="1" dirty="0"/>
              <a:t>Feature Representation: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Categorical to Numerical Conversion:</a:t>
            </a:r>
            <a:r>
              <a:rPr lang="en-US" dirty="0"/>
              <a:t> Converting categorical risk levels (e.g., low, medium, high) to numerical values while maintaining the ordinal nature of these categories can be challenging.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Engineering:</a:t>
            </a:r>
            <a:r>
              <a:rPr lang="en-US" dirty="0"/>
              <a:t> Identifying and creating new features that might help improve model performance. This requires domain knowledge and can be time-consuming.</a:t>
            </a:r>
          </a:p>
          <a:p>
            <a:endParaRPr lang="en-US" dirty="0"/>
          </a:p>
          <a:p>
            <a:r>
              <a:rPr lang="en-US" b="1" dirty="0"/>
              <a:t>Model Selection and Tuning: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Choosing the Right Model:</a:t>
            </a:r>
            <a:r>
              <a:rPr lang="en-US" dirty="0"/>
              <a:t> Deciding on the appropriate machine learning algorithms to use (e.g., Logistic Regression, Random Forest, </a:t>
            </a:r>
            <a:r>
              <a:rPr lang="en-US" dirty="0" err="1"/>
              <a:t>XGBoost</a:t>
            </a:r>
            <a:r>
              <a:rPr lang="en-US" dirty="0"/>
              <a:t>) requires experimentation and understanding of the model's strengths and weaknesses.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8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B8206C-3F58-142D-F8ED-66D04607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B47D0-7E80-A58D-4B3C-A329AFE83AEB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Model Evaluation: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Evaluation Metrics:</a:t>
            </a:r>
            <a:r>
              <a:rPr lang="en-US" dirty="0"/>
              <a:t> Selecting appropriate metrics (e.g., accuracy, F1 score, precision, recall) to evaluate model performance. In cases of imbalanced data, accuracy might not be the best metric.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Cross-Validation:</a:t>
            </a:r>
            <a:r>
              <a:rPr lang="en-US" dirty="0"/>
              <a:t> Implementing cross-validation to ensure the model's performance is consistent across different subsets of the data. This helps in understanding the model's generalization capability.</a:t>
            </a:r>
          </a:p>
          <a:p>
            <a:endParaRPr lang="en-US" dirty="0"/>
          </a:p>
          <a:p>
            <a:r>
              <a:rPr lang="en-US" b="1" dirty="0"/>
              <a:t>Outlier Detection and Handling: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Outliers:</a:t>
            </a:r>
            <a:r>
              <a:rPr lang="en-US" dirty="0"/>
              <a:t> Identifying and dealing with outliers in the dataset. Outliers can skew the results and affect the model's performance.</a:t>
            </a:r>
          </a:p>
          <a:p>
            <a:endParaRPr lang="en-US" dirty="0"/>
          </a:p>
          <a:p>
            <a:r>
              <a:rPr lang="en-US" b="1" dirty="0"/>
              <a:t>Deployment: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Integration:</a:t>
            </a:r>
            <a:r>
              <a:rPr lang="en-US" dirty="0"/>
              <a:t> Integrating the model into a web application using frameworks like Flask or </a:t>
            </a:r>
            <a:r>
              <a:rPr lang="en-US" dirty="0" err="1"/>
              <a:t>Streamlit</a:t>
            </a:r>
            <a:r>
              <a:rPr lang="en-US" dirty="0"/>
              <a:t>. This requires additional skills in web development and API creation.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Ensuring the deployed model can handle real-time predictions efficiently and can scale as needed.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Interpretability: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Explainability:</a:t>
            </a:r>
            <a:r>
              <a:rPr lang="en-US" dirty="0"/>
              <a:t> Making the model's predictions understandable to non-technical stakeholders. This involves explaining how different features contribute to the prediction of bankruptcy.</a:t>
            </a:r>
          </a:p>
          <a:p>
            <a:endParaRPr lang="en-US" dirty="0"/>
          </a:p>
          <a:p>
            <a:r>
              <a:rPr lang="en-US" b="1" dirty="0"/>
              <a:t>Maintenance: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Updates:</a:t>
            </a:r>
            <a:r>
              <a:rPr lang="en-US" dirty="0"/>
              <a:t> Regularly updating the model with new data to ensure it remains accurate and relevant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Monitoring Performance:</a:t>
            </a:r>
            <a:r>
              <a:rPr lang="en-US" dirty="0"/>
              <a:t> Continuously monitoring the model's performance post-deployment to detect and address any issues promptly.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7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1AD8-068C-47EA-3A02-DCA6D7C0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1426464"/>
            <a:ext cx="7789672" cy="2728976"/>
          </a:xfrm>
        </p:spPr>
        <p:txBody>
          <a:bodyPr anchor="ctr"/>
          <a:lstStyle/>
          <a:p>
            <a:r>
              <a:rPr lang="en-US" cap="none" dirty="0"/>
              <a:t>THANK YOU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2775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700688" cy="274320"/>
          </a:xfrm>
        </p:spPr>
        <p:txBody>
          <a:bodyPr/>
          <a:lstStyle/>
          <a:p>
            <a:r>
              <a:rPr lang="en-IN" dirty="0"/>
              <a:t>Bankruptcy Prevention Project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flipV="1">
            <a:off x="0" y="6812280"/>
            <a:ext cx="160422" cy="45719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59" y="3401567"/>
            <a:ext cx="4828031" cy="2229211"/>
          </a:xfrm>
        </p:spPr>
        <p:txBody>
          <a:bodyPr/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presentation will cover the project's business objective, data description, acceptance criteria, project milestones, and key findings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2971800"/>
            <a:ext cx="5852160" cy="304398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Welcome Statement: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Welcome, everyone, to my presentation on the Bankruptcy Prevention Project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purpose of this project is to develop a predictive model that can assess the likelihood of a business going bankrupt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and predicting bankruptcy is crucial for businesses and financial institutions to mitigate risks and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85629" cy="27432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Bankruptcy Prevention Project  </a:t>
            </a:r>
            <a:br>
              <a:rPr lang="en-IN" dirty="0"/>
            </a:b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1" dirty="0"/>
              <a:t> Overview: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43767" y="576072"/>
            <a:ext cx="7519736" cy="51771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/>
              <a:t>Industrial Risk</a:t>
            </a:r>
            <a:r>
              <a:rPr lang="en-US" sz="1800" b="0" dirty="0"/>
              <a:t>: Categorical variable with values 0 (low risk), 0.5 (medium risk), and 1 (high risk).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Management Risk</a:t>
            </a:r>
            <a:r>
              <a:rPr lang="en-US" sz="1800" b="0" dirty="0"/>
              <a:t>: Categorical variable with values 0 (low risk), 0.5 (medium risk), and 1 (high risk).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Financial Flexibility</a:t>
            </a:r>
            <a:r>
              <a:rPr lang="en-US" sz="1800" b="0" dirty="0"/>
              <a:t>: Categorical variable with values 0 (low flexibility), 0.5 (medium flexibility), and 1 (high flexibility).</a:t>
            </a:r>
            <a:endParaRPr lang="en-US" sz="1800" b="1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Credibility:</a:t>
            </a:r>
            <a:r>
              <a:rPr lang="en-US" sz="1800" dirty="0"/>
              <a:t> Categorical variable with values 0 (low credibility), 0.5 (medium credibility), and 1 (high credibility).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Competitiveness:</a:t>
            </a:r>
            <a:r>
              <a:rPr lang="en-US" sz="1800" dirty="0"/>
              <a:t> Categorical variable with values 0 (low competitiveness), 0.5 (medium competitiveness), and 1 (high competitiveness).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Operating Risk:</a:t>
            </a:r>
            <a:r>
              <a:rPr lang="en-US" sz="1800" dirty="0"/>
              <a:t> Categorical variable with values 0 (low risk), 0.5 (medium risk), and 1 (high risk).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Class:</a:t>
            </a:r>
            <a:r>
              <a:rPr lang="en-US" sz="1800" dirty="0"/>
              <a:t> Target variable with values 'bankruptcy' and 'non-bankruptcy'.</a:t>
            </a: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CF02258E-426E-E1B0-684D-30D273504534}"/>
              </a:ext>
            </a:extLst>
          </p:cNvPr>
          <p:cNvSpPr txBox="1">
            <a:spLocks/>
          </p:cNvSpPr>
          <p:nvPr/>
        </p:nvSpPr>
        <p:spPr>
          <a:xfrm>
            <a:off x="288759" y="506208"/>
            <a:ext cx="11726778" cy="14198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Objective</a:t>
            </a:r>
            <a:endParaRPr lang="en-US" sz="3200" dirty="0">
              <a:latin typeface="Century" panose="02040604050505020304" pitchFamily="18" charset="0"/>
            </a:endParaRPr>
          </a:p>
          <a:p>
            <a:r>
              <a:rPr lang="en-US" sz="1800" dirty="0">
                <a:latin typeface="Century" panose="02040604050505020304" pitchFamily="18" charset="0"/>
              </a:rPr>
              <a:t>Daily price movements contain significant noise, indicating market volatility.</a:t>
            </a:r>
          </a:p>
          <a:p>
            <a:r>
              <a:rPr lang="en-US" sz="1800" dirty="0">
                <a:latin typeface="Century" panose="02040604050505020304" pitchFamily="18" charset="0"/>
              </a:rPr>
              <a:t>Techniques like moving averages help to smooth out noise for better trend visualization.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66E6243-B1EC-2BA8-08B7-7D36A9EC331B}"/>
              </a:ext>
            </a:extLst>
          </p:cNvPr>
          <p:cNvSpPr txBox="1">
            <a:spLocks/>
          </p:cNvSpPr>
          <p:nvPr/>
        </p:nvSpPr>
        <p:spPr>
          <a:xfrm>
            <a:off x="288759" y="3158532"/>
            <a:ext cx="5807241" cy="3397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IN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Correlation heatmap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entury" panose="02040604050505020304" pitchFamily="18" charset="0"/>
            </a:endParaRPr>
          </a:p>
          <a:p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entury" panose="02040604050505020304" pitchFamily="18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" panose="02040604050505020304" pitchFamily="18" charset="0"/>
              </a:rPr>
              <a:t>Here we can see that the attribute “Competitiveness“ is highly correlated with the attributes “Financial Flexibility" and "credibility“</a:t>
            </a:r>
          </a:p>
          <a:p>
            <a:endParaRPr lang="en-US" sz="2400" dirty="0">
              <a:latin typeface="Century" panose="02040604050505020304" pitchFamily="18" charset="0"/>
            </a:endParaRPr>
          </a:p>
          <a:p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57CC73-048A-A72C-9FA4-786BB87E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8822"/>
            <a:ext cx="6095999" cy="395742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D04FED5-0E99-7A50-7E42-9885549BB4A6}"/>
              </a:ext>
            </a:extLst>
          </p:cNvPr>
          <p:cNvSpPr/>
          <p:nvPr/>
        </p:nvSpPr>
        <p:spPr>
          <a:xfrm>
            <a:off x="0" y="2181726"/>
            <a:ext cx="12192000" cy="1042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ooter Placeholder 11">
            <a:extLst>
              <a:ext uri="{FF2B5EF4-FFF2-40B4-BE49-F238E27FC236}">
                <a16:creationId xmlns:a16="http://schemas.microsoft.com/office/drawing/2014/main" id="{B019EFE5-B11A-A995-4FAA-32D19FC2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85629" cy="27432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Bankruptcy Prevention Project  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B5DB8-41FB-8960-A8CC-A5280CEE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6</a:t>
            </a:fld>
            <a:endParaRPr lang="en-US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476476-BE92-E817-915A-593EE34E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89" y="2511781"/>
            <a:ext cx="5261810" cy="3399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CB9C4-63D0-1613-E98B-A09365B0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62" y="2454416"/>
            <a:ext cx="5744343" cy="33993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F278F7-C1B1-58B5-E023-29F3B73E7316}"/>
              </a:ext>
            </a:extLst>
          </p:cNvPr>
          <p:cNvSpPr/>
          <p:nvPr/>
        </p:nvSpPr>
        <p:spPr>
          <a:xfrm>
            <a:off x="176463" y="2343299"/>
            <a:ext cx="5624262" cy="3567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9F042F-0A24-91B5-96DA-EED4E33548FF}"/>
              </a:ext>
            </a:extLst>
          </p:cNvPr>
          <p:cNvSpPr/>
          <p:nvPr/>
        </p:nvSpPr>
        <p:spPr>
          <a:xfrm>
            <a:off x="6096000" y="2343298"/>
            <a:ext cx="5699760" cy="3567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215D75-BF5D-F39D-8432-F6208CE2FADB}"/>
              </a:ext>
            </a:extLst>
          </p:cNvPr>
          <p:cNvSpPr/>
          <p:nvPr/>
        </p:nvSpPr>
        <p:spPr>
          <a:xfrm>
            <a:off x="357690" y="362605"/>
            <a:ext cx="5261809" cy="1313795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entury" panose="02040604050505020304" pitchFamily="18" charset="0"/>
              </a:rPr>
              <a:t>The Financial Flexibility Of The companies Are Good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D0BBB-C659-E695-B5F3-69F8F7924F3E}"/>
              </a:ext>
            </a:extLst>
          </p:cNvPr>
          <p:cNvSpPr/>
          <p:nvPr/>
        </p:nvSpPr>
        <p:spPr>
          <a:xfrm flipH="1">
            <a:off x="6420250" y="362605"/>
            <a:ext cx="5261809" cy="131379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 dirty="0">
                <a:latin typeface="Century" panose="02040604050505020304" pitchFamily="18" charset="0"/>
              </a:rPr>
              <a:t>	       Pie Chart </a:t>
            </a:r>
            <a:br>
              <a:rPr lang="en-US" sz="1600" dirty="0">
                <a:latin typeface="Century" panose="02040604050505020304" pitchFamily="18" charset="0"/>
              </a:rPr>
            </a:br>
            <a:r>
              <a:rPr lang="en-US" sz="1600" dirty="0">
                <a:latin typeface="Century" panose="02040604050505020304" pitchFamily="18" charset="0"/>
              </a:rPr>
              <a:t>  Shows the number of bankrupt and   non-bankrupt companies.</a:t>
            </a:r>
            <a:br>
              <a:rPr lang="en-US" sz="1600" b="1" u="sng" dirty="0">
                <a:latin typeface="Century" panose="02040604050505020304" pitchFamily="18" charset="0"/>
              </a:rPr>
            </a:br>
            <a:endParaRPr lang="en-US" sz="1600" dirty="0">
              <a:latin typeface="Century" panose="020406040505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F17ECF-BC7F-0C9B-B6EA-461DCFFA2D58}"/>
              </a:ext>
            </a:extLst>
          </p:cNvPr>
          <p:cNvCxnSpPr/>
          <p:nvPr/>
        </p:nvCxnSpPr>
        <p:spPr>
          <a:xfrm>
            <a:off x="592414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D839FC8-D186-D311-3986-0998ADF20DCC}"/>
              </a:ext>
            </a:extLst>
          </p:cNvPr>
          <p:cNvSpPr/>
          <p:nvPr/>
        </p:nvSpPr>
        <p:spPr>
          <a:xfrm>
            <a:off x="2600325" y="1676401"/>
            <a:ext cx="676271" cy="666897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E78F9C5-5E53-8860-0E52-9771D49C89C4}"/>
              </a:ext>
            </a:extLst>
          </p:cNvPr>
          <p:cNvSpPr/>
          <p:nvPr/>
        </p:nvSpPr>
        <p:spPr>
          <a:xfrm>
            <a:off x="8713020" y="1676401"/>
            <a:ext cx="676271" cy="666897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2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B5DB8-41FB-8960-A8CC-A5280CEE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278F7-C1B1-58B5-E023-29F3B73E7316}"/>
              </a:ext>
            </a:extLst>
          </p:cNvPr>
          <p:cNvSpPr/>
          <p:nvPr/>
        </p:nvSpPr>
        <p:spPr>
          <a:xfrm>
            <a:off x="176463" y="2343299"/>
            <a:ext cx="5624262" cy="3567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9F042F-0A24-91B5-96DA-EED4E33548FF}"/>
              </a:ext>
            </a:extLst>
          </p:cNvPr>
          <p:cNvSpPr/>
          <p:nvPr/>
        </p:nvSpPr>
        <p:spPr>
          <a:xfrm>
            <a:off x="6096000" y="2343298"/>
            <a:ext cx="5699760" cy="3567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215D75-BF5D-F39D-8432-F6208CE2FADB}"/>
              </a:ext>
            </a:extLst>
          </p:cNvPr>
          <p:cNvSpPr/>
          <p:nvPr/>
        </p:nvSpPr>
        <p:spPr>
          <a:xfrm>
            <a:off x="357689" y="190501"/>
            <a:ext cx="5261809" cy="14859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anose="02040604050505020304" pitchFamily="18" charset="0"/>
              </a:rPr>
              <a:t>T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" panose="02040604050505020304" pitchFamily="18" charset="0"/>
              </a:rPr>
              <a:t>heir is some risk with the credibility of the companies risk percentage is almost equal</a:t>
            </a:r>
            <a:b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entury" panose="02040604050505020304" pitchFamily="18" charset="0"/>
              </a:rPr>
            </a:br>
            <a:endParaRPr lang="en-US" sz="1200" b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D0BBB-C659-E695-B5F3-69F8F7924F3E}"/>
              </a:ext>
            </a:extLst>
          </p:cNvPr>
          <p:cNvSpPr/>
          <p:nvPr/>
        </p:nvSpPr>
        <p:spPr>
          <a:xfrm flipH="1">
            <a:off x="6410725" y="190501"/>
            <a:ext cx="5261809" cy="14859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entury" panose="02040604050505020304" pitchFamily="18" charset="0"/>
              </a:rPr>
              <a:t>This plot shows that the companies operational processes has the higher chance for bankruptcy</a:t>
            </a:r>
            <a:endParaRPr lang="en-US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F17ECF-BC7F-0C9B-B6EA-461DCFFA2D58}"/>
              </a:ext>
            </a:extLst>
          </p:cNvPr>
          <p:cNvCxnSpPr/>
          <p:nvPr/>
        </p:nvCxnSpPr>
        <p:spPr>
          <a:xfrm>
            <a:off x="592414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0F8450C5-5D9C-53E4-FA4E-E9876E3AD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27" y="2446307"/>
            <a:ext cx="5345671" cy="3464802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4960DDDE-4667-77FE-F827-7BED6F9F3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93" y="2468774"/>
            <a:ext cx="5318759" cy="344233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DAF261F4-AAB2-B414-62A7-4620CF4C8FAD}"/>
              </a:ext>
            </a:extLst>
          </p:cNvPr>
          <p:cNvSpPr/>
          <p:nvPr/>
        </p:nvSpPr>
        <p:spPr>
          <a:xfrm>
            <a:off x="2600325" y="1676401"/>
            <a:ext cx="676271" cy="666897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911CFFC-CF07-A3DE-94C0-453875A33D31}"/>
              </a:ext>
            </a:extLst>
          </p:cNvPr>
          <p:cNvSpPr/>
          <p:nvPr/>
        </p:nvSpPr>
        <p:spPr>
          <a:xfrm>
            <a:off x="8763004" y="1676401"/>
            <a:ext cx="676271" cy="666897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5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B5DB8-41FB-8960-A8CC-A5280CEE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278F7-C1B1-58B5-E023-29F3B73E7316}"/>
              </a:ext>
            </a:extLst>
          </p:cNvPr>
          <p:cNvSpPr/>
          <p:nvPr/>
        </p:nvSpPr>
        <p:spPr>
          <a:xfrm>
            <a:off x="176463" y="2343299"/>
            <a:ext cx="5624262" cy="3567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9F042F-0A24-91B5-96DA-EED4E33548FF}"/>
              </a:ext>
            </a:extLst>
          </p:cNvPr>
          <p:cNvSpPr/>
          <p:nvPr/>
        </p:nvSpPr>
        <p:spPr>
          <a:xfrm>
            <a:off x="6096000" y="2343298"/>
            <a:ext cx="5699760" cy="3567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215D75-BF5D-F39D-8432-F6208CE2FADB}"/>
              </a:ext>
            </a:extLst>
          </p:cNvPr>
          <p:cNvSpPr/>
          <p:nvPr/>
        </p:nvSpPr>
        <p:spPr>
          <a:xfrm>
            <a:off x="357689" y="190501"/>
            <a:ext cx="5261809" cy="14859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0" dirty="0">
                <a:effectLst/>
                <a:latin typeface="Century" panose="02040604050505020304" pitchFamily="18" charset="0"/>
              </a:rPr>
              <a:t>There is risk with the competitiveness of the company</a:t>
            </a:r>
            <a:endParaRPr lang="en-US" b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D0BBB-C659-E695-B5F3-69F8F7924F3E}"/>
              </a:ext>
            </a:extLst>
          </p:cNvPr>
          <p:cNvSpPr/>
          <p:nvPr/>
        </p:nvSpPr>
        <p:spPr>
          <a:xfrm flipH="1">
            <a:off x="6410725" y="190501"/>
            <a:ext cx="5261809" cy="14859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br>
              <a:rPr lang="en-US" sz="1600" b="1" dirty="0">
                <a:solidFill>
                  <a:schemeClr val="bg2"/>
                </a:solidFill>
                <a:effectLst/>
                <a:latin typeface="Century" panose="02040604050505020304" pitchFamily="18" charset="0"/>
              </a:rPr>
            </a:br>
            <a:r>
              <a:rPr lang="en-US" sz="1600" b="1" dirty="0">
                <a:solidFill>
                  <a:schemeClr val="bg2"/>
                </a:solidFill>
                <a:effectLst/>
                <a:latin typeface="Century" panose="02040604050505020304" pitchFamily="18" charset="0"/>
              </a:rPr>
              <a:t>The industrial risk is low in companies</a:t>
            </a:r>
            <a:br>
              <a:rPr lang="en-US" sz="1600" b="1" dirty="0">
                <a:solidFill>
                  <a:schemeClr val="bg2"/>
                </a:solidFill>
                <a:effectLst/>
                <a:latin typeface="Century" panose="02040604050505020304" pitchFamily="18" charset="0"/>
              </a:rPr>
            </a:b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F17ECF-BC7F-0C9B-B6EA-461DCFFA2D58}"/>
              </a:ext>
            </a:extLst>
          </p:cNvPr>
          <p:cNvCxnSpPr/>
          <p:nvPr/>
        </p:nvCxnSpPr>
        <p:spPr>
          <a:xfrm>
            <a:off x="592414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DAF261F4-AAB2-B414-62A7-4620CF4C8FAD}"/>
              </a:ext>
            </a:extLst>
          </p:cNvPr>
          <p:cNvSpPr/>
          <p:nvPr/>
        </p:nvSpPr>
        <p:spPr>
          <a:xfrm>
            <a:off x="2600325" y="1676401"/>
            <a:ext cx="676271" cy="666897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911CFFC-CF07-A3DE-94C0-453875A33D31}"/>
              </a:ext>
            </a:extLst>
          </p:cNvPr>
          <p:cNvSpPr/>
          <p:nvPr/>
        </p:nvSpPr>
        <p:spPr>
          <a:xfrm>
            <a:off x="8763004" y="1676401"/>
            <a:ext cx="676271" cy="666897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8A9B77F-95D3-027A-5108-5AE5AFD7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9" y="2403902"/>
            <a:ext cx="5261805" cy="3415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F3B9DC-B7AB-27B4-6AFB-890B869E4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99" y="2387526"/>
            <a:ext cx="5567162" cy="35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8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4CC25-49CC-DC17-4A9A-EB162465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9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DECFB-987E-89DE-BDFB-E158100923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95621-3D8A-5920-E767-1F4F99CC3EF2}"/>
              </a:ext>
            </a:extLst>
          </p:cNvPr>
          <p:cNvSpPr txBox="1"/>
          <p:nvPr/>
        </p:nvSpPr>
        <p:spPr>
          <a:xfrm>
            <a:off x="3465094" y="3013501"/>
            <a:ext cx="7186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Model Building </a:t>
            </a:r>
            <a:endParaRPr lang="en-IN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5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</TotalTime>
  <Words>1125</Words>
  <Application>Microsoft Office PowerPoint</Application>
  <PresentationFormat>Widescreen</PresentationFormat>
  <Paragraphs>160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</vt:lpstr>
      <vt:lpstr>Consolas</vt:lpstr>
      <vt:lpstr>Office Theme</vt:lpstr>
      <vt:lpstr>Bankruptcy Prevention Project   </vt:lpstr>
      <vt:lpstr>Mentor: karthik</vt:lpstr>
      <vt:lpstr>Introduction</vt:lpstr>
      <vt:lpstr>Data  Overview: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VECTOR</vt:lpstr>
      <vt:lpstr>PowerPoint Presentation</vt:lpstr>
      <vt:lpstr>Logistic regression</vt:lpstr>
      <vt:lpstr>PowerPoint Presentation</vt:lpstr>
      <vt:lpstr>Random forest classifier</vt:lpstr>
      <vt:lpstr>PowerPoint Presentation</vt:lpstr>
      <vt:lpstr>XG Boost classifier</vt:lpstr>
      <vt:lpstr>Model  Deployment</vt:lpstr>
      <vt:lpstr>Deployment </vt:lpstr>
      <vt:lpstr>Deployment </vt:lpstr>
      <vt:lpstr> Challenges of the Bankruptcy Prevention Project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Rao</dc:creator>
  <cp:lastModifiedBy>Pavani Royal</cp:lastModifiedBy>
  <cp:revision>45</cp:revision>
  <dcterms:created xsi:type="dcterms:W3CDTF">2024-07-03T18:34:22Z</dcterms:created>
  <dcterms:modified xsi:type="dcterms:W3CDTF">2024-08-08T06:54:23Z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