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26"/>
  </p:notesMasterIdLst>
  <p:handoutMasterIdLst>
    <p:handoutMasterId r:id="rId27"/>
  </p:handoutMasterIdLst>
  <p:sldIdLst>
    <p:sldId id="256" r:id="rId2"/>
    <p:sldId id="258" r:id="rId3"/>
    <p:sldId id="269" r:id="rId4"/>
    <p:sldId id="271" r:id="rId5"/>
    <p:sldId id="259" r:id="rId6"/>
    <p:sldId id="270" r:id="rId7"/>
    <p:sldId id="260" r:id="rId8"/>
    <p:sldId id="261" r:id="rId9"/>
    <p:sldId id="274" r:id="rId10"/>
    <p:sldId id="275" r:id="rId11"/>
    <p:sldId id="262" r:id="rId12"/>
    <p:sldId id="272" r:id="rId13"/>
    <p:sldId id="273" r:id="rId14"/>
    <p:sldId id="276" r:id="rId15"/>
    <p:sldId id="279" r:id="rId16"/>
    <p:sldId id="278" r:id="rId17"/>
    <p:sldId id="277" r:id="rId18"/>
    <p:sldId id="263" r:id="rId19"/>
    <p:sldId id="264" r:id="rId20"/>
    <p:sldId id="265" r:id="rId21"/>
    <p:sldId id="266" r:id="rId22"/>
    <p:sldId id="267" r:id="rId23"/>
    <p:sldId id="268" r:id="rId24"/>
    <p:sldId id="280" r:id="rId25"/>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F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67"/>
      </p:cViewPr>
      <p:guideLst/>
    </p:cSldViewPr>
  </p:slideViewPr>
  <p:notesTextViewPr>
    <p:cViewPr>
      <p:scale>
        <a:sx n="1" d="1"/>
        <a:sy n="1" d="1"/>
      </p:scale>
      <p:origin x="0" y="0"/>
    </p:cViewPr>
  </p:notesTextViewPr>
  <p:notesViewPr>
    <p:cSldViewPr snapToGrid="0">
      <p:cViewPr varScale="1">
        <p:scale>
          <a:sx n="73" d="100"/>
          <a:sy n="73" d="100"/>
        </p:scale>
        <p:origin x="195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711075367188717"/>
          <c:y val="7.2215315858398216E-2"/>
          <c:w val="0.72014314182949357"/>
          <c:h val="0.59574115735533062"/>
        </c:manualLayout>
      </c:layout>
      <c:barChart>
        <c:barDir val="bar"/>
        <c:grouping val="stacked"/>
        <c:varyColors val="0"/>
        <c:ser>
          <c:idx val="0"/>
          <c:order val="0"/>
          <c:tx>
            <c:strRef>
              <c:f>Sheet1!$B$1</c:f>
              <c:strCache>
                <c:ptCount val="1"/>
                <c:pt idx="0">
                  <c:v>Start Date</c:v>
                </c:pt>
              </c:strCache>
            </c:strRef>
          </c:tx>
          <c:spPr>
            <a:noFill/>
            <a:ln>
              <a:noFill/>
            </a:ln>
            <a:effectLst/>
          </c:spPr>
          <c:invertIfNegative val="0"/>
          <c:cat>
            <c:strRef>
              <c:f>Sheet1!$A$2:$A$9</c:f>
              <c:strCache>
                <c:ptCount val="8"/>
                <c:pt idx="0">
                  <c:v>Literature Survey</c:v>
                </c:pt>
                <c:pt idx="1">
                  <c:v>Review Report </c:v>
                </c:pt>
                <c:pt idx="2">
                  <c:v>Review Demo</c:v>
                </c:pt>
                <c:pt idx="3">
                  <c:v>Synopsis</c:v>
                </c:pt>
                <c:pt idx="4">
                  <c:v>Software Requirement Specification</c:v>
                </c:pt>
                <c:pt idx="5">
                  <c:v>Design and Implementation</c:v>
                </c:pt>
                <c:pt idx="6">
                  <c:v>Testing</c:v>
                </c:pt>
                <c:pt idx="7">
                  <c:v>Report Submission and Demonstration</c:v>
                </c:pt>
              </c:strCache>
            </c:strRef>
          </c:cat>
          <c:val>
            <c:numRef>
              <c:f>Sheet1!$B$2:$B$9</c:f>
              <c:numCache>
                <c:formatCode>[$-409]d/mmm;@</c:formatCode>
                <c:ptCount val="8"/>
                <c:pt idx="0">
                  <c:v>43330</c:v>
                </c:pt>
                <c:pt idx="1">
                  <c:v>43337</c:v>
                </c:pt>
                <c:pt idx="2">
                  <c:v>43341</c:v>
                </c:pt>
                <c:pt idx="3">
                  <c:v>43351</c:v>
                </c:pt>
                <c:pt idx="4">
                  <c:v>43344</c:v>
                </c:pt>
                <c:pt idx="5">
                  <c:v>43351</c:v>
                </c:pt>
                <c:pt idx="6">
                  <c:v>43492</c:v>
                </c:pt>
                <c:pt idx="7">
                  <c:v>43520</c:v>
                </c:pt>
              </c:numCache>
            </c:numRef>
          </c:val>
          <c:extLst>
            <c:ext xmlns:c16="http://schemas.microsoft.com/office/drawing/2014/chart" uri="{C3380CC4-5D6E-409C-BE32-E72D297353CC}">
              <c16:uniqueId val="{00000000-549F-4948-AAF4-39E3337AD067}"/>
            </c:ext>
          </c:extLst>
        </c:ser>
        <c:ser>
          <c:idx val="2"/>
          <c:order val="2"/>
          <c:tx>
            <c:strRef>
              <c:f>Sheet1!$D$1</c:f>
              <c:strCache>
                <c:ptCount val="1"/>
                <c:pt idx="0">
                  <c:v>Duration (days)</c:v>
                </c:pt>
              </c:strCache>
            </c:strRef>
          </c:tx>
          <c:spPr>
            <a:solidFill>
              <a:srgbClr val="FF0000"/>
            </a:solidFill>
            <a:ln>
              <a:noFill/>
            </a:ln>
            <a:effectLst>
              <a:outerShdw blurRad="57150" dist="19050" dir="5400000" algn="ctr" rotWithShape="0">
                <a:srgbClr val="000000">
                  <a:alpha val="63000"/>
                </a:srgbClr>
              </a:outerShdw>
            </a:effectLst>
          </c:spPr>
          <c:invertIfNegative val="0"/>
          <c:dPt>
            <c:idx val="0"/>
            <c:invertIfNegative val="0"/>
            <c:bubble3D val="0"/>
            <c:spPr>
              <a:solidFill>
                <a:srgbClr val="FF0000"/>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2-549F-4948-AAF4-39E3337AD067}"/>
              </c:ext>
            </c:extLst>
          </c:dPt>
          <c:dPt>
            <c:idx val="4"/>
            <c:invertIfNegative val="0"/>
            <c:bubble3D val="0"/>
            <c:spPr>
              <a:solidFill>
                <a:srgbClr val="FF0000"/>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4-549F-4948-AAF4-39E3337AD067}"/>
              </c:ext>
            </c:extLst>
          </c:dPt>
          <c:dPt>
            <c:idx val="5"/>
            <c:invertIfNegative val="0"/>
            <c:bubble3D val="0"/>
            <c:spPr>
              <a:solidFill>
                <a:srgbClr val="FF0000"/>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6-549F-4948-AAF4-39E3337AD067}"/>
              </c:ext>
            </c:extLst>
          </c:dPt>
          <c:cat>
            <c:strRef>
              <c:f>Sheet1!$A$2:$A$9</c:f>
              <c:strCache>
                <c:ptCount val="8"/>
                <c:pt idx="0">
                  <c:v>Literature Survey</c:v>
                </c:pt>
                <c:pt idx="1">
                  <c:v>Review Report </c:v>
                </c:pt>
                <c:pt idx="2">
                  <c:v>Review Demo</c:v>
                </c:pt>
                <c:pt idx="3">
                  <c:v>Synopsis</c:v>
                </c:pt>
                <c:pt idx="4">
                  <c:v>Software Requirement Specification</c:v>
                </c:pt>
                <c:pt idx="5">
                  <c:v>Design and Implementation</c:v>
                </c:pt>
                <c:pt idx="6">
                  <c:v>Testing</c:v>
                </c:pt>
                <c:pt idx="7">
                  <c:v>Report Submission and Demonstration</c:v>
                </c:pt>
              </c:strCache>
            </c:strRef>
          </c:cat>
          <c:val>
            <c:numRef>
              <c:f>Sheet1!$D$2:$D$9</c:f>
              <c:numCache>
                <c:formatCode>General</c:formatCode>
                <c:ptCount val="8"/>
                <c:pt idx="0">
                  <c:v>6</c:v>
                </c:pt>
                <c:pt idx="1">
                  <c:v>3</c:v>
                </c:pt>
                <c:pt idx="2">
                  <c:v>2</c:v>
                </c:pt>
                <c:pt idx="3">
                  <c:v>20</c:v>
                </c:pt>
                <c:pt idx="4">
                  <c:v>54</c:v>
                </c:pt>
                <c:pt idx="5">
                  <c:v>110</c:v>
                </c:pt>
                <c:pt idx="6">
                  <c:v>25</c:v>
                </c:pt>
                <c:pt idx="7">
                  <c:v>24</c:v>
                </c:pt>
              </c:numCache>
            </c:numRef>
          </c:val>
          <c:extLst>
            <c:ext xmlns:c16="http://schemas.microsoft.com/office/drawing/2014/chart" uri="{C3380CC4-5D6E-409C-BE32-E72D297353CC}">
              <c16:uniqueId val="{00000007-549F-4948-AAF4-39E3337AD067}"/>
            </c:ext>
          </c:extLst>
        </c:ser>
        <c:dLbls>
          <c:showLegendKey val="0"/>
          <c:showVal val="0"/>
          <c:showCatName val="0"/>
          <c:showSerName val="0"/>
          <c:showPercent val="0"/>
          <c:showBubbleSize val="0"/>
        </c:dLbls>
        <c:gapWidth val="175"/>
        <c:overlap val="100"/>
        <c:axId val="1112496480"/>
        <c:axId val="1112501472"/>
        <c:extLst>
          <c:ext xmlns:c15="http://schemas.microsoft.com/office/drawing/2012/chart" uri="{02D57815-91ED-43cb-92C2-25804820EDAC}">
            <c15:filteredBarSeries>
              <c15:ser>
                <c:idx val="1"/>
                <c:order val="1"/>
                <c:tx>
                  <c:strRef>
                    <c:extLst>
                      <c:ext uri="{02D57815-91ED-43cb-92C2-25804820EDAC}">
                        <c15:formulaRef>
                          <c15:sqref>Sheet1!$C$1</c15:sqref>
                        </c15:formulaRef>
                      </c:ext>
                    </c:extLst>
                    <c:strCache>
                      <c:ptCount val="1"/>
                      <c:pt idx="0">
                        <c:v>End Date</c:v>
                      </c:pt>
                    </c:strCache>
                  </c:strRef>
                </c:tx>
                <c:spPr>
                  <a:solidFill>
                    <a:schemeClr val="accent2"/>
                  </a:solidFill>
                  <a:ln>
                    <a:noFill/>
                  </a:ln>
                  <a:effectLst/>
                </c:spPr>
                <c:invertIfNegative val="0"/>
                <c:cat>
                  <c:strRef>
                    <c:extLst>
                      <c:ext uri="{02D57815-91ED-43cb-92C2-25804820EDAC}">
                        <c15:formulaRef>
                          <c15:sqref>Sheet1!$A$2:$A$9</c15:sqref>
                        </c15:formulaRef>
                      </c:ext>
                    </c:extLst>
                    <c:strCache>
                      <c:ptCount val="8"/>
                      <c:pt idx="0">
                        <c:v>Literature Survey</c:v>
                      </c:pt>
                      <c:pt idx="1">
                        <c:v>Review Report </c:v>
                      </c:pt>
                      <c:pt idx="2">
                        <c:v>Review Demo</c:v>
                      </c:pt>
                      <c:pt idx="3">
                        <c:v>Synopsis</c:v>
                      </c:pt>
                      <c:pt idx="4">
                        <c:v>Software Requirement Specification</c:v>
                      </c:pt>
                      <c:pt idx="5">
                        <c:v>Design and Implementation</c:v>
                      </c:pt>
                      <c:pt idx="6">
                        <c:v>Testing</c:v>
                      </c:pt>
                      <c:pt idx="7">
                        <c:v>Report Submission and Demonstration</c:v>
                      </c:pt>
                    </c:strCache>
                  </c:strRef>
                </c:cat>
                <c:val>
                  <c:numRef>
                    <c:extLst>
                      <c:ext uri="{02D57815-91ED-43cb-92C2-25804820EDAC}">
                        <c15:formulaRef>
                          <c15:sqref>Sheet1!$C$2:$C$9</c15:sqref>
                        </c15:formulaRef>
                      </c:ext>
                    </c:extLst>
                    <c:numCache>
                      <c:formatCode>[$-409]d/mmm;@</c:formatCode>
                      <c:ptCount val="8"/>
                      <c:pt idx="0">
                        <c:v>43336</c:v>
                      </c:pt>
                      <c:pt idx="1">
                        <c:v>43340</c:v>
                      </c:pt>
                      <c:pt idx="2">
                        <c:v>43343</c:v>
                      </c:pt>
                      <c:pt idx="3">
                        <c:v>43371</c:v>
                      </c:pt>
                      <c:pt idx="4">
                        <c:v>43398</c:v>
                      </c:pt>
                      <c:pt idx="5">
                        <c:v>43461</c:v>
                      </c:pt>
                      <c:pt idx="6">
                        <c:v>43517</c:v>
                      </c:pt>
                      <c:pt idx="7">
                        <c:v>43544</c:v>
                      </c:pt>
                    </c:numCache>
                  </c:numRef>
                </c:val>
                <c:extLst>
                  <c:ext xmlns:c16="http://schemas.microsoft.com/office/drawing/2014/chart" uri="{C3380CC4-5D6E-409C-BE32-E72D297353CC}">
                    <c16:uniqueId val="{00000008-549F-4948-AAF4-39E3337AD067}"/>
                  </c:ext>
                </c:extLst>
              </c15:ser>
            </c15:filteredBarSeries>
          </c:ext>
        </c:extLst>
      </c:barChart>
      <c:catAx>
        <c:axId val="1112496480"/>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bg1"/>
                </a:solidFill>
                <a:latin typeface="Times New Roman" panose="02020603050405020304" pitchFamily="18" charset="0"/>
                <a:ea typeface="+mn-ea"/>
                <a:cs typeface="Times New Roman" panose="02020603050405020304" pitchFamily="18" charset="0"/>
              </a:defRPr>
            </a:pPr>
            <a:endParaRPr lang="en-US"/>
          </a:p>
        </c:txPr>
        <c:crossAx val="1112501472"/>
        <c:crosses val="autoZero"/>
        <c:auto val="1"/>
        <c:lblAlgn val="ctr"/>
        <c:lblOffset val="100"/>
        <c:noMultiLvlLbl val="0"/>
      </c:catAx>
      <c:valAx>
        <c:axId val="1112501472"/>
        <c:scaling>
          <c:orientation val="minMax"/>
          <c:min val="43300"/>
        </c:scaling>
        <c:delete val="0"/>
        <c:axPos val="t"/>
        <c:majorGridlines>
          <c:spPr>
            <a:ln w="9525" cap="flat" cmpd="sng" algn="ctr">
              <a:solidFill>
                <a:schemeClr val="tx1">
                  <a:lumMod val="15000"/>
                  <a:lumOff val="85000"/>
                </a:schemeClr>
              </a:solidFill>
              <a:round/>
            </a:ln>
            <a:effectLst/>
          </c:spPr>
        </c:majorGridlines>
        <c:numFmt formatCode="[$-409]d/mmm;@"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bg1"/>
                </a:solidFill>
                <a:latin typeface="Times New Roman" panose="02020603050405020304" pitchFamily="18" charset="0"/>
                <a:ea typeface="+mn-ea"/>
                <a:cs typeface="Times New Roman" panose="02020603050405020304" pitchFamily="18" charset="0"/>
              </a:defRPr>
            </a:pPr>
            <a:endParaRPr lang="en-US"/>
          </a:p>
        </c:txPr>
        <c:crossAx val="111249648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400" b="0" i="0" u="none" strike="noStrike" kern="1200" baseline="0">
                <a:solidFill>
                  <a:schemeClr val="bg1"/>
                </a:solidFill>
                <a:latin typeface="Times New Roman" panose="02020603050405020304" pitchFamily="18" charset="0"/>
                <a:ea typeface="+mn-ea"/>
                <a:cs typeface="Times New Roman" panose="02020603050405020304" pitchFamily="18" charset="0"/>
              </a:defRPr>
            </a:pPr>
            <a:endParaRPr lang="en-US"/>
          </a:p>
        </c:txPr>
      </c:dTable>
      <c:spPr>
        <a:noFill/>
        <a:ln>
          <a:noFill/>
        </a:ln>
        <a:effectLst>
          <a:outerShdw blurRad="50800" dist="38100" dir="8100000" algn="tr" rotWithShape="0">
            <a:prstClr val="black">
              <a:alpha val="10000"/>
            </a:prstClr>
          </a:outerShdw>
        </a:effectLst>
      </c:spPr>
    </c:plotArea>
    <c:plotVisOnly val="1"/>
    <c:dispBlanksAs val="gap"/>
    <c:showDLblsOverMax val="0"/>
  </c:chart>
  <c:spPr>
    <a:noFill/>
    <a:ln>
      <a:noFill/>
    </a:ln>
    <a:effectLst/>
  </c:spPr>
  <c:txPr>
    <a:bodyPr/>
    <a:lstStyle/>
    <a:p>
      <a:pPr>
        <a:defRPr sz="1400">
          <a:solidFill>
            <a:schemeClr val="bg1"/>
          </a:solidFill>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0DAD148-DC76-408E-A5AC-AD0780182ECA}"/>
              </a:ext>
            </a:extLst>
          </p:cNvPr>
          <p:cNvSpPr>
            <a:spLocks noGrp="1"/>
          </p:cNvSpPr>
          <p:nvPr>
            <p:ph type="hdr" sz="quarter"/>
          </p:nvPr>
        </p:nvSpPr>
        <p:spPr>
          <a:xfrm>
            <a:off x="0" y="1"/>
            <a:ext cx="3169921" cy="481728"/>
          </a:xfrm>
          <a:prstGeom prst="rect">
            <a:avLst/>
          </a:prstGeom>
        </p:spPr>
        <p:txBody>
          <a:bodyPr vert="horz" lIns="95747" tIns="47873" rIns="95747" bIns="47873" rtlCol="0"/>
          <a:lstStyle>
            <a:lvl1pPr algn="l">
              <a:defRPr sz="1300"/>
            </a:lvl1pPr>
          </a:lstStyle>
          <a:p>
            <a:endParaRPr lang="en-IN"/>
          </a:p>
        </p:txBody>
      </p:sp>
      <p:sp>
        <p:nvSpPr>
          <p:cNvPr id="3" name="Date Placeholder 2">
            <a:extLst>
              <a:ext uri="{FF2B5EF4-FFF2-40B4-BE49-F238E27FC236}">
                <a16:creationId xmlns:a16="http://schemas.microsoft.com/office/drawing/2014/main" id="{903E209B-053D-4C0B-A5F9-5F087B6E87A7}"/>
              </a:ext>
            </a:extLst>
          </p:cNvPr>
          <p:cNvSpPr>
            <a:spLocks noGrp="1"/>
          </p:cNvSpPr>
          <p:nvPr>
            <p:ph type="dt" sz="quarter" idx="1"/>
          </p:nvPr>
        </p:nvSpPr>
        <p:spPr>
          <a:xfrm>
            <a:off x="4143587" y="1"/>
            <a:ext cx="3169921" cy="481728"/>
          </a:xfrm>
          <a:prstGeom prst="rect">
            <a:avLst/>
          </a:prstGeom>
        </p:spPr>
        <p:txBody>
          <a:bodyPr vert="horz" lIns="95747" tIns="47873" rIns="95747" bIns="47873" rtlCol="0"/>
          <a:lstStyle>
            <a:lvl1pPr algn="r">
              <a:defRPr sz="1300"/>
            </a:lvl1pPr>
          </a:lstStyle>
          <a:p>
            <a:fld id="{20F19C8B-386F-4AA1-B3CE-DC850CC4ED8A}" type="datetimeFigureOut">
              <a:rPr lang="en-IN" smtClean="0"/>
              <a:t>21-11-2019</a:t>
            </a:fld>
            <a:endParaRPr lang="en-IN"/>
          </a:p>
        </p:txBody>
      </p:sp>
      <p:sp>
        <p:nvSpPr>
          <p:cNvPr id="4" name="Footer Placeholder 3">
            <a:extLst>
              <a:ext uri="{FF2B5EF4-FFF2-40B4-BE49-F238E27FC236}">
                <a16:creationId xmlns:a16="http://schemas.microsoft.com/office/drawing/2014/main" id="{A5A76692-23A1-41B9-B70D-BD9E3DF0D953}"/>
              </a:ext>
            </a:extLst>
          </p:cNvPr>
          <p:cNvSpPr>
            <a:spLocks noGrp="1"/>
          </p:cNvSpPr>
          <p:nvPr>
            <p:ph type="ftr" sz="quarter" idx="2"/>
          </p:nvPr>
        </p:nvSpPr>
        <p:spPr>
          <a:xfrm>
            <a:off x="0" y="9119473"/>
            <a:ext cx="3169921" cy="481727"/>
          </a:xfrm>
          <a:prstGeom prst="rect">
            <a:avLst/>
          </a:prstGeom>
        </p:spPr>
        <p:txBody>
          <a:bodyPr vert="horz" lIns="95747" tIns="47873" rIns="95747" bIns="47873" rtlCol="0" anchor="b"/>
          <a:lstStyle>
            <a:lvl1pPr algn="l">
              <a:defRPr sz="1300"/>
            </a:lvl1pPr>
          </a:lstStyle>
          <a:p>
            <a:endParaRPr lang="en-IN"/>
          </a:p>
        </p:txBody>
      </p:sp>
      <p:sp>
        <p:nvSpPr>
          <p:cNvPr id="5" name="Slide Number Placeholder 4">
            <a:extLst>
              <a:ext uri="{FF2B5EF4-FFF2-40B4-BE49-F238E27FC236}">
                <a16:creationId xmlns:a16="http://schemas.microsoft.com/office/drawing/2014/main" id="{3AB47815-EA93-47C3-93A0-3FC9994F1422}"/>
              </a:ext>
            </a:extLst>
          </p:cNvPr>
          <p:cNvSpPr>
            <a:spLocks noGrp="1"/>
          </p:cNvSpPr>
          <p:nvPr>
            <p:ph type="sldNum" sz="quarter" idx="3"/>
          </p:nvPr>
        </p:nvSpPr>
        <p:spPr>
          <a:xfrm>
            <a:off x="4143587" y="9119473"/>
            <a:ext cx="3169921" cy="481727"/>
          </a:xfrm>
          <a:prstGeom prst="rect">
            <a:avLst/>
          </a:prstGeom>
        </p:spPr>
        <p:txBody>
          <a:bodyPr vert="horz" lIns="95747" tIns="47873" rIns="95747" bIns="47873" rtlCol="0" anchor="b"/>
          <a:lstStyle>
            <a:lvl1pPr algn="r">
              <a:defRPr sz="1300"/>
            </a:lvl1pPr>
          </a:lstStyle>
          <a:p>
            <a:fld id="{FB50CCF2-523C-4391-9614-C2FFEF9D2B6D}" type="slidenum">
              <a:rPr lang="en-IN" smtClean="0"/>
              <a:t>‹#›</a:t>
            </a:fld>
            <a:endParaRPr lang="en-IN"/>
          </a:p>
        </p:txBody>
      </p:sp>
    </p:spTree>
    <p:extLst>
      <p:ext uri="{BB962C8B-B14F-4D97-AF65-F5344CB8AC3E}">
        <p14:creationId xmlns:p14="http://schemas.microsoft.com/office/powerpoint/2010/main" val="15645478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1" cy="481728"/>
          </a:xfrm>
          <a:prstGeom prst="rect">
            <a:avLst/>
          </a:prstGeom>
        </p:spPr>
        <p:txBody>
          <a:bodyPr vert="horz" lIns="95747" tIns="47873" rIns="95747" bIns="47873" rtlCol="0"/>
          <a:lstStyle>
            <a:lvl1pPr algn="l">
              <a:defRPr sz="1300"/>
            </a:lvl1pPr>
          </a:lstStyle>
          <a:p>
            <a:endParaRPr lang="en-IN"/>
          </a:p>
        </p:txBody>
      </p:sp>
      <p:sp>
        <p:nvSpPr>
          <p:cNvPr id="3" name="Date Placeholder 2"/>
          <p:cNvSpPr>
            <a:spLocks noGrp="1"/>
          </p:cNvSpPr>
          <p:nvPr>
            <p:ph type="dt" idx="1"/>
          </p:nvPr>
        </p:nvSpPr>
        <p:spPr>
          <a:xfrm>
            <a:off x="4143587" y="1"/>
            <a:ext cx="3169921" cy="481728"/>
          </a:xfrm>
          <a:prstGeom prst="rect">
            <a:avLst/>
          </a:prstGeom>
        </p:spPr>
        <p:txBody>
          <a:bodyPr vert="horz" lIns="95747" tIns="47873" rIns="95747" bIns="47873" rtlCol="0"/>
          <a:lstStyle>
            <a:lvl1pPr algn="r">
              <a:defRPr sz="1300"/>
            </a:lvl1pPr>
          </a:lstStyle>
          <a:p>
            <a:fld id="{F76782E7-A357-4B25-A6BB-D88A593A8FF2}" type="datetimeFigureOut">
              <a:rPr lang="en-IN" smtClean="0"/>
              <a:t>21-11-2019</a:t>
            </a:fld>
            <a:endParaRPr lang="en-IN"/>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5747" tIns="47873" rIns="95747" bIns="47873" rtlCol="0" anchor="ctr"/>
          <a:lstStyle/>
          <a:p>
            <a:endParaRPr lang="en-IN"/>
          </a:p>
        </p:txBody>
      </p:sp>
      <p:sp>
        <p:nvSpPr>
          <p:cNvPr id="5" name="Notes Placeholder 4"/>
          <p:cNvSpPr>
            <a:spLocks noGrp="1"/>
          </p:cNvSpPr>
          <p:nvPr>
            <p:ph type="body" sz="quarter" idx="3"/>
          </p:nvPr>
        </p:nvSpPr>
        <p:spPr>
          <a:xfrm>
            <a:off x="731521" y="4620578"/>
            <a:ext cx="5852160" cy="3780474"/>
          </a:xfrm>
          <a:prstGeom prst="rect">
            <a:avLst/>
          </a:prstGeom>
        </p:spPr>
        <p:txBody>
          <a:bodyPr vert="horz" lIns="95747" tIns="47873" rIns="95747" bIns="4787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119473"/>
            <a:ext cx="3169921" cy="481727"/>
          </a:xfrm>
          <a:prstGeom prst="rect">
            <a:avLst/>
          </a:prstGeom>
        </p:spPr>
        <p:txBody>
          <a:bodyPr vert="horz" lIns="95747" tIns="47873" rIns="95747" bIns="47873" rtlCol="0" anchor="b"/>
          <a:lstStyle>
            <a:lvl1pPr algn="l">
              <a:defRPr sz="1300"/>
            </a:lvl1pPr>
          </a:lstStyle>
          <a:p>
            <a:endParaRPr lang="en-IN"/>
          </a:p>
        </p:txBody>
      </p:sp>
      <p:sp>
        <p:nvSpPr>
          <p:cNvPr id="7" name="Slide Number Placeholder 6"/>
          <p:cNvSpPr>
            <a:spLocks noGrp="1"/>
          </p:cNvSpPr>
          <p:nvPr>
            <p:ph type="sldNum" sz="quarter" idx="5"/>
          </p:nvPr>
        </p:nvSpPr>
        <p:spPr>
          <a:xfrm>
            <a:off x="4143587" y="9119473"/>
            <a:ext cx="3169921" cy="481727"/>
          </a:xfrm>
          <a:prstGeom prst="rect">
            <a:avLst/>
          </a:prstGeom>
        </p:spPr>
        <p:txBody>
          <a:bodyPr vert="horz" lIns="95747" tIns="47873" rIns="95747" bIns="47873" rtlCol="0" anchor="b"/>
          <a:lstStyle>
            <a:lvl1pPr algn="r">
              <a:defRPr sz="1300"/>
            </a:lvl1pPr>
          </a:lstStyle>
          <a:p>
            <a:fld id="{7117F3A6-AE84-4EA8-B9E0-17ACBE1347E4}" type="slidenum">
              <a:rPr lang="en-IN" smtClean="0"/>
              <a:t>‹#›</a:t>
            </a:fld>
            <a:endParaRPr lang="en-IN"/>
          </a:p>
        </p:txBody>
      </p:sp>
    </p:spTree>
    <p:extLst>
      <p:ext uri="{BB962C8B-B14F-4D97-AF65-F5344CB8AC3E}">
        <p14:creationId xmlns:p14="http://schemas.microsoft.com/office/powerpoint/2010/main" val="213729501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88CA4-9BC9-4142-97DA-8936D1F5A9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9804535-59D8-4E43-A451-648FD3A294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03B9A92-8B11-42B5-9D49-381E4A5FEF0A}"/>
              </a:ext>
            </a:extLst>
          </p:cNvPr>
          <p:cNvSpPr>
            <a:spLocks noGrp="1"/>
          </p:cNvSpPr>
          <p:nvPr>
            <p:ph type="dt" sz="half" idx="10"/>
          </p:nvPr>
        </p:nvSpPr>
        <p:spPr/>
        <p:txBody>
          <a:bodyPr/>
          <a:lstStyle/>
          <a:p>
            <a:fld id="{F4539608-A2B8-4301-BC09-C331A7C47E2D}" type="datetime1">
              <a:rPr lang="en-IN" smtClean="0"/>
              <a:t>21-11-2019</a:t>
            </a:fld>
            <a:endParaRPr lang="en-IN"/>
          </a:p>
        </p:txBody>
      </p:sp>
      <p:sp>
        <p:nvSpPr>
          <p:cNvPr id="5" name="Footer Placeholder 4">
            <a:extLst>
              <a:ext uri="{FF2B5EF4-FFF2-40B4-BE49-F238E27FC236}">
                <a16:creationId xmlns:a16="http://schemas.microsoft.com/office/drawing/2014/main" id="{AD63914C-BDB7-4906-ADFE-0199E8511A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44B9A4-B868-48A8-9BE8-399FD060BBCD}"/>
              </a:ext>
            </a:extLst>
          </p:cNvPr>
          <p:cNvSpPr>
            <a:spLocks noGrp="1"/>
          </p:cNvSpPr>
          <p:nvPr>
            <p:ph type="sldNum" sz="quarter" idx="12"/>
          </p:nvPr>
        </p:nvSpPr>
        <p:spPr/>
        <p:txBody>
          <a:bodyPr/>
          <a:lstStyle/>
          <a:p>
            <a:fld id="{9CE2EACF-4382-45C7-BAE8-F0E205BFEFD1}" type="slidenum">
              <a:rPr lang="en-IN" smtClean="0"/>
              <a:t>‹#›</a:t>
            </a:fld>
            <a:endParaRPr lang="en-IN"/>
          </a:p>
        </p:txBody>
      </p:sp>
    </p:spTree>
    <p:extLst>
      <p:ext uri="{BB962C8B-B14F-4D97-AF65-F5344CB8AC3E}">
        <p14:creationId xmlns:p14="http://schemas.microsoft.com/office/powerpoint/2010/main" val="3956005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30E68-323F-4093-9EDF-C1148F64278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0B4F0CA-F58A-4898-A28B-9B20F646AB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789044-DA7C-41CE-8391-1D7184C9B520}"/>
              </a:ext>
            </a:extLst>
          </p:cNvPr>
          <p:cNvSpPr>
            <a:spLocks noGrp="1"/>
          </p:cNvSpPr>
          <p:nvPr>
            <p:ph type="dt" sz="half" idx="10"/>
          </p:nvPr>
        </p:nvSpPr>
        <p:spPr/>
        <p:txBody>
          <a:bodyPr/>
          <a:lstStyle/>
          <a:p>
            <a:fld id="{5A19ABC0-FF4A-4590-AF63-65B3EC1E1AAF}" type="datetime1">
              <a:rPr lang="en-IN" smtClean="0"/>
              <a:t>21-11-2019</a:t>
            </a:fld>
            <a:endParaRPr lang="en-IN"/>
          </a:p>
        </p:txBody>
      </p:sp>
      <p:sp>
        <p:nvSpPr>
          <p:cNvPr id="5" name="Footer Placeholder 4">
            <a:extLst>
              <a:ext uri="{FF2B5EF4-FFF2-40B4-BE49-F238E27FC236}">
                <a16:creationId xmlns:a16="http://schemas.microsoft.com/office/drawing/2014/main" id="{35095595-7CB8-451E-8F8B-63EDD5A68F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AD9624-028A-4AED-ABB1-F6E6B70A1D45}"/>
              </a:ext>
            </a:extLst>
          </p:cNvPr>
          <p:cNvSpPr>
            <a:spLocks noGrp="1"/>
          </p:cNvSpPr>
          <p:nvPr>
            <p:ph type="sldNum" sz="quarter" idx="12"/>
          </p:nvPr>
        </p:nvSpPr>
        <p:spPr/>
        <p:txBody>
          <a:bodyPr/>
          <a:lstStyle/>
          <a:p>
            <a:fld id="{9CE2EACF-4382-45C7-BAE8-F0E205BFEFD1}" type="slidenum">
              <a:rPr lang="en-IN" smtClean="0"/>
              <a:t>‹#›</a:t>
            </a:fld>
            <a:endParaRPr lang="en-IN"/>
          </a:p>
        </p:txBody>
      </p:sp>
    </p:spTree>
    <p:extLst>
      <p:ext uri="{BB962C8B-B14F-4D97-AF65-F5344CB8AC3E}">
        <p14:creationId xmlns:p14="http://schemas.microsoft.com/office/powerpoint/2010/main" val="2998245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98AC0C-9359-4941-A5B0-701244A0C51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66AE626-CB30-4529-AAF1-3126AF28BE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537D56-9294-4F87-AE64-4147082473BF}"/>
              </a:ext>
            </a:extLst>
          </p:cNvPr>
          <p:cNvSpPr>
            <a:spLocks noGrp="1"/>
          </p:cNvSpPr>
          <p:nvPr>
            <p:ph type="dt" sz="half" idx="10"/>
          </p:nvPr>
        </p:nvSpPr>
        <p:spPr/>
        <p:txBody>
          <a:bodyPr/>
          <a:lstStyle/>
          <a:p>
            <a:fld id="{4E5750C5-B9B7-4209-83D0-34B1190CE0C9}" type="datetime1">
              <a:rPr lang="en-IN" smtClean="0"/>
              <a:t>21-11-2019</a:t>
            </a:fld>
            <a:endParaRPr lang="en-IN"/>
          </a:p>
        </p:txBody>
      </p:sp>
      <p:sp>
        <p:nvSpPr>
          <p:cNvPr id="5" name="Footer Placeholder 4">
            <a:extLst>
              <a:ext uri="{FF2B5EF4-FFF2-40B4-BE49-F238E27FC236}">
                <a16:creationId xmlns:a16="http://schemas.microsoft.com/office/drawing/2014/main" id="{2EBAA32E-0F0A-4F40-AD35-D2F3E53EFE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59F54D-0C3D-4BEA-85E2-A336C4285015}"/>
              </a:ext>
            </a:extLst>
          </p:cNvPr>
          <p:cNvSpPr>
            <a:spLocks noGrp="1"/>
          </p:cNvSpPr>
          <p:nvPr>
            <p:ph type="sldNum" sz="quarter" idx="12"/>
          </p:nvPr>
        </p:nvSpPr>
        <p:spPr/>
        <p:txBody>
          <a:bodyPr/>
          <a:lstStyle/>
          <a:p>
            <a:fld id="{9CE2EACF-4382-45C7-BAE8-F0E205BFEFD1}" type="slidenum">
              <a:rPr lang="en-IN" smtClean="0"/>
              <a:t>‹#›</a:t>
            </a:fld>
            <a:endParaRPr lang="en-IN"/>
          </a:p>
        </p:txBody>
      </p:sp>
    </p:spTree>
    <p:extLst>
      <p:ext uri="{BB962C8B-B14F-4D97-AF65-F5344CB8AC3E}">
        <p14:creationId xmlns:p14="http://schemas.microsoft.com/office/powerpoint/2010/main" val="491803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8BFF9-A25F-4F45-898D-0AD2350328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69E9BF-B658-40E8-B1A3-CEF27F2C7E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BBF52C-9803-4179-9724-D8C16EDBCBA0}"/>
              </a:ext>
            </a:extLst>
          </p:cNvPr>
          <p:cNvSpPr>
            <a:spLocks noGrp="1"/>
          </p:cNvSpPr>
          <p:nvPr>
            <p:ph type="dt" sz="half" idx="10"/>
          </p:nvPr>
        </p:nvSpPr>
        <p:spPr/>
        <p:txBody>
          <a:bodyPr/>
          <a:lstStyle/>
          <a:p>
            <a:fld id="{E003E43D-5054-4704-9980-A10F7FF8B86F}" type="datetime1">
              <a:rPr lang="en-IN" smtClean="0"/>
              <a:t>21-11-2019</a:t>
            </a:fld>
            <a:endParaRPr lang="en-IN"/>
          </a:p>
        </p:txBody>
      </p:sp>
      <p:sp>
        <p:nvSpPr>
          <p:cNvPr id="5" name="Footer Placeholder 4">
            <a:extLst>
              <a:ext uri="{FF2B5EF4-FFF2-40B4-BE49-F238E27FC236}">
                <a16:creationId xmlns:a16="http://schemas.microsoft.com/office/drawing/2014/main" id="{D5648CCF-96E1-49B5-B690-91BB7D402D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31C20E-0570-4AFE-8351-911EC562837A}"/>
              </a:ext>
            </a:extLst>
          </p:cNvPr>
          <p:cNvSpPr>
            <a:spLocks noGrp="1"/>
          </p:cNvSpPr>
          <p:nvPr>
            <p:ph type="sldNum" sz="quarter" idx="12"/>
          </p:nvPr>
        </p:nvSpPr>
        <p:spPr/>
        <p:txBody>
          <a:bodyPr/>
          <a:lstStyle/>
          <a:p>
            <a:fld id="{9CE2EACF-4382-45C7-BAE8-F0E205BFEFD1}" type="slidenum">
              <a:rPr lang="en-IN" smtClean="0"/>
              <a:t>‹#›</a:t>
            </a:fld>
            <a:endParaRPr lang="en-IN"/>
          </a:p>
        </p:txBody>
      </p:sp>
    </p:spTree>
    <p:extLst>
      <p:ext uri="{BB962C8B-B14F-4D97-AF65-F5344CB8AC3E}">
        <p14:creationId xmlns:p14="http://schemas.microsoft.com/office/powerpoint/2010/main" val="479372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BAB17-FEE2-446D-A27D-DB8516779F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599242D-8307-4E91-A98F-E07D41F766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84017B-F205-44F0-8225-7ED4C4BF8D6D}"/>
              </a:ext>
            </a:extLst>
          </p:cNvPr>
          <p:cNvSpPr>
            <a:spLocks noGrp="1"/>
          </p:cNvSpPr>
          <p:nvPr>
            <p:ph type="dt" sz="half" idx="10"/>
          </p:nvPr>
        </p:nvSpPr>
        <p:spPr/>
        <p:txBody>
          <a:bodyPr/>
          <a:lstStyle/>
          <a:p>
            <a:fld id="{3247BE8B-F118-4D65-B90F-69193CCDFE75}" type="datetime1">
              <a:rPr lang="en-IN" smtClean="0"/>
              <a:t>21-11-2019</a:t>
            </a:fld>
            <a:endParaRPr lang="en-IN"/>
          </a:p>
        </p:txBody>
      </p:sp>
      <p:sp>
        <p:nvSpPr>
          <p:cNvPr id="5" name="Footer Placeholder 4">
            <a:extLst>
              <a:ext uri="{FF2B5EF4-FFF2-40B4-BE49-F238E27FC236}">
                <a16:creationId xmlns:a16="http://schemas.microsoft.com/office/drawing/2014/main" id="{887712AB-029D-4F57-888E-07149D50EC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9DBA3A-4A55-445A-B7E9-F073C3A58F4C}"/>
              </a:ext>
            </a:extLst>
          </p:cNvPr>
          <p:cNvSpPr>
            <a:spLocks noGrp="1"/>
          </p:cNvSpPr>
          <p:nvPr>
            <p:ph type="sldNum" sz="quarter" idx="12"/>
          </p:nvPr>
        </p:nvSpPr>
        <p:spPr/>
        <p:txBody>
          <a:bodyPr/>
          <a:lstStyle/>
          <a:p>
            <a:fld id="{9CE2EACF-4382-45C7-BAE8-F0E205BFEFD1}" type="slidenum">
              <a:rPr lang="en-IN" smtClean="0"/>
              <a:t>‹#›</a:t>
            </a:fld>
            <a:endParaRPr lang="en-IN"/>
          </a:p>
        </p:txBody>
      </p:sp>
    </p:spTree>
    <p:extLst>
      <p:ext uri="{BB962C8B-B14F-4D97-AF65-F5344CB8AC3E}">
        <p14:creationId xmlns:p14="http://schemas.microsoft.com/office/powerpoint/2010/main" val="4208576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F9330-EC24-4150-BC0D-63561F40A3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DD96819-C023-4694-AA47-FA31962166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9BAF6A6-223E-4622-83E6-4BCD9C84B4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1211CAC-018A-4DFD-9241-84FBB65F7E36}"/>
              </a:ext>
            </a:extLst>
          </p:cNvPr>
          <p:cNvSpPr>
            <a:spLocks noGrp="1"/>
          </p:cNvSpPr>
          <p:nvPr>
            <p:ph type="dt" sz="half" idx="10"/>
          </p:nvPr>
        </p:nvSpPr>
        <p:spPr/>
        <p:txBody>
          <a:bodyPr/>
          <a:lstStyle/>
          <a:p>
            <a:fld id="{DE263B38-BF57-42E3-B01C-086E3B8C9202}" type="datetime1">
              <a:rPr lang="en-IN" smtClean="0"/>
              <a:t>21-11-2019</a:t>
            </a:fld>
            <a:endParaRPr lang="en-IN"/>
          </a:p>
        </p:txBody>
      </p:sp>
      <p:sp>
        <p:nvSpPr>
          <p:cNvPr id="6" name="Footer Placeholder 5">
            <a:extLst>
              <a:ext uri="{FF2B5EF4-FFF2-40B4-BE49-F238E27FC236}">
                <a16:creationId xmlns:a16="http://schemas.microsoft.com/office/drawing/2014/main" id="{659F2955-02C5-49C1-94E0-EB58C7FB34A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E8AA90A-0E08-4601-839A-AD461EF85262}"/>
              </a:ext>
            </a:extLst>
          </p:cNvPr>
          <p:cNvSpPr>
            <a:spLocks noGrp="1"/>
          </p:cNvSpPr>
          <p:nvPr>
            <p:ph type="sldNum" sz="quarter" idx="12"/>
          </p:nvPr>
        </p:nvSpPr>
        <p:spPr/>
        <p:txBody>
          <a:bodyPr/>
          <a:lstStyle/>
          <a:p>
            <a:fld id="{9CE2EACF-4382-45C7-BAE8-F0E205BFEFD1}" type="slidenum">
              <a:rPr lang="en-IN" smtClean="0"/>
              <a:t>‹#›</a:t>
            </a:fld>
            <a:endParaRPr lang="en-IN"/>
          </a:p>
        </p:txBody>
      </p:sp>
    </p:spTree>
    <p:extLst>
      <p:ext uri="{BB962C8B-B14F-4D97-AF65-F5344CB8AC3E}">
        <p14:creationId xmlns:p14="http://schemas.microsoft.com/office/powerpoint/2010/main" val="4036245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B0819-E0D2-40D4-877C-9DB461B3314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EB0D57C-50C6-4828-A065-40443FD707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D1CEA5-29E4-4A06-98D5-C1C9284123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BE20D76-3562-4035-B76A-F90F1DC72A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9C57F0-37C0-4C8C-BF5F-2B7056028A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EAF2999-33D0-47CF-B790-1CA94F8B6453}"/>
              </a:ext>
            </a:extLst>
          </p:cNvPr>
          <p:cNvSpPr>
            <a:spLocks noGrp="1"/>
          </p:cNvSpPr>
          <p:nvPr>
            <p:ph type="dt" sz="half" idx="10"/>
          </p:nvPr>
        </p:nvSpPr>
        <p:spPr/>
        <p:txBody>
          <a:bodyPr/>
          <a:lstStyle/>
          <a:p>
            <a:fld id="{624D15A0-B421-47E0-952E-F5BA86E237DC}" type="datetime1">
              <a:rPr lang="en-IN" smtClean="0"/>
              <a:t>21-11-2019</a:t>
            </a:fld>
            <a:endParaRPr lang="en-IN"/>
          </a:p>
        </p:txBody>
      </p:sp>
      <p:sp>
        <p:nvSpPr>
          <p:cNvPr id="8" name="Footer Placeholder 7">
            <a:extLst>
              <a:ext uri="{FF2B5EF4-FFF2-40B4-BE49-F238E27FC236}">
                <a16:creationId xmlns:a16="http://schemas.microsoft.com/office/drawing/2014/main" id="{5DADDEB0-F107-4B71-915F-DDDFEDF0527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E5B8380-E0A5-4331-8EF4-0C7EEE90A3E7}"/>
              </a:ext>
            </a:extLst>
          </p:cNvPr>
          <p:cNvSpPr>
            <a:spLocks noGrp="1"/>
          </p:cNvSpPr>
          <p:nvPr>
            <p:ph type="sldNum" sz="quarter" idx="12"/>
          </p:nvPr>
        </p:nvSpPr>
        <p:spPr/>
        <p:txBody>
          <a:bodyPr/>
          <a:lstStyle/>
          <a:p>
            <a:fld id="{9CE2EACF-4382-45C7-BAE8-F0E205BFEFD1}" type="slidenum">
              <a:rPr lang="en-IN" smtClean="0"/>
              <a:t>‹#›</a:t>
            </a:fld>
            <a:endParaRPr lang="en-IN"/>
          </a:p>
        </p:txBody>
      </p:sp>
    </p:spTree>
    <p:extLst>
      <p:ext uri="{BB962C8B-B14F-4D97-AF65-F5344CB8AC3E}">
        <p14:creationId xmlns:p14="http://schemas.microsoft.com/office/powerpoint/2010/main" val="1198110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B9453-0C26-4E47-A35C-126F43EB82F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79BA238-C224-4956-A3A2-348B2A2726E0}"/>
              </a:ext>
            </a:extLst>
          </p:cNvPr>
          <p:cNvSpPr>
            <a:spLocks noGrp="1"/>
          </p:cNvSpPr>
          <p:nvPr>
            <p:ph type="dt" sz="half" idx="10"/>
          </p:nvPr>
        </p:nvSpPr>
        <p:spPr/>
        <p:txBody>
          <a:bodyPr/>
          <a:lstStyle/>
          <a:p>
            <a:fld id="{605C89C1-841B-483C-AA05-0BA517539E11}" type="datetime1">
              <a:rPr lang="en-IN" smtClean="0"/>
              <a:t>21-11-2019</a:t>
            </a:fld>
            <a:endParaRPr lang="en-IN"/>
          </a:p>
        </p:txBody>
      </p:sp>
      <p:sp>
        <p:nvSpPr>
          <p:cNvPr id="4" name="Footer Placeholder 3">
            <a:extLst>
              <a:ext uri="{FF2B5EF4-FFF2-40B4-BE49-F238E27FC236}">
                <a16:creationId xmlns:a16="http://schemas.microsoft.com/office/drawing/2014/main" id="{757DD6B2-F1B4-4C77-8027-17739F34CB2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77D21A3-2BBE-4366-AA70-BFEA2E959DDA}"/>
              </a:ext>
            </a:extLst>
          </p:cNvPr>
          <p:cNvSpPr>
            <a:spLocks noGrp="1"/>
          </p:cNvSpPr>
          <p:nvPr>
            <p:ph type="sldNum" sz="quarter" idx="12"/>
          </p:nvPr>
        </p:nvSpPr>
        <p:spPr/>
        <p:txBody>
          <a:bodyPr/>
          <a:lstStyle/>
          <a:p>
            <a:fld id="{9CE2EACF-4382-45C7-BAE8-F0E205BFEFD1}" type="slidenum">
              <a:rPr lang="en-IN" smtClean="0"/>
              <a:t>‹#›</a:t>
            </a:fld>
            <a:endParaRPr lang="en-IN"/>
          </a:p>
        </p:txBody>
      </p:sp>
    </p:spTree>
    <p:extLst>
      <p:ext uri="{BB962C8B-B14F-4D97-AF65-F5344CB8AC3E}">
        <p14:creationId xmlns:p14="http://schemas.microsoft.com/office/powerpoint/2010/main" val="3788255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454924-0092-4183-A950-7E45A7B45B28}"/>
              </a:ext>
            </a:extLst>
          </p:cNvPr>
          <p:cNvSpPr>
            <a:spLocks noGrp="1"/>
          </p:cNvSpPr>
          <p:nvPr>
            <p:ph type="dt" sz="half" idx="10"/>
          </p:nvPr>
        </p:nvSpPr>
        <p:spPr/>
        <p:txBody>
          <a:bodyPr/>
          <a:lstStyle/>
          <a:p>
            <a:fld id="{BF872259-6969-4E68-8863-3B979BA5E7EE}" type="datetime1">
              <a:rPr lang="en-IN" smtClean="0"/>
              <a:t>21-11-2019</a:t>
            </a:fld>
            <a:endParaRPr lang="en-IN"/>
          </a:p>
        </p:txBody>
      </p:sp>
      <p:sp>
        <p:nvSpPr>
          <p:cNvPr id="3" name="Footer Placeholder 2">
            <a:extLst>
              <a:ext uri="{FF2B5EF4-FFF2-40B4-BE49-F238E27FC236}">
                <a16:creationId xmlns:a16="http://schemas.microsoft.com/office/drawing/2014/main" id="{AF571646-E021-4F86-A521-4CC77A15ED9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6AE0334-2231-4FAD-8E60-96A38B739AF7}"/>
              </a:ext>
            </a:extLst>
          </p:cNvPr>
          <p:cNvSpPr>
            <a:spLocks noGrp="1"/>
          </p:cNvSpPr>
          <p:nvPr>
            <p:ph type="sldNum" sz="quarter" idx="12"/>
          </p:nvPr>
        </p:nvSpPr>
        <p:spPr/>
        <p:txBody>
          <a:bodyPr/>
          <a:lstStyle/>
          <a:p>
            <a:fld id="{9CE2EACF-4382-45C7-BAE8-F0E205BFEFD1}" type="slidenum">
              <a:rPr lang="en-IN" smtClean="0"/>
              <a:t>‹#›</a:t>
            </a:fld>
            <a:endParaRPr lang="en-IN"/>
          </a:p>
        </p:txBody>
      </p:sp>
    </p:spTree>
    <p:extLst>
      <p:ext uri="{BB962C8B-B14F-4D97-AF65-F5344CB8AC3E}">
        <p14:creationId xmlns:p14="http://schemas.microsoft.com/office/powerpoint/2010/main" val="3099666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7883B-DB35-4A61-8A8F-E85093C055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CADC4E4-7DD6-4FAA-97F0-861B5A039D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F30141E-B9BF-4D26-9951-23504D5E86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986D5D-DB54-426E-B2DD-80CA166FF843}"/>
              </a:ext>
            </a:extLst>
          </p:cNvPr>
          <p:cNvSpPr>
            <a:spLocks noGrp="1"/>
          </p:cNvSpPr>
          <p:nvPr>
            <p:ph type="dt" sz="half" idx="10"/>
          </p:nvPr>
        </p:nvSpPr>
        <p:spPr/>
        <p:txBody>
          <a:bodyPr/>
          <a:lstStyle/>
          <a:p>
            <a:fld id="{2020C5F8-1297-4034-A462-018FCCE1CC22}" type="datetime1">
              <a:rPr lang="en-IN" smtClean="0"/>
              <a:t>21-11-2019</a:t>
            </a:fld>
            <a:endParaRPr lang="en-IN"/>
          </a:p>
        </p:txBody>
      </p:sp>
      <p:sp>
        <p:nvSpPr>
          <p:cNvPr id="6" name="Footer Placeholder 5">
            <a:extLst>
              <a:ext uri="{FF2B5EF4-FFF2-40B4-BE49-F238E27FC236}">
                <a16:creationId xmlns:a16="http://schemas.microsoft.com/office/drawing/2014/main" id="{BA1B9106-59FD-445A-9304-B09E5018FD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9928F64-2C2E-456C-A097-15EEF81A8E3A}"/>
              </a:ext>
            </a:extLst>
          </p:cNvPr>
          <p:cNvSpPr>
            <a:spLocks noGrp="1"/>
          </p:cNvSpPr>
          <p:nvPr>
            <p:ph type="sldNum" sz="quarter" idx="12"/>
          </p:nvPr>
        </p:nvSpPr>
        <p:spPr/>
        <p:txBody>
          <a:bodyPr/>
          <a:lstStyle/>
          <a:p>
            <a:fld id="{9CE2EACF-4382-45C7-BAE8-F0E205BFEFD1}" type="slidenum">
              <a:rPr lang="en-IN" smtClean="0"/>
              <a:t>‹#›</a:t>
            </a:fld>
            <a:endParaRPr lang="en-IN"/>
          </a:p>
        </p:txBody>
      </p:sp>
    </p:spTree>
    <p:extLst>
      <p:ext uri="{BB962C8B-B14F-4D97-AF65-F5344CB8AC3E}">
        <p14:creationId xmlns:p14="http://schemas.microsoft.com/office/powerpoint/2010/main" val="1894212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0848E-1D98-45A4-A508-06A155A1CE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3BE7118-BFA2-4EA8-812E-63D573C146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EB966AF-9CD8-4456-AAA6-DCF25750DD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1FC733-D4AF-4E1A-BB6F-78CFCE5658DF}"/>
              </a:ext>
            </a:extLst>
          </p:cNvPr>
          <p:cNvSpPr>
            <a:spLocks noGrp="1"/>
          </p:cNvSpPr>
          <p:nvPr>
            <p:ph type="dt" sz="half" idx="10"/>
          </p:nvPr>
        </p:nvSpPr>
        <p:spPr/>
        <p:txBody>
          <a:bodyPr/>
          <a:lstStyle/>
          <a:p>
            <a:fld id="{A0A45CC4-A28F-467E-B65A-3DAEEDDB3033}" type="datetime1">
              <a:rPr lang="en-IN" smtClean="0"/>
              <a:t>21-11-2019</a:t>
            </a:fld>
            <a:endParaRPr lang="en-IN"/>
          </a:p>
        </p:txBody>
      </p:sp>
      <p:sp>
        <p:nvSpPr>
          <p:cNvPr id="6" name="Footer Placeholder 5">
            <a:extLst>
              <a:ext uri="{FF2B5EF4-FFF2-40B4-BE49-F238E27FC236}">
                <a16:creationId xmlns:a16="http://schemas.microsoft.com/office/drawing/2014/main" id="{17BFBF5B-EAAC-4EE9-BEEC-8002FEDF17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B129764-26F2-4D47-9D0A-442F7D826706}"/>
              </a:ext>
            </a:extLst>
          </p:cNvPr>
          <p:cNvSpPr>
            <a:spLocks noGrp="1"/>
          </p:cNvSpPr>
          <p:nvPr>
            <p:ph type="sldNum" sz="quarter" idx="12"/>
          </p:nvPr>
        </p:nvSpPr>
        <p:spPr/>
        <p:txBody>
          <a:bodyPr/>
          <a:lstStyle/>
          <a:p>
            <a:fld id="{9CE2EACF-4382-45C7-BAE8-F0E205BFEFD1}" type="slidenum">
              <a:rPr lang="en-IN" smtClean="0"/>
              <a:t>‹#›</a:t>
            </a:fld>
            <a:endParaRPr lang="en-IN"/>
          </a:p>
        </p:txBody>
      </p:sp>
    </p:spTree>
    <p:extLst>
      <p:ext uri="{BB962C8B-B14F-4D97-AF65-F5344CB8AC3E}">
        <p14:creationId xmlns:p14="http://schemas.microsoft.com/office/powerpoint/2010/main" val="1608620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1397CA-9CA1-4B85-82C9-4BEE8F4364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B38C50A-D1D9-457A-BBFC-9D84922705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709323-EB34-4AF5-8403-6473A00031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B34506-A61C-4990-8A77-AD2DAED0FB2E}" type="datetime1">
              <a:rPr lang="en-IN" smtClean="0"/>
              <a:t>21-11-2019</a:t>
            </a:fld>
            <a:endParaRPr lang="en-IN"/>
          </a:p>
        </p:txBody>
      </p:sp>
      <p:sp>
        <p:nvSpPr>
          <p:cNvPr id="5" name="Footer Placeholder 4">
            <a:extLst>
              <a:ext uri="{FF2B5EF4-FFF2-40B4-BE49-F238E27FC236}">
                <a16:creationId xmlns:a16="http://schemas.microsoft.com/office/drawing/2014/main" id="{24B954C3-4810-4A36-8364-E1C5A972EA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86E0C50-F11C-4FE8-BBCD-7E186118F8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E2EACF-4382-45C7-BAE8-F0E205BFEFD1}" type="slidenum">
              <a:rPr lang="en-IN" smtClean="0"/>
              <a:t>‹#›</a:t>
            </a:fld>
            <a:endParaRPr lang="en-IN"/>
          </a:p>
        </p:txBody>
      </p:sp>
    </p:spTree>
    <p:extLst>
      <p:ext uri="{BB962C8B-B14F-4D97-AF65-F5344CB8AC3E}">
        <p14:creationId xmlns:p14="http://schemas.microsoft.com/office/powerpoint/2010/main" val="3742488383"/>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ieeexplore.ieee.org/xpl/tocresult.jsp?isnumber=7398214" TargetMode="External"/><Relationship Id="rId2" Type="http://schemas.openxmlformats.org/officeDocument/2006/relationships/hyperlink" Target="https://ieeexplore.ieee.org/xpl/RecentIssue.jsp?punumber=10206" TargetMode="External"/><Relationship Id="rId1" Type="http://schemas.openxmlformats.org/officeDocument/2006/relationships/slideLayout" Target="../slideLayouts/slideLayout7.xml"/><Relationship Id="rId4" Type="http://schemas.openxmlformats.org/officeDocument/2006/relationships/hyperlink" Target="https://ieeexplore.ieee.org/xpl/conhome/6201004/proceeding"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FD4465-CBFA-43E0-ACFA-901F77E64618}"/>
              </a:ext>
            </a:extLst>
          </p:cNvPr>
          <p:cNvSpPr>
            <a:spLocks noGrp="1"/>
          </p:cNvSpPr>
          <p:nvPr>
            <p:ph type="title"/>
          </p:nvPr>
        </p:nvSpPr>
        <p:spPr>
          <a:xfrm>
            <a:off x="838200" y="191108"/>
            <a:ext cx="10515600" cy="1662458"/>
          </a:xfrm>
        </p:spPr>
        <p:txBody>
          <a:bodyPr>
            <a:normAutofit fontScale="90000"/>
          </a:bodyPr>
          <a:lstStyle/>
          <a:p>
            <a:pPr algn="ctr"/>
            <a:r>
              <a:rPr lang="en-IN" b="1" dirty="0">
                <a:solidFill>
                  <a:schemeClr val="bg1"/>
                </a:solidFill>
              </a:rPr>
              <a:t>DUAL SERVER PUBLIC KEY ENCRYPTION FOR SECURE CLOUD STORAGE WITH KEYWORD SEARCH</a:t>
            </a:r>
          </a:p>
        </p:txBody>
      </p:sp>
      <p:sp>
        <p:nvSpPr>
          <p:cNvPr id="2" name="Rectangle 1">
            <a:extLst>
              <a:ext uri="{FF2B5EF4-FFF2-40B4-BE49-F238E27FC236}">
                <a16:creationId xmlns:a16="http://schemas.microsoft.com/office/drawing/2014/main" id="{83DC941C-A7B7-4BA4-832D-DF622A235FAA}"/>
              </a:ext>
            </a:extLst>
          </p:cNvPr>
          <p:cNvSpPr/>
          <p:nvPr/>
        </p:nvSpPr>
        <p:spPr>
          <a:xfrm>
            <a:off x="473907" y="2684910"/>
            <a:ext cx="4448174" cy="2585323"/>
          </a:xfrm>
          <a:prstGeom prst="rect">
            <a:avLst/>
          </a:prstGeom>
        </p:spPr>
        <p:txBody>
          <a:bodyPr wrap="square">
            <a:spAutoFit/>
          </a:bodyPr>
          <a:lstStyle/>
          <a:p>
            <a:r>
              <a:rPr lang="en-IN" b="1" dirty="0">
                <a:solidFill>
                  <a:srgbClr val="FFFFFF"/>
                </a:solidFill>
                <a:latin typeface="Times New Roman" panose="02020603050405020304" pitchFamily="18" charset="0"/>
              </a:rPr>
              <a:t>DEVIDAS KINI M            4CB16CS024</a:t>
            </a:r>
            <a:endParaRPr lang="en-IN" dirty="0"/>
          </a:p>
          <a:p>
            <a:br>
              <a:rPr lang="en-IN" dirty="0"/>
            </a:br>
            <a:r>
              <a:rPr lang="en-IN" b="1" dirty="0">
                <a:solidFill>
                  <a:srgbClr val="FFFFFF"/>
                </a:solidFill>
                <a:latin typeface="Times New Roman" panose="02020603050405020304" pitchFamily="18" charset="0"/>
              </a:rPr>
              <a:t>K VIGNESH KAMATH   4CB16CS030</a:t>
            </a:r>
            <a:endParaRPr lang="en-IN" dirty="0"/>
          </a:p>
          <a:p>
            <a:br>
              <a:rPr lang="en-IN" dirty="0"/>
            </a:br>
            <a:r>
              <a:rPr lang="en-IN" b="1" dirty="0">
                <a:solidFill>
                  <a:srgbClr val="FFFFFF"/>
                </a:solidFill>
                <a:latin typeface="Times New Roman" panose="02020603050405020304" pitchFamily="18" charset="0"/>
              </a:rPr>
              <a:t>KARTIKEYA K PAI         4CB16CS032</a:t>
            </a:r>
            <a:endParaRPr lang="en-IN" dirty="0"/>
          </a:p>
          <a:p>
            <a:br>
              <a:rPr lang="en-IN" dirty="0"/>
            </a:br>
            <a:r>
              <a:rPr lang="en-IN" b="1" dirty="0">
                <a:solidFill>
                  <a:srgbClr val="FFFFFF"/>
                </a:solidFill>
                <a:latin typeface="Times New Roman" panose="02020603050405020304" pitchFamily="18" charset="0"/>
              </a:rPr>
              <a:t>KARTIKEY U SHET        4CB16CS033</a:t>
            </a:r>
            <a:endParaRPr lang="en-IN" dirty="0"/>
          </a:p>
          <a:p>
            <a:br>
              <a:rPr lang="en-IN" dirty="0"/>
            </a:br>
            <a:endParaRPr lang="en-IN" dirty="0"/>
          </a:p>
        </p:txBody>
      </p:sp>
      <p:sp>
        <p:nvSpPr>
          <p:cNvPr id="5" name="Title 1">
            <a:extLst>
              <a:ext uri="{FF2B5EF4-FFF2-40B4-BE49-F238E27FC236}">
                <a16:creationId xmlns:a16="http://schemas.microsoft.com/office/drawing/2014/main" id="{0C46EE99-F64A-47D3-880E-4AED90A15569}"/>
              </a:ext>
            </a:extLst>
          </p:cNvPr>
          <p:cNvSpPr txBox="1">
            <a:spLocks/>
          </p:cNvSpPr>
          <p:nvPr/>
        </p:nvSpPr>
        <p:spPr>
          <a:xfrm>
            <a:off x="476251" y="1853566"/>
            <a:ext cx="3424311" cy="9291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b="1" dirty="0">
                <a:solidFill>
                  <a:schemeClr val="bg1"/>
                </a:solidFill>
                <a:latin typeface="Times New Roman" panose="02020603050405020304" pitchFamily="18" charset="0"/>
                <a:cs typeface="Times New Roman" panose="02020603050405020304" pitchFamily="18" charset="0"/>
              </a:rPr>
              <a:t>SUBMITTED BY</a:t>
            </a:r>
          </a:p>
        </p:txBody>
      </p:sp>
    </p:spTree>
    <p:extLst>
      <p:ext uri="{BB962C8B-B14F-4D97-AF65-F5344CB8AC3E}">
        <p14:creationId xmlns:p14="http://schemas.microsoft.com/office/powerpoint/2010/main" val="7349419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F2E"/>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F23148E-A017-49D5-B321-EA03A6139DA5}"/>
              </a:ext>
            </a:extLst>
          </p:cNvPr>
          <p:cNvSpPr/>
          <p:nvPr/>
        </p:nvSpPr>
        <p:spPr>
          <a:xfrm>
            <a:off x="1076325" y="1432568"/>
            <a:ext cx="9525000" cy="3494803"/>
          </a:xfrm>
          <a:prstGeom prst="rect">
            <a:avLst/>
          </a:prstGeom>
        </p:spPr>
        <p:txBody>
          <a:bodyPr wrap="square">
            <a:spAutoFit/>
          </a:bodyPr>
          <a:lstStyle/>
          <a:p>
            <a:pPr algn="just">
              <a:lnSpc>
                <a:spcPct val="150000"/>
              </a:lnSpc>
              <a:spcAft>
                <a:spcPts val="1000"/>
              </a:spcAft>
            </a:pPr>
            <a:r>
              <a:rPr lang="en-IN"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Kaibin</a:t>
            </a:r>
            <a:r>
              <a:rPr lang="en-IN"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Huang </a:t>
            </a:r>
            <a:r>
              <a:rPr lang="en-IN" b="1"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[3] </a:t>
            </a:r>
            <a:r>
              <a:rPr lang="en-IN"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et.al</a:t>
            </a:r>
            <a:r>
              <a:rPr lang="en-IN"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proposed “Provable Secure Dual-Server Public Key Encryption with Keyword Search” which introduced dual-server PEKS (DS-PEKS) syntax to deal with inner Keyword guessing attack issue. There are a front server and a back server in this architecture and the keyword search test is done by the co-operation of two servers. However, several flaws occur here so that the secrecy of index and trapdoors are not well-protected even against outside adversaries. So, a new DS-PEKS construction based on the Cramer </a:t>
            </a:r>
            <a:r>
              <a:rPr lang="en-IN"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Shoup</a:t>
            </a:r>
            <a:r>
              <a:rPr lang="en-IN"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encryption was introduced, whose index and trapdoors are provably indistinguishable against chosen keyword attacks.</a:t>
            </a:r>
          </a:p>
          <a:p>
            <a:pPr algn="just">
              <a:lnSpc>
                <a:spcPct val="150000"/>
              </a:lnSpc>
              <a:spcAft>
                <a:spcPts val="1000"/>
              </a:spcAft>
            </a:pPr>
            <a:endParaRPr lang="en-IN"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CC31876F-5A73-4CF5-B4DF-CDA76885A687}"/>
              </a:ext>
            </a:extLst>
          </p:cNvPr>
          <p:cNvSpPr/>
          <p:nvPr/>
        </p:nvSpPr>
        <p:spPr>
          <a:xfrm>
            <a:off x="1076325" y="4637378"/>
            <a:ext cx="9525000" cy="463397"/>
          </a:xfrm>
          <a:prstGeom prst="rect">
            <a:avLst/>
          </a:prstGeom>
        </p:spPr>
        <p:txBody>
          <a:bodyPr wrap="square">
            <a:spAutoFit/>
          </a:bodyPr>
          <a:lstStyle/>
          <a:p>
            <a:pPr algn="just">
              <a:lnSpc>
                <a:spcPct val="150000"/>
              </a:lnSpc>
              <a:spcAft>
                <a:spcPts val="1000"/>
              </a:spcAft>
            </a:pPr>
            <a:r>
              <a:rPr lang="en-IN" b="1"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Gap Inferred</a:t>
            </a:r>
            <a:r>
              <a:rPr lang="en-IN"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No security for data exists in this framework so public key encryption was designed.</a:t>
            </a:r>
            <a:endParaRPr lang="en-IN" dirty="0"/>
          </a:p>
        </p:txBody>
      </p:sp>
      <p:sp>
        <p:nvSpPr>
          <p:cNvPr id="6" name="Slide Number Placeholder 5">
            <a:extLst>
              <a:ext uri="{FF2B5EF4-FFF2-40B4-BE49-F238E27FC236}">
                <a16:creationId xmlns:a16="http://schemas.microsoft.com/office/drawing/2014/main" id="{AF4ADAB0-9963-4F23-90E7-7E0F909FE236}"/>
              </a:ext>
            </a:extLst>
          </p:cNvPr>
          <p:cNvSpPr>
            <a:spLocks noGrp="1"/>
          </p:cNvSpPr>
          <p:nvPr>
            <p:ph type="sldNum" sz="quarter" idx="12"/>
          </p:nvPr>
        </p:nvSpPr>
        <p:spPr/>
        <p:txBody>
          <a:bodyPr/>
          <a:lstStyle/>
          <a:p>
            <a:r>
              <a:rPr lang="en-IN" b="1" dirty="0">
                <a:solidFill>
                  <a:schemeClr val="bg1"/>
                </a:solidFill>
                <a:latin typeface="Times New Roman" panose="02020603050405020304" pitchFamily="18" charset="0"/>
                <a:cs typeface="Times New Roman" panose="02020603050405020304" pitchFamily="18" charset="0"/>
              </a:rPr>
              <a:t>6</a:t>
            </a:r>
          </a:p>
        </p:txBody>
      </p:sp>
    </p:spTree>
    <p:extLst>
      <p:ext uri="{BB962C8B-B14F-4D97-AF65-F5344CB8AC3E}">
        <p14:creationId xmlns:p14="http://schemas.microsoft.com/office/powerpoint/2010/main" val="1244606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F2E"/>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B965E80-343B-4A0D-93DC-1E869AB4C847}"/>
              </a:ext>
            </a:extLst>
          </p:cNvPr>
          <p:cNvSpPr>
            <a:spLocks noGrp="1"/>
          </p:cNvSpPr>
          <p:nvPr>
            <p:ph type="sldNum" sz="quarter" idx="12"/>
          </p:nvPr>
        </p:nvSpPr>
        <p:spPr/>
        <p:txBody>
          <a:bodyPr/>
          <a:lstStyle/>
          <a:p>
            <a:r>
              <a:rPr lang="en-IN" b="1" dirty="0">
                <a:solidFill>
                  <a:schemeClr val="bg1"/>
                </a:solidFill>
                <a:latin typeface="Times New Roman" panose="02020603050405020304" pitchFamily="18" charset="0"/>
                <a:cs typeface="Times New Roman" panose="02020603050405020304" pitchFamily="18" charset="0"/>
              </a:rPr>
              <a:t>7</a:t>
            </a:r>
          </a:p>
        </p:txBody>
      </p:sp>
      <p:sp>
        <p:nvSpPr>
          <p:cNvPr id="5" name="Rectangle 4">
            <a:extLst>
              <a:ext uri="{FF2B5EF4-FFF2-40B4-BE49-F238E27FC236}">
                <a16:creationId xmlns:a16="http://schemas.microsoft.com/office/drawing/2014/main" id="{3C6740BD-2233-4F6F-B0EF-20D00E752F72}"/>
              </a:ext>
            </a:extLst>
          </p:cNvPr>
          <p:cNvSpPr/>
          <p:nvPr/>
        </p:nvSpPr>
        <p:spPr>
          <a:xfrm>
            <a:off x="681037" y="995461"/>
            <a:ext cx="10829926" cy="4197559"/>
          </a:xfrm>
          <a:prstGeom prst="rect">
            <a:avLst/>
          </a:prstGeom>
        </p:spPr>
        <p:txBody>
          <a:bodyPr wrap="square">
            <a:spAutoFit/>
          </a:bodyPr>
          <a:lstStyle/>
          <a:p>
            <a:pPr algn="just">
              <a:lnSpc>
                <a:spcPct val="150000"/>
              </a:lnSpc>
              <a:spcAft>
                <a:spcPts val="0"/>
              </a:spcAft>
            </a:pPr>
            <a:r>
              <a:rPr lang="en-IN" b="1" dirty="0">
                <a:solidFill>
                  <a:schemeClr val="bg1">
                    <a:lumMod val="95000"/>
                  </a:schemeClr>
                </a:solidFill>
                <a:latin typeface="Times New Roman" panose="02020603050405020304" pitchFamily="18" charset="0"/>
                <a:ea typeface="Times New Roman" panose="02020603050405020304" pitchFamily="18" charset="0"/>
                <a:cs typeface="Times New Roman" panose="02020603050405020304" pitchFamily="18" charset="0"/>
              </a:rPr>
              <a:t>R. </a:t>
            </a:r>
            <a:r>
              <a:rPr lang="en-IN" b="1" dirty="0" err="1">
                <a:solidFill>
                  <a:schemeClr val="bg1">
                    <a:lumMod val="95000"/>
                  </a:schemeClr>
                </a:solidFill>
                <a:latin typeface="Times New Roman" panose="02020603050405020304" pitchFamily="18" charset="0"/>
                <a:ea typeface="Times New Roman" panose="02020603050405020304" pitchFamily="18" charset="0"/>
                <a:cs typeface="Times New Roman" panose="02020603050405020304" pitchFamily="18" charset="0"/>
              </a:rPr>
              <a:t>ChinnaSwamy</a:t>
            </a:r>
            <a:r>
              <a:rPr lang="en-IN" dirty="0">
                <a:solidFill>
                  <a:schemeClr val="bg1">
                    <a:lumMod val="95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b="1"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[4] </a:t>
            </a:r>
            <a:r>
              <a:rPr lang="en-IN" b="1" dirty="0">
                <a:solidFill>
                  <a:schemeClr val="bg1">
                    <a:lumMod val="95000"/>
                  </a:schemeClr>
                </a:solidFill>
                <a:latin typeface="Times New Roman" panose="02020603050405020304" pitchFamily="18" charset="0"/>
                <a:ea typeface="Times New Roman" panose="02020603050405020304" pitchFamily="18" charset="0"/>
                <a:cs typeface="Times New Roman" panose="02020603050405020304" pitchFamily="18" charset="0"/>
              </a:rPr>
              <a:t>et al</a:t>
            </a:r>
            <a:r>
              <a:rPr lang="en-IN" dirty="0">
                <a:solidFill>
                  <a:schemeClr val="bg1">
                    <a:lumMod val="95000"/>
                  </a:schemeClr>
                </a:solidFill>
                <a:latin typeface="Times New Roman" panose="02020603050405020304" pitchFamily="18" charset="0"/>
                <a:ea typeface="Times New Roman" panose="02020603050405020304" pitchFamily="18" charset="0"/>
                <a:cs typeface="Times New Roman" panose="02020603050405020304" pitchFamily="18" charset="0"/>
              </a:rPr>
              <a:t>., proposed “An Efficient Semantic Secure Keyword Based Search Scheme in Cloud Storage Services” which proposes an efficient semantic secure keyword based search (ESSKS) scheme, which retrieves exact information needed by the user, ensuring that the same keyword does not always produce the same result, in user querying, reducing computational and communication overhead. This security mechanism also addresses the data integrity problem. It embargos the unauthorized users through the cipher text developed during the searching of data. It also provides solution to the data integrity problem raised during data transfer from cloud to the user and vice versa.</a:t>
            </a:r>
          </a:p>
          <a:p>
            <a:pPr algn="just">
              <a:lnSpc>
                <a:spcPct val="150000"/>
              </a:lnSpc>
              <a:spcAft>
                <a:spcPts val="0"/>
              </a:spcAft>
            </a:pPr>
            <a:endParaRPr lang="en-IN" dirty="0">
              <a:solidFill>
                <a:schemeClr val="bg1">
                  <a:lumMod val="95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0"/>
              </a:spcAft>
            </a:pPr>
            <a:r>
              <a:rPr lang="en-IN" b="1"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Gap Inferred:</a:t>
            </a:r>
            <a:r>
              <a:rPr lang="en-IN"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chemeClr val="bg1">
                    <a:lumMod val="95000"/>
                  </a:schemeClr>
                </a:solidFill>
                <a:latin typeface="Times New Roman" panose="02020603050405020304" pitchFamily="18" charset="0"/>
                <a:ea typeface="Times New Roman" panose="02020603050405020304" pitchFamily="18" charset="0"/>
                <a:cs typeface="Times New Roman" panose="02020603050405020304" pitchFamily="18" charset="0"/>
              </a:rPr>
              <a:t>In this, a new privacy based search scheme was introduced which reduces time consumed in the searching of data. </a:t>
            </a:r>
            <a:endParaRPr lang="en-IN" dirty="0">
              <a:solidFill>
                <a:schemeClr val="bg1">
                  <a:lumMod val="95000"/>
                </a:schemeClr>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95322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F2E"/>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7F21438-950B-4863-8AC7-E88AC04519D2}"/>
              </a:ext>
            </a:extLst>
          </p:cNvPr>
          <p:cNvSpPr>
            <a:spLocks noGrp="1"/>
          </p:cNvSpPr>
          <p:nvPr>
            <p:ph type="sldNum" sz="quarter" idx="12"/>
          </p:nvPr>
        </p:nvSpPr>
        <p:spPr/>
        <p:txBody>
          <a:bodyPr/>
          <a:lstStyle/>
          <a:p>
            <a:r>
              <a:rPr lang="en-IN" b="1" dirty="0">
                <a:solidFill>
                  <a:schemeClr val="bg1"/>
                </a:solidFill>
                <a:latin typeface="Times New Roman" panose="02020603050405020304" pitchFamily="18" charset="0"/>
                <a:cs typeface="Times New Roman" panose="02020603050405020304" pitchFamily="18" charset="0"/>
              </a:rPr>
              <a:t>8</a:t>
            </a:r>
          </a:p>
        </p:txBody>
      </p:sp>
      <p:sp>
        <p:nvSpPr>
          <p:cNvPr id="3" name="Rectangle 2">
            <a:extLst>
              <a:ext uri="{FF2B5EF4-FFF2-40B4-BE49-F238E27FC236}">
                <a16:creationId xmlns:a16="http://schemas.microsoft.com/office/drawing/2014/main" id="{46F19915-0702-4D60-A04A-7A2FEC5B205A}"/>
              </a:ext>
            </a:extLst>
          </p:cNvPr>
          <p:cNvSpPr/>
          <p:nvPr/>
        </p:nvSpPr>
        <p:spPr>
          <a:xfrm>
            <a:off x="990599" y="793890"/>
            <a:ext cx="10210801" cy="5028556"/>
          </a:xfrm>
          <a:prstGeom prst="rect">
            <a:avLst/>
          </a:prstGeom>
        </p:spPr>
        <p:txBody>
          <a:bodyPr wrap="square">
            <a:spAutoFit/>
          </a:bodyPr>
          <a:lstStyle/>
          <a:p>
            <a:pPr algn="just">
              <a:lnSpc>
                <a:spcPct val="150000"/>
              </a:lnSpc>
              <a:spcAft>
                <a:spcPts val="0"/>
              </a:spcAft>
            </a:pPr>
            <a:endParaRPr lang="en-IN" b="1" dirty="0">
              <a:solidFill>
                <a:schemeClr val="bg1">
                  <a:lumMod val="95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0"/>
              </a:spcAft>
            </a:pPr>
            <a:r>
              <a:rPr lang="en-IN" b="1" dirty="0">
                <a:solidFill>
                  <a:schemeClr val="bg1">
                    <a:lumMod val="95000"/>
                  </a:schemeClr>
                </a:solidFill>
                <a:latin typeface="Times New Roman" panose="02020603050405020304" pitchFamily="18" charset="0"/>
                <a:ea typeface="Times New Roman" panose="02020603050405020304" pitchFamily="18" charset="0"/>
                <a:cs typeface="Times New Roman" panose="02020603050405020304" pitchFamily="18" charset="0"/>
              </a:rPr>
              <a:t>Neelam</a:t>
            </a:r>
            <a:r>
              <a:rPr lang="en-IN" dirty="0">
                <a:solidFill>
                  <a:schemeClr val="bg1">
                    <a:lumMod val="95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b="1" dirty="0">
                <a:solidFill>
                  <a:schemeClr val="bg1">
                    <a:lumMod val="95000"/>
                  </a:schemeClr>
                </a:solidFill>
                <a:latin typeface="Times New Roman" panose="02020603050405020304" pitchFamily="18" charset="0"/>
                <a:ea typeface="Times New Roman" panose="02020603050405020304" pitchFamily="18" charset="0"/>
                <a:cs typeface="Times New Roman" panose="02020603050405020304" pitchFamily="18" charset="0"/>
              </a:rPr>
              <a:t>S. Khan</a:t>
            </a:r>
            <a:r>
              <a:rPr lang="en-IN" dirty="0">
                <a:solidFill>
                  <a:schemeClr val="bg1">
                    <a:lumMod val="95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b="1"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[5] </a:t>
            </a:r>
            <a:r>
              <a:rPr lang="en-IN" b="1" dirty="0">
                <a:solidFill>
                  <a:schemeClr val="bg1">
                    <a:lumMod val="95000"/>
                  </a:schemeClr>
                </a:solidFill>
                <a:latin typeface="Times New Roman" panose="02020603050405020304" pitchFamily="18" charset="0"/>
                <a:ea typeface="Times New Roman" panose="02020603050405020304" pitchFamily="18" charset="0"/>
                <a:cs typeface="Times New Roman" panose="02020603050405020304" pitchFamily="18" charset="0"/>
              </a:rPr>
              <a:t>et al</a:t>
            </a:r>
            <a:r>
              <a:rPr lang="en-IN" dirty="0">
                <a:solidFill>
                  <a:schemeClr val="bg1">
                    <a:lumMod val="95000"/>
                  </a:schemeClr>
                </a:solidFill>
                <a:latin typeface="Times New Roman" panose="02020603050405020304" pitchFamily="18" charset="0"/>
                <a:ea typeface="Times New Roman" panose="02020603050405020304" pitchFamily="18" charset="0"/>
                <a:cs typeface="Times New Roman" panose="02020603050405020304" pitchFamily="18" charset="0"/>
              </a:rPr>
              <a:t>., proposed “Secure Ranked Fuzzy Multi-Keyword Search over Outsourced Encrypted Cloud Data” which formulize and solve the problem of effective Secure Ranked Fuzzy Multi-Keyword Search over Outsourced Encrypted Cloud Data (RFMS). Information discovery has been made efficient by searching with multiple keywords with ranking so as to eliminate false positives. Keyword dictionary has been made dynamic. Overhead of updating the dictionary when new files need to be uploaded has been minimized. Also, by using one-to-many mapping between plaintext and cipher text, the method guarantees security. Here an attempt was made to improve the data discovery and user searching experience by supporting Secure Ranked Fuzzy Multi Keyword Search.</a:t>
            </a:r>
            <a:endParaRPr lang="en-IN" dirty="0">
              <a:solidFill>
                <a:schemeClr val="bg1">
                  <a:lumMod val="95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0"/>
              </a:spcAft>
            </a:pPr>
            <a:r>
              <a:rPr lang="en-IN" b="1"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Gap Inferred:</a:t>
            </a:r>
            <a:r>
              <a:rPr lang="en-IN"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chemeClr val="bg1">
                    <a:lumMod val="95000"/>
                  </a:schemeClr>
                </a:solidFill>
                <a:latin typeface="Times New Roman" panose="02020603050405020304" pitchFamily="18" charset="0"/>
                <a:ea typeface="Times New Roman" panose="02020603050405020304" pitchFamily="18" charset="0"/>
                <a:cs typeface="Times New Roman" panose="02020603050405020304" pitchFamily="18" charset="0"/>
              </a:rPr>
              <a:t>Data discovery and user searching experience was improved by Ranked Fuzzy Multi-Keyword Search. Here time to generate the index was reduced.  </a:t>
            </a:r>
            <a:endParaRPr lang="en-IN" dirty="0">
              <a:solidFill>
                <a:schemeClr val="bg1">
                  <a:lumMod val="95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0"/>
              </a:spcAft>
            </a:pPr>
            <a:endParaRPr lang="en-IN" b="1" dirty="0">
              <a:solidFill>
                <a:schemeClr val="bg1">
                  <a:lumMod val="95000"/>
                </a:schemeClr>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306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0F2E"/>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17C5FE7-6C31-466F-A74D-272A40FE16FD}"/>
              </a:ext>
            </a:extLst>
          </p:cNvPr>
          <p:cNvSpPr>
            <a:spLocks noGrp="1"/>
          </p:cNvSpPr>
          <p:nvPr>
            <p:ph type="sldNum" sz="quarter" idx="12"/>
          </p:nvPr>
        </p:nvSpPr>
        <p:spPr/>
        <p:txBody>
          <a:bodyPr/>
          <a:lstStyle/>
          <a:p>
            <a:r>
              <a:rPr lang="en-IN" b="1" dirty="0">
                <a:solidFill>
                  <a:schemeClr val="bg1"/>
                </a:solidFill>
                <a:latin typeface="Times New Roman" panose="02020603050405020304" pitchFamily="18" charset="0"/>
                <a:cs typeface="Times New Roman" panose="02020603050405020304" pitchFamily="18" charset="0"/>
              </a:rPr>
              <a:t>9</a:t>
            </a:r>
          </a:p>
        </p:txBody>
      </p:sp>
      <p:sp>
        <p:nvSpPr>
          <p:cNvPr id="4" name="Rectangle 3">
            <a:extLst>
              <a:ext uri="{FF2B5EF4-FFF2-40B4-BE49-F238E27FC236}">
                <a16:creationId xmlns:a16="http://schemas.microsoft.com/office/drawing/2014/main" id="{DD29044B-EB32-499A-93CF-9A95011A8C24}"/>
              </a:ext>
            </a:extLst>
          </p:cNvPr>
          <p:cNvSpPr/>
          <p:nvPr/>
        </p:nvSpPr>
        <p:spPr>
          <a:xfrm>
            <a:off x="1057275" y="1083850"/>
            <a:ext cx="10077450" cy="4613058"/>
          </a:xfrm>
          <a:prstGeom prst="rect">
            <a:avLst/>
          </a:prstGeom>
        </p:spPr>
        <p:txBody>
          <a:bodyPr wrap="square">
            <a:spAutoFit/>
          </a:bodyPr>
          <a:lstStyle/>
          <a:p>
            <a:pPr algn="just">
              <a:lnSpc>
                <a:spcPct val="150000"/>
              </a:lnSpc>
              <a:spcAft>
                <a:spcPts val="0"/>
              </a:spcAft>
            </a:pPr>
            <a:r>
              <a:rPr lang="en-IN" b="1" dirty="0" err="1">
                <a:solidFill>
                  <a:schemeClr val="bg1">
                    <a:lumMod val="95000"/>
                  </a:schemeClr>
                </a:solidFill>
                <a:latin typeface="Times New Roman" panose="02020603050405020304" pitchFamily="18" charset="0"/>
                <a:ea typeface="Times New Roman" panose="02020603050405020304" pitchFamily="18" charset="0"/>
                <a:cs typeface="Times New Roman" panose="02020603050405020304" pitchFamily="18" charset="0"/>
              </a:rPr>
              <a:t>Yilun</a:t>
            </a:r>
            <a:r>
              <a:rPr lang="en-IN" b="1" dirty="0">
                <a:solidFill>
                  <a:schemeClr val="bg1">
                    <a:lumMod val="95000"/>
                  </a:schemeClr>
                </a:solidFill>
                <a:latin typeface="Times New Roman" panose="02020603050405020304" pitchFamily="18" charset="0"/>
                <a:ea typeface="Times New Roman" panose="02020603050405020304" pitchFamily="18" charset="0"/>
                <a:cs typeface="Times New Roman" panose="02020603050405020304" pitchFamily="18" charset="0"/>
              </a:rPr>
              <a:t> Wu </a:t>
            </a:r>
            <a:r>
              <a:rPr lang="en-IN" b="1"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[6] </a:t>
            </a:r>
            <a:r>
              <a:rPr lang="en-IN" b="1" dirty="0">
                <a:solidFill>
                  <a:schemeClr val="bg1">
                    <a:lumMod val="95000"/>
                  </a:schemeClr>
                </a:solidFill>
                <a:latin typeface="Times New Roman" panose="02020603050405020304" pitchFamily="18" charset="0"/>
                <a:ea typeface="Times New Roman" panose="02020603050405020304" pitchFamily="18" charset="0"/>
                <a:cs typeface="Times New Roman" panose="02020603050405020304" pitchFamily="18" charset="0"/>
              </a:rPr>
              <a:t>et al</a:t>
            </a:r>
            <a:r>
              <a:rPr lang="en-IN" dirty="0">
                <a:solidFill>
                  <a:schemeClr val="bg1">
                    <a:lumMod val="95000"/>
                  </a:schemeClr>
                </a:solidFill>
                <a:latin typeface="Times New Roman" panose="02020603050405020304" pitchFamily="18" charset="0"/>
                <a:ea typeface="Times New Roman" panose="02020603050405020304" pitchFamily="18" charset="0"/>
                <a:cs typeface="Times New Roman" panose="02020603050405020304" pitchFamily="18" charset="0"/>
              </a:rPr>
              <a:t>., proposed “Keyword Search over Shared Cloud Data without Secure Channel or Authority” which propose a novel mechanism that supports multi-user keyword search over the encrypted data without relying on any secure channel or authority. The eavesdropper can neither forge valid trapdoors from the intercepted information nor can it directly use the intercepted trapdoors to complete the keyword search. This mechanism provides secure keyword search over encrypted data even in the presence of a stronger adversary who can eavesdrop on all transmission channels. This mechanism does not require any authentication authority for access control. While all users can perform search in the mechanism, only those authorized users will get correct results. </a:t>
            </a:r>
          </a:p>
          <a:p>
            <a:pPr algn="just">
              <a:lnSpc>
                <a:spcPct val="150000"/>
              </a:lnSpc>
              <a:spcAft>
                <a:spcPts val="0"/>
              </a:spcAft>
            </a:pPr>
            <a:endParaRPr lang="en-IN" dirty="0">
              <a:solidFill>
                <a:schemeClr val="bg1">
                  <a:lumMod val="95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0"/>
              </a:spcAft>
            </a:pPr>
            <a:r>
              <a:rPr lang="en-IN" b="1"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Gap Inferred:</a:t>
            </a:r>
            <a:r>
              <a:rPr lang="en-IN"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chemeClr val="bg1">
                    <a:lumMod val="95000"/>
                  </a:schemeClr>
                </a:solidFill>
                <a:latin typeface="Times New Roman" panose="02020603050405020304" pitchFamily="18" charset="0"/>
                <a:ea typeface="Times New Roman" panose="02020603050405020304" pitchFamily="18" charset="0"/>
                <a:cs typeface="Times New Roman" panose="02020603050405020304" pitchFamily="18" charset="0"/>
              </a:rPr>
              <a:t>A keyword search mechanism with multi user setting under more complex scenario where no secure transmission channel existed between data owner and data user.</a:t>
            </a:r>
            <a:endParaRPr lang="en-IN" dirty="0">
              <a:solidFill>
                <a:schemeClr val="bg1">
                  <a:lumMod val="95000"/>
                </a:schemeClr>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77324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0F2E"/>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AD39E4F-231D-4F54-BCCF-6F82AEC19FEB}"/>
              </a:ext>
            </a:extLst>
          </p:cNvPr>
          <p:cNvSpPr>
            <a:spLocks noGrp="1"/>
          </p:cNvSpPr>
          <p:nvPr>
            <p:ph type="sldNum" sz="quarter" idx="12"/>
          </p:nvPr>
        </p:nvSpPr>
        <p:spPr/>
        <p:txBody>
          <a:bodyPr/>
          <a:lstStyle/>
          <a:p>
            <a:r>
              <a:rPr lang="en-IN" b="1" dirty="0">
                <a:solidFill>
                  <a:schemeClr val="bg1"/>
                </a:solidFill>
                <a:latin typeface="Times New Roman" panose="02020603050405020304" pitchFamily="18" charset="0"/>
                <a:cs typeface="Times New Roman" panose="02020603050405020304" pitchFamily="18" charset="0"/>
              </a:rPr>
              <a:t>10</a:t>
            </a:r>
          </a:p>
        </p:txBody>
      </p:sp>
      <p:sp>
        <p:nvSpPr>
          <p:cNvPr id="3" name="Rectangle 2">
            <a:extLst>
              <a:ext uri="{FF2B5EF4-FFF2-40B4-BE49-F238E27FC236}">
                <a16:creationId xmlns:a16="http://schemas.microsoft.com/office/drawing/2014/main" id="{D25B2090-CE88-476F-8675-34B4D347EB95}"/>
              </a:ext>
            </a:extLst>
          </p:cNvPr>
          <p:cNvSpPr/>
          <p:nvPr/>
        </p:nvSpPr>
        <p:spPr>
          <a:xfrm>
            <a:off x="952499" y="1330220"/>
            <a:ext cx="10144125" cy="4197559"/>
          </a:xfrm>
          <a:prstGeom prst="rect">
            <a:avLst/>
          </a:prstGeom>
        </p:spPr>
        <p:txBody>
          <a:bodyPr wrap="square">
            <a:spAutoFit/>
          </a:bodyPr>
          <a:lstStyle/>
          <a:p>
            <a:pPr algn="just">
              <a:lnSpc>
                <a:spcPct val="150000"/>
              </a:lnSpc>
            </a:pPr>
            <a:r>
              <a:rPr lang="en-IN" dirty="0" err="1">
                <a:solidFill>
                  <a:schemeClr val="bg1"/>
                </a:solidFill>
                <a:latin typeface="Times New Roman" panose="02020603050405020304" pitchFamily="18" charset="0"/>
                <a:cs typeface="Times New Roman" panose="02020603050405020304" pitchFamily="18" charset="0"/>
              </a:rPr>
              <a:t>Qiongyu</a:t>
            </a:r>
            <a:r>
              <a:rPr lang="en-IN" dirty="0">
                <a:solidFill>
                  <a:schemeClr val="bg1"/>
                </a:solidFill>
                <a:latin typeface="Times New Roman" panose="02020603050405020304" pitchFamily="18" charset="0"/>
                <a:cs typeface="Times New Roman" panose="02020603050405020304" pitchFamily="18" charset="0"/>
              </a:rPr>
              <a:t> Zhang </a:t>
            </a:r>
            <a:r>
              <a:rPr lang="en-IN" dirty="0">
                <a:solidFill>
                  <a:srgbClr val="FFFF00"/>
                </a:solidFill>
                <a:latin typeface="Times New Roman" panose="02020603050405020304" pitchFamily="18" charset="0"/>
                <a:cs typeface="Times New Roman" panose="02020603050405020304" pitchFamily="18" charset="0"/>
              </a:rPr>
              <a:t>[7] </a:t>
            </a:r>
            <a:r>
              <a:rPr lang="en-IN" dirty="0">
                <a:solidFill>
                  <a:schemeClr val="bg1"/>
                </a:solidFill>
                <a:latin typeface="Times New Roman" panose="02020603050405020304" pitchFamily="18" charset="0"/>
                <a:cs typeface="Times New Roman" panose="02020603050405020304" pitchFamily="18" charset="0"/>
              </a:rPr>
              <a:t>et.al., proposed “Cloud Storage Oriented Secure Information Gateway”. This enables one to search for the encrypted keywords without leaking the privacy. This points out the inefficiency of SCF-PEKS scheme and construct a new Located Secure Channel Free Public Key Encryption with Keyword Search (LSCF-PEKS) scheme to improve the efficiency. Furthermore, the LSCF-PEKS scheme is applied to implement cloud storage-oriented secure information gateway. This scheme is more efficient and practical than SCF-PEKS when faced with mass data. And a bidding system can be implemented as a case to describe how to interact with the gateway.</a:t>
            </a:r>
          </a:p>
          <a:p>
            <a:pPr algn="just">
              <a:lnSpc>
                <a:spcPct val="150000"/>
              </a:lnSpc>
            </a:pPr>
            <a:endParaRPr lang="en-IN" dirty="0">
              <a:solidFill>
                <a:schemeClr val="bg1"/>
              </a:solidFill>
              <a:latin typeface="Times New Roman" panose="02020603050405020304" pitchFamily="18" charset="0"/>
              <a:cs typeface="Times New Roman" panose="02020603050405020304" pitchFamily="18" charset="0"/>
            </a:endParaRPr>
          </a:p>
          <a:p>
            <a:pPr algn="just">
              <a:lnSpc>
                <a:spcPct val="150000"/>
              </a:lnSpc>
            </a:pPr>
            <a:r>
              <a:rPr lang="en-IN" dirty="0">
                <a:solidFill>
                  <a:srgbClr val="FFFF00"/>
                </a:solidFill>
                <a:latin typeface="Times New Roman" panose="02020603050405020304" pitchFamily="18" charset="0"/>
                <a:cs typeface="Times New Roman" panose="02020603050405020304" pitchFamily="18" charset="0"/>
              </a:rPr>
              <a:t>Gap Inferred: </a:t>
            </a:r>
            <a:r>
              <a:rPr lang="en-IN" dirty="0">
                <a:solidFill>
                  <a:schemeClr val="bg1"/>
                </a:solidFill>
                <a:latin typeface="Times New Roman" panose="02020603050405020304" pitchFamily="18" charset="0"/>
                <a:cs typeface="Times New Roman" panose="02020603050405020304" pitchFamily="18" charset="0"/>
              </a:rPr>
              <a:t>A efficient Public Encryption keyword standard scheme was proposed, where a cloud storage</a:t>
            </a:r>
          </a:p>
          <a:p>
            <a:pPr algn="just">
              <a:lnSpc>
                <a:spcPct val="150000"/>
              </a:lnSpc>
            </a:pPr>
            <a:r>
              <a:rPr lang="en-IN" dirty="0">
                <a:solidFill>
                  <a:schemeClr val="bg1"/>
                </a:solidFill>
                <a:latin typeface="Times New Roman" panose="02020603050405020304" pitchFamily="18" charset="0"/>
                <a:cs typeface="Times New Roman" panose="02020603050405020304" pitchFamily="18" charset="0"/>
              </a:rPr>
              <a:t>information gateway was constructed.</a:t>
            </a:r>
          </a:p>
        </p:txBody>
      </p:sp>
    </p:spTree>
    <p:extLst>
      <p:ext uri="{BB962C8B-B14F-4D97-AF65-F5344CB8AC3E}">
        <p14:creationId xmlns:p14="http://schemas.microsoft.com/office/powerpoint/2010/main" val="285656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0F2E"/>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C86C0B9-23BC-45CE-8F33-57B04B04A373}"/>
              </a:ext>
            </a:extLst>
          </p:cNvPr>
          <p:cNvSpPr>
            <a:spLocks noGrp="1"/>
          </p:cNvSpPr>
          <p:nvPr>
            <p:ph type="sldNum" sz="quarter" idx="12"/>
          </p:nvPr>
        </p:nvSpPr>
        <p:spPr/>
        <p:txBody>
          <a:bodyPr/>
          <a:lstStyle/>
          <a:p>
            <a:r>
              <a:rPr lang="en-IN" b="1" dirty="0">
                <a:solidFill>
                  <a:schemeClr val="bg1"/>
                </a:solidFill>
                <a:latin typeface="Times New Roman" panose="02020603050405020304" pitchFamily="18" charset="0"/>
                <a:cs typeface="Times New Roman" panose="02020603050405020304" pitchFamily="18" charset="0"/>
              </a:rPr>
              <a:t>11</a:t>
            </a:r>
          </a:p>
        </p:txBody>
      </p:sp>
      <p:sp>
        <p:nvSpPr>
          <p:cNvPr id="3" name="Rectangle 2">
            <a:extLst>
              <a:ext uri="{FF2B5EF4-FFF2-40B4-BE49-F238E27FC236}">
                <a16:creationId xmlns:a16="http://schemas.microsoft.com/office/drawing/2014/main" id="{AF9ECFE0-B01C-4E55-B4C9-A4C8D1780036}"/>
              </a:ext>
            </a:extLst>
          </p:cNvPr>
          <p:cNvSpPr/>
          <p:nvPr/>
        </p:nvSpPr>
        <p:spPr>
          <a:xfrm>
            <a:off x="1066801" y="1520815"/>
            <a:ext cx="9877424" cy="3366563"/>
          </a:xfrm>
          <a:prstGeom prst="rect">
            <a:avLst/>
          </a:prstGeom>
        </p:spPr>
        <p:txBody>
          <a:bodyPr wrap="square">
            <a:spAutoFit/>
          </a:bodyPr>
          <a:lstStyle/>
          <a:p>
            <a:pPr algn="just">
              <a:lnSpc>
                <a:spcPct val="150000"/>
              </a:lnSpc>
            </a:pPr>
            <a:r>
              <a:rPr lang="en-IN" dirty="0">
                <a:solidFill>
                  <a:schemeClr val="bg1"/>
                </a:solidFill>
                <a:latin typeface="Times New Roman" panose="02020603050405020304" pitchFamily="18" charset="0"/>
                <a:cs typeface="Times New Roman" panose="02020603050405020304" pitchFamily="18" charset="0"/>
              </a:rPr>
              <a:t>Dongsheng Wang </a:t>
            </a:r>
            <a:r>
              <a:rPr lang="en-IN" dirty="0">
                <a:solidFill>
                  <a:srgbClr val="FFFF00"/>
                </a:solidFill>
                <a:latin typeface="Times New Roman" panose="02020603050405020304" pitchFamily="18" charset="0"/>
                <a:cs typeface="Times New Roman" panose="02020603050405020304" pitchFamily="18" charset="0"/>
              </a:rPr>
              <a:t>[8]</a:t>
            </a:r>
            <a:r>
              <a:rPr lang="en-IN" dirty="0">
                <a:solidFill>
                  <a:schemeClr val="bg1"/>
                </a:solidFill>
                <a:latin typeface="Times New Roman" panose="02020603050405020304" pitchFamily="18" charset="0"/>
                <a:cs typeface="Times New Roman" panose="02020603050405020304" pitchFamily="18" charset="0"/>
              </a:rPr>
              <a:t> et al., proposed “A Privacy-preserving Fuzzy Keyword Search Scheme over Encrypted  Cloud Data” which introduced F2SE which is a novel fuzzy keyword search scheme over encrypted cloud data which uses a keyword fingerprint extraction and secure </a:t>
            </a:r>
            <a:r>
              <a:rPr lang="en-IN" dirty="0" err="1">
                <a:solidFill>
                  <a:schemeClr val="bg1"/>
                </a:solidFill>
                <a:latin typeface="Times New Roman" panose="02020603050405020304" pitchFamily="18" charset="0"/>
                <a:cs typeface="Times New Roman" panose="02020603050405020304" pitchFamily="18" charset="0"/>
              </a:rPr>
              <a:t>kNN</a:t>
            </a:r>
            <a:r>
              <a:rPr lang="en-IN" dirty="0">
                <a:solidFill>
                  <a:schemeClr val="bg1"/>
                </a:solidFill>
                <a:latin typeface="Times New Roman" panose="02020603050405020304" pitchFamily="18" charset="0"/>
                <a:cs typeface="Times New Roman" panose="02020603050405020304" pitchFamily="18" charset="0"/>
              </a:rPr>
              <a:t> encryption which is upgraded version of </a:t>
            </a:r>
            <a:r>
              <a:rPr lang="en-IN" dirty="0" err="1">
                <a:solidFill>
                  <a:schemeClr val="bg1"/>
                </a:solidFill>
                <a:latin typeface="Times New Roman" panose="02020603050405020304" pitchFamily="18" charset="0"/>
                <a:cs typeface="Times New Roman" panose="02020603050405020304" pitchFamily="18" charset="0"/>
              </a:rPr>
              <a:t>sFKS</a:t>
            </a:r>
            <a:r>
              <a:rPr lang="en-IN" dirty="0">
                <a:solidFill>
                  <a:schemeClr val="bg1"/>
                </a:solidFill>
                <a:latin typeface="Times New Roman" panose="02020603050405020304" pitchFamily="18" charset="0"/>
                <a:cs typeface="Times New Roman" panose="02020603050405020304" pitchFamily="18" charset="0"/>
              </a:rPr>
              <a:t> scheme. It can also return keywords with special substrings used by the cloud users. The practicality and efficiency of this scheme is low memory cost and high searching accuracy.</a:t>
            </a:r>
          </a:p>
          <a:p>
            <a:pPr>
              <a:lnSpc>
                <a:spcPct val="150000"/>
              </a:lnSpc>
            </a:pPr>
            <a:endParaRPr lang="en-IN" dirty="0">
              <a:solidFill>
                <a:schemeClr val="bg1"/>
              </a:solidFill>
              <a:latin typeface="Times New Roman" panose="02020603050405020304" pitchFamily="18" charset="0"/>
              <a:cs typeface="Times New Roman" panose="02020603050405020304" pitchFamily="18" charset="0"/>
            </a:endParaRPr>
          </a:p>
          <a:p>
            <a:pPr>
              <a:lnSpc>
                <a:spcPct val="150000"/>
              </a:lnSpc>
            </a:pPr>
            <a:endParaRPr lang="en-IN" dirty="0">
              <a:solidFill>
                <a:schemeClr val="bg1"/>
              </a:solidFill>
              <a:latin typeface="Times New Roman" panose="02020603050405020304" pitchFamily="18" charset="0"/>
              <a:cs typeface="Times New Roman" panose="02020603050405020304" pitchFamily="18" charset="0"/>
            </a:endParaRPr>
          </a:p>
          <a:p>
            <a:pPr>
              <a:lnSpc>
                <a:spcPct val="150000"/>
              </a:lnSpc>
            </a:pPr>
            <a:r>
              <a:rPr lang="en-IN" dirty="0">
                <a:solidFill>
                  <a:srgbClr val="FFFF00"/>
                </a:solidFill>
                <a:latin typeface="Times New Roman" panose="02020603050405020304" pitchFamily="18" charset="0"/>
                <a:cs typeface="Times New Roman" panose="02020603050405020304" pitchFamily="18" charset="0"/>
              </a:rPr>
              <a:t>Gap Inferred</a:t>
            </a:r>
            <a:r>
              <a:rPr lang="en-IN" dirty="0">
                <a:solidFill>
                  <a:schemeClr val="bg1"/>
                </a:solidFill>
                <a:latin typeface="Times New Roman" panose="02020603050405020304" pitchFamily="18" charset="0"/>
                <a:cs typeface="Times New Roman" panose="02020603050405020304" pitchFamily="18" charset="0"/>
              </a:rPr>
              <a:t>: A practical fuzzy keyword search scheme over encrypted cloud data was designed.</a:t>
            </a:r>
          </a:p>
        </p:txBody>
      </p:sp>
    </p:spTree>
    <p:extLst>
      <p:ext uri="{BB962C8B-B14F-4D97-AF65-F5344CB8AC3E}">
        <p14:creationId xmlns:p14="http://schemas.microsoft.com/office/powerpoint/2010/main" val="863255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0F2E"/>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DB129F0-E698-4ED9-97A0-06EC80215FA4}"/>
              </a:ext>
            </a:extLst>
          </p:cNvPr>
          <p:cNvSpPr>
            <a:spLocks noGrp="1"/>
          </p:cNvSpPr>
          <p:nvPr>
            <p:ph type="sldNum" sz="quarter" idx="12"/>
          </p:nvPr>
        </p:nvSpPr>
        <p:spPr/>
        <p:txBody>
          <a:bodyPr/>
          <a:lstStyle/>
          <a:p>
            <a:r>
              <a:rPr lang="en-IN" b="1" dirty="0">
                <a:solidFill>
                  <a:schemeClr val="bg1"/>
                </a:solidFill>
                <a:latin typeface="Times New Roman" panose="02020603050405020304" pitchFamily="18" charset="0"/>
                <a:cs typeface="Times New Roman" panose="02020603050405020304" pitchFamily="18" charset="0"/>
              </a:rPr>
              <a:t>12</a:t>
            </a:r>
          </a:p>
        </p:txBody>
      </p:sp>
      <p:sp>
        <p:nvSpPr>
          <p:cNvPr id="3" name="Rectangle 2">
            <a:extLst>
              <a:ext uri="{FF2B5EF4-FFF2-40B4-BE49-F238E27FC236}">
                <a16:creationId xmlns:a16="http://schemas.microsoft.com/office/drawing/2014/main" id="{F3598FD1-BCE5-425A-91EB-18E93912CBA6}"/>
              </a:ext>
            </a:extLst>
          </p:cNvPr>
          <p:cNvSpPr/>
          <p:nvPr/>
        </p:nvSpPr>
        <p:spPr>
          <a:xfrm>
            <a:off x="1152525" y="1467267"/>
            <a:ext cx="9686925" cy="4197559"/>
          </a:xfrm>
          <a:prstGeom prst="rect">
            <a:avLst/>
          </a:prstGeom>
        </p:spPr>
        <p:txBody>
          <a:bodyPr wrap="square">
            <a:spAutoFit/>
          </a:bodyPr>
          <a:lstStyle/>
          <a:p>
            <a:pPr algn="just">
              <a:lnSpc>
                <a:spcPct val="150000"/>
              </a:lnSpc>
            </a:pPr>
            <a:r>
              <a:rPr lang="en-IN" dirty="0" err="1">
                <a:solidFill>
                  <a:schemeClr val="bg1"/>
                </a:solidFill>
                <a:latin typeface="Times New Roman" panose="02020603050405020304" pitchFamily="18" charset="0"/>
                <a:cs typeface="Times New Roman" panose="02020603050405020304" pitchFamily="18" charset="0"/>
              </a:rPr>
              <a:t>P.Pandiaraja</a:t>
            </a:r>
            <a:r>
              <a:rPr lang="en-IN" dirty="0">
                <a:solidFill>
                  <a:schemeClr val="bg1"/>
                </a:solidFill>
                <a:latin typeface="Times New Roman" panose="02020603050405020304" pitchFamily="18" charset="0"/>
                <a:cs typeface="Times New Roman" panose="02020603050405020304" pitchFamily="18" charset="0"/>
              </a:rPr>
              <a:t> </a:t>
            </a:r>
            <a:r>
              <a:rPr lang="en-IN" dirty="0">
                <a:solidFill>
                  <a:srgbClr val="FFFF00"/>
                </a:solidFill>
                <a:latin typeface="Times New Roman" panose="02020603050405020304" pitchFamily="18" charset="0"/>
                <a:cs typeface="Times New Roman" panose="02020603050405020304" pitchFamily="18" charset="0"/>
              </a:rPr>
              <a:t>[9] </a:t>
            </a:r>
            <a:r>
              <a:rPr lang="en-IN" dirty="0">
                <a:solidFill>
                  <a:schemeClr val="bg1"/>
                </a:solidFill>
                <a:latin typeface="Times New Roman" panose="02020603050405020304" pitchFamily="18" charset="0"/>
                <a:cs typeface="Times New Roman" panose="02020603050405020304" pitchFamily="18" charset="0"/>
              </a:rPr>
              <a:t>et al., proposed “Efficient </a:t>
            </a:r>
            <a:r>
              <a:rPr lang="en-IN" dirty="0" err="1">
                <a:solidFill>
                  <a:schemeClr val="bg1"/>
                </a:solidFill>
                <a:latin typeface="Times New Roman" panose="02020603050405020304" pitchFamily="18" charset="0"/>
                <a:cs typeface="Times New Roman" panose="02020603050405020304" pitchFamily="18" charset="0"/>
              </a:rPr>
              <a:t>Multikeyword</a:t>
            </a:r>
            <a:r>
              <a:rPr lang="en-IN" dirty="0">
                <a:solidFill>
                  <a:schemeClr val="bg1"/>
                </a:solidFill>
                <a:latin typeface="Times New Roman" panose="02020603050405020304" pitchFamily="18" charset="0"/>
                <a:cs typeface="Times New Roman" panose="02020603050405020304" pitchFamily="18" charset="0"/>
              </a:rPr>
              <a:t> Search Over Encrypted Data in Untrusted Cloud Environment” which introduced a scheme to deal with preserving the privacy in the cloud using multi-keyword search and to enable the cloud to perform secure accessing of data without the knowledge of real data. This scheme provides permission for keyword searches in cloud without revealing the privacy of the users. This also provides a method to implement </a:t>
            </a:r>
            <a:r>
              <a:rPr lang="en-IN" dirty="0" err="1">
                <a:solidFill>
                  <a:schemeClr val="bg1"/>
                </a:solidFill>
                <a:latin typeface="Times New Roman" panose="02020603050405020304" pitchFamily="18" charset="0"/>
                <a:cs typeface="Times New Roman" panose="02020603050405020304" pitchFamily="18" charset="0"/>
              </a:rPr>
              <a:t>Apriori</a:t>
            </a:r>
            <a:r>
              <a:rPr lang="en-IN" dirty="0">
                <a:solidFill>
                  <a:schemeClr val="bg1"/>
                </a:solidFill>
                <a:latin typeface="Times New Roman" panose="02020603050405020304" pitchFamily="18" charset="0"/>
                <a:cs typeface="Times New Roman" panose="02020603050405020304" pitchFamily="18" charset="0"/>
              </a:rPr>
              <a:t> algorithm based on secure computation which reduces computational time to access file in the cloud.</a:t>
            </a:r>
          </a:p>
          <a:p>
            <a:pPr algn="just">
              <a:lnSpc>
                <a:spcPct val="150000"/>
              </a:lnSpc>
            </a:pPr>
            <a:endParaRPr lang="en-IN"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IN" dirty="0">
              <a:solidFill>
                <a:schemeClr val="bg1"/>
              </a:solidFill>
              <a:latin typeface="Times New Roman" panose="02020603050405020304" pitchFamily="18" charset="0"/>
              <a:cs typeface="Times New Roman" panose="02020603050405020304" pitchFamily="18" charset="0"/>
            </a:endParaRPr>
          </a:p>
          <a:p>
            <a:pPr algn="just">
              <a:lnSpc>
                <a:spcPct val="150000"/>
              </a:lnSpc>
            </a:pPr>
            <a:r>
              <a:rPr lang="en-IN" dirty="0">
                <a:solidFill>
                  <a:srgbClr val="FFFF00"/>
                </a:solidFill>
                <a:latin typeface="Times New Roman" panose="02020603050405020304" pitchFamily="18" charset="0"/>
                <a:cs typeface="Times New Roman" panose="02020603050405020304" pitchFamily="18" charset="0"/>
              </a:rPr>
              <a:t>Gap Inferred: </a:t>
            </a:r>
            <a:r>
              <a:rPr lang="en-IN" dirty="0">
                <a:solidFill>
                  <a:schemeClr val="bg1"/>
                </a:solidFill>
                <a:latin typeface="Times New Roman" panose="02020603050405020304" pitchFamily="18" charset="0"/>
                <a:cs typeface="Times New Roman" panose="02020603050405020304" pitchFamily="18" charset="0"/>
              </a:rPr>
              <a:t>Privacy of data was protected using authorization for keyword searches and </a:t>
            </a:r>
            <a:r>
              <a:rPr lang="en-IN" dirty="0" err="1">
                <a:solidFill>
                  <a:schemeClr val="bg1"/>
                </a:solidFill>
                <a:latin typeface="Times New Roman" panose="02020603050405020304" pitchFamily="18" charset="0"/>
                <a:cs typeface="Times New Roman" panose="02020603050405020304" pitchFamily="18" charset="0"/>
              </a:rPr>
              <a:t>apriori</a:t>
            </a:r>
            <a:r>
              <a:rPr lang="en-IN" dirty="0">
                <a:solidFill>
                  <a:schemeClr val="bg1"/>
                </a:solidFill>
                <a:latin typeface="Times New Roman" panose="02020603050405020304" pitchFamily="18" charset="0"/>
                <a:cs typeface="Times New Roman" panose="02020603050405020304" pitchFamily="18" charset="0"/>
              </a:rPr>
              <a:t> algorithm was Implemented for secure computation of inner product.</a:t>
            </a:r>
          </a:p>
        </p:txBody>
      </p:sp>
    </p:spTree>
    <p:extLst>
      <p:ext uri="{BB962C8B-B14F-4D97-AF65-F5344CB8AC3E}">
        <p14:creationId xmlns:p14="http://schemas.microsoft.com/office/powerpoint/2010/main" val="3654824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0F2E"/>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E0617A8-4706-4795-B73C-08DAD48C2DF0}"/>
              </a:ext>
            </a:extLst>
          </p:cNvPr>
          <p:cNvSpPr>
            <a:spLocks noGrp="1"/>
          </p:cNvSpPr>
          <p:nvPr>
            <p:ph type="sldNum" sz="quarter" idx="12"/>
          </p:nvPr>
        </p:nvSpPr>
        <p:spPr/>
        <p:txBody>
          <a:bodyPr/>
          <a:lstStyle/>
          <a:p>
            <a:r>
              <a:rPr lang="en-IN" dirty="0">
                <a:solidFill>
                  <a:schemeClr val="bg1"/>
                </a:solidFill>
                <a:latin typeface="Times New Roman" panose="02020603050405020304" pitchFamily="18" charset="0"/>
                <a:cs typeface="Times New Roman" panose="02020603050405020304" pitchFamily="18" charset="0"/>
              </a:rPr>
              <a:t>13</a:t>
            </a:r>
          </a:p>
        </p:txBody>
      </p:sp>
      <p:sp>
        <p:nvSpPr>
          <p:cNvPr id="4" name="Rectangle 3">
            <a:extLst>
              <a:ext uri="{FF2B5EF4-FFF2-40B4-BE49-F238E27FC236}">
                <a16:creationId xmlns:a16="http://schemas.microsoft.com/office/drawing/2014/main" id="{FBA55B3C-6257-408A-8B15-BA7BB1E1267D}"/>
              </a:ext>
            </a:extLst>
          </p:cNvPr>
          <p:cNvSpPr/>
          <p:nvPr/>
        </p:nvSpPr>
        <p:spPr>
          <a:xfrm>
            <a:off x="1143000" y="1198150"/>
            <a:ext cx="9906000" cy="4613058"/>
          </a:xfrm>
          <a:prstGeom prst="rect">
            <a:avLst/>
          </a:prstGeom>
        </p:spPr>
        <p:txBody>
          <a:bodyPr wrap="square">
            <a:spAutoFit/>
          </a:bodyPr>
          <a:lstStyle/>
          <a:p>
            <a:pPr algn="just">
              <a:lnSpc>
                <a:spcPct val="150000"/>
              </a:lnSpc>
            </a:pPr>
            <a:r>
              <a:rPr lang="en-IN" dirty="0" err="1">
                <a:solidFill>
                  <a:schemeClr val="bg1"/>
                </a:solidFill>
                <a:latin typeface="Times New Roman" panose="02020603050405020304" pitchFamily="18" charset="0"/>
                <a:cs typeface="Times New Roman" panose="02020603050405020304" pitchFamily="18" charset="0"/>
              </a:rPr>
              <a:t>Xinrui</a:t>
            </a:r>
            <a:r>
              <a:rPr lang="en-IN" dirty="0">
                <a:solidFill>
                  <a:schemeClr val="bg1"/>
                </a:solidFill>
                <a:latin typeface="Times New Roman" panose="02020603050405020304" pitchFamily="18" charset="0"/>
                <a:cs typeface="Times New Roman" panose="02020603050405020304" pitchFamily="18" charset="0"/>
              </a:rPr>
              <a:t> Ge </a:t>
            </a:r>
            <a:r>
              <a:rPr lang="en-IN" dirty="0">
                <a:solidFill>
                  <a:srgbClr val="FFFF00"/>
                </a:solidFill>
                <a:latin typeface="Times New Roman" panose="02020603050405020304" pitchFamily="18" charset="0"/>
                <a:cs typeface="Times New Roman" panose="02020603050405020304" pitchFamily="18" charset="0"/>
              </a:rPr>
              <a:t>[10] </a:t>
            </a:r>
            <a:r>
              <a:rPr lang="en-IN" dirty="0">
                <a:solidFill>
                  <a:schemeClr val="bg1"/>
                </a:solidFill>
                <a:latin typeface="Times New Roman" panose="02020603050405020304" pitchFamily="18" charset="0"/>
                <a:cs typeface="Times New Roman" panose="02020603050405020304" pitchFamily="18" charset="0"/>
              </a:rPr>
              <a:t>proposed “Enabling Efficient Verifiable Fuzzy Keyword Search over Encrypted Data in Cloud Computing” which introduced verifiable exact keyword search scheme and was extended to novel verifiable fuzzy keyword search scheme over encrypted cloud data to address the issue. This scheme uses linked-list for secure index to achieve efficient storage. Here linked list with three nodes is constructed and a fuzzy keyword is generated and a index vector is created for each fuzzy keyword set to reduce the computational cost and storage space. An authentication label is provided for each fuzzy keyword to verify the authenticity of returned cipher texts.</a:t>
            </a:r>
          </a:p>
          <a:p>
            <a:pPr algn="just">
              <a:lnSpc>
                <a:spcPct val="150000"/>
              </a:lnSpc>
            </a:pPr>
            <a:endParaRPr lang="en-IN"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IN" dirty="0">
              <a:solidFill>
                <a:schemeClr val="bg1"/>
              </a:solidFill>
              <a:latin typeface="Times New Roman" panose="02020603050405020304" pitchFamily="18" charset="0"/>
              <a:cs typeface="Times New Roman" panose="02020603050405020304" pitchFamily="18" charset="0"/>
            </a:endParaRPr>
          </a:p>
          <a:p>
            <a:pPr algn="just">
              <a:lnSpc>
                <a:spcPct val="150000"/>
              </a:lnSpc>
            </a:pPr>
            <a:r>
              <a:rPr lang="en-IN" dirty="0">
                <a:solidFill>
                  <a:srgbClr val="FFFF00"/>
                </a:solidFill>
                <a:latin typeface="Times New Roman" panose="02020603050405020304" pitchFamily="18" charset="0"/>
                <a:cs typeface="Times New Roman" panose="02020603050405020304" pitchFamily="18" charset="0"/>
              </a:rPr>
              <a:t>Gap Inferred: </a:t>
            </a:r>
            <a:r>
              <a:rPr lang="en-IN" dirty="0">
                <a:solidFill>
                  <a:schemeClr val="bg1"/>
                </a:solidFill>
                <a:latin typeface="Times New Roman" panose="02020603050405020304" pitchFamily="18" charset="0"/>
                <a:cs typeface="Times New Roman" panose="02020603050405020304" pitchFamily="18" charset="0"/>
              </a:rPr>
              <a:t>A new framework was designed named verifiable exact keyword server over encrypted cloud data and fuzzy keyword search was designed based on VEKS.</a:t>
            </a:r>
          </a:p>
        </p:txBody>
      </p:sp>
    </p:spTree>
    <p:extLst>
      <p:ext uri="{BB962C8B-B14F-4D97-AF65-F5344CB8AC3E}">
        <p14:creationId xmlns:p14="http://schemas.microsoft.com/office/powerpoint/2010/main" val="3347368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0F2E"/>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CFE7940-A2F0-44BF-AF10-A953ED0C5EC8}"/>
              </a:ext>
            </a:extLst>
          </p:cNvPr>
          <p:cNvSpPr/>
          <p:nvPr/>
        </p:nvSpPr>
        <p:spPr>
          <a:xfrm>
            <a:off x="0" y="0"/>
            <a:ext cx="5270995" cy="707886"/>
          </a:xfrm>
          <a:prstGeom prst="rect">
            <a:avLst/>
          </a:prstGeom>
        </p:spPr>
        <p:txBody>
          <a:bodyPr wrap="none">
            <a:spAutoFit/>
          </a:bodyPr>
          <a:lstStyle/>
          <a:p>
            <a:r>
              <a:rPr lang="en-IN" sz="4000" b="1" dirty="0">
                <a:solidFill>
                  <a:schemeClr val="bg1"/>
                </a:solidFill>
                <a:latin typeface="Times New Roman" panose="02020603050405020304" pitchFamily="18" charset="0"/>
                <a:cs typeface="Times New Roman" panose="02020603050405020304" pitchFamily="18" charset="0"/>
              </a:rPr>
              <a:t>3.METHODOLOGIES</a:t>
            </a:r>
            <a:endParaRPr lang="en-IN" sz="4000" dirty="0"/>
          </a:p>
        </p:txBody>
      </p:sp>
      <p:sp>
        <p:nvSpPr>
          <p:cNvPr id="4" name="Rectangle 3">
            <a:extLst>
              <a:ext uri="{FF2B5EF4-FFF2-40B4-BE49-F238E27FC236}">
                <a16:creationId xmlns:a16="http://schemas.microsoft.com/office/drawing/2014/main" id="{0CB8C863-BDBC-437D-9C98-605AD2A90494}"/>
              </a:ext>
            </a:extLst>
          </p:cNvPr>
          <p:cNvSpPr/>
          <p:nvPr/>
        </p:nvSpPr>
        <p:spPr>
          <a:xfrm>
            <a:off x="0" y="1035707"/>
            <a:ext cx="3975384" cy="553998"/>
          </a:xfrm>
          <a:prstGeom prst="rect">
            <a:avLst/>
          </a:prstGeom>
        </p:spPr>
        <p:txBody>
          <a:bodyPr wrap="none">
            <a:spAutoFit/>
          </a:bodyPr>
          <a:lstStyle/>
          <a:p>
            <a:r>
              <a:rPr lang="en-IN" sz="3000" b="1" dirty="0">
                <a:solidFill>
                  <a:schemeClr val="bg1"/>
                </a:solidFill>
                <a:latin typeface="Times New Roman" panose="02020603050405020304" pitchFamily="18" charset="0"/>
                <a:cs typeface="Times New Roman" panose="02020603050405020304" pitchFamily="18" charset="0"/>
              </a:rPr>
              <a:t>3.1  ARCHITECTURE</a:t>
            </a:r>
            <a:endParaRPr lang="en-IN" sz="3000" dirty="0"/>
          </a:p>
        </p:txBody>
      </p:sp>
      <p:pic>
        <p:nvPicPr>
          <p:cNvPr id="5" name="Picture 4">
            <a:extLst>
              <a:ext uri="{FF2B5EF4-FFF2-40B4-BE49-F238E27FC236}">
                <a16:creationId xmlns:a16="http://schemas.microsoft.com/office/drawing/2014/main" id="{6D1B13E5-C5FC-4606-B75A-9DDAD0F3987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75581" y="1589705"/>
            <a:ext cx="9340948" cy="4680222"/>
          </a:xfrm>
          <a:prstGeom prst="rect">
            <a:avLst/>
          </a:prstGeom>
          <a:noFill/>
        </p:spPr>
      </p:pic>
      <p:sp>
        <p:nvSpPr>
          <p:cNvPr id="6" name="Rectangle 5">
            <a:extLst>
              <a:ext uri="{FF2B5EF4-FFF2-40B4-BE49-F238E27FC236}">
                <a16:creationId xmlns:a16="http://schemas.microsoft.com/office/drawing/2014/main" id="{63069AA5-67CC-4CDD-AD62-8393CA596892}"/>
              </a:ext>
            </a:extLst>
          </p:cNvPr>
          <p:cNvSpPr/>
          <p:nvPr/>
        </p:nvSpPr>
        <p:spPr>
          <a:xfrm>
            <a:off x="3975384" y="6269927"/>
            <a:ext cx="3557705" cy="369332"/>
          </a:xfrm>
          <a:prstGeom prst="rect">
            <a:avLst/>
          </a:prstGeom>
        </p:spPr>
        <p:txBody>
          <a:bodyPr wrap="none">
            <a:spAutoFit/>
          </a:bodyPr>
          <a:lstStyle/>
          <a:p>
            <a:r>
              <a:rPr lang="en-IN" b="1" dirty="0">
                <a:solidFill>
                  <a:schemeClr val="bg1"/>
                </a:solidFill>
                <a:latin typeface="Times New Roman" panose="02020603050405020304" pitchFamily="18" charset="0"/>
                <a:ea typeface="Times New Roman" panose="02020603050405020304" pitchFamily="18" charset="0"/>
                <a:cs typeface="Arial" panose="020B0604020202020204" pitchFamily="34" charset="0"/>
              </a:rPr>
              <a:t>Fig 3.1.1: Dual server architecture</a:t>
            </a:r>
            <a:endParaRPr lang="en-IN" dirty="0">
              <a:solidFill>
                <a:schemeClr val="bg1"/>
              </a:solidFill>
            </a:endParaRPr>
          </a:p>
        </p:txBody>
      </p:sp>
      <p:sp>
        <p:nvSpPr>
          <p:cNvPr id="2" name="Slide Number Placeholder 1">
            <a:extLst>
              <a:ext uri="{FF2B5EF4-FFF2-40B4-BE49-F238E27FC236}">
                <a16:creationId xmlns:a16="http://schemas.microsoft.com/office/drawing/2014/main" id="{AA055ACD-D40F-47CC-B1AC-E0201960DB56}"/>
              </a:ext>
            </a:extLst>
          </p:cNvPr>
          <p:cNvSpPr>
            <a:spLocks noGrp="1"/>
          </p:cNvSpPr>
          <p:nvPr>
            <p:ph type="sldNum" sz="quarter" idx="12"/>
          </p:nvPr>
        </p:nvSpPr>
        <p:spPr/>
        <p:txBody>
          <a:bodyPr/>
          <a:lstStyle/>
          <a:p>
            <a:r>
              <a:rPr lang="en-IN" b="1" dirty="0">
                <a:solidFill>
                  <a:schemeClr val="bg1"/>
                </a:solidFill>
                <a:latin typeface="Times New Roman" panose="02020603050405020304" pitchFamily="18" charset="0"/>
                <a:cs typeface="Times New Roman" panose="02020603050405020304" pitchFamily="18" charset="0"/>
              </a:rPr>
              <a:t>14</a:t>
            </a:r>
          </a:p>
        </p:txBody>
      </p:sp>
    </p:spTree>
    <p:extLst>
      <p:ext uri="{BB962C8B-B14F-4D97-AF65-F5344CB8AC3E}">
        <p14:creationId xmlns:p14="http://schemas.microsoft.com/office/powerpoint/2010/main" val="10301026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0F2E"/>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0E81D42-ACB1-4406-8F2C-C3F544DCB69F}"/>
              </a:ext>
            </a:extLst>
          </p:cNvPr>
          <p:cNvSpPr/>
          <p:nvPr/>
        </p:nvSpPr>
        <p:spPr>
          <a:xfrm>
            <a:off x="225083" y="115612"/>
            <a:ext cx="11741834" cy="6751913"/>
          </a:xfrm>
          <a:prstGeom prst="rect">
            <a:avLst/>
          </a:prstGeom>
        </p:spPr>
        <p:txBody>
          <a:bodyPr wrap="square">
            <a:spAutoFit/>
          </a:bodyPr>
          <a:lstStyle/>
          <a:p>
            <a:pPr>
              <a:lnSpc>
                <a:spcPts val="1860"/>
              </a:lnSpc>
              <a:spcAft>
                <a:spcPts val="0"/>
              </a:spcAft>
            </a:pPr>
            <a:r>
              <a:rPr lang="en-IN" sz="1200" dirty="0">
                <a:solidFill>
                  <a:schemeClr val="bg1"/>
                </a:solidFill>
                <a:latin typeface="Times New Roman" panose="02020603050405020304" pitchFamily="18" charset="0"/>
                <a:ea typeface="Times New Roman" panose="02020603050405020304" pitchFamily="18" charset="0"/>
                <a:cs typeface="Arial" panose="020B0604020202020204" pitchFamily="34" charset="0"/>
              </a:rPr>
              <a:t> </a:t>
            </a:r>
            <a:r>
              <a:rPr lang="en-IN" dirty="0">
                <a:solidFill>
                  <a:schemeClr val="bg1"/>
                </a:solidFill>
                <a:latin typeface="Times New Roman" panose="02020603050405020304" pitchFamily="18" charset="0"/>
                <a:ea typeface="Times New Roman" panose="02020603050405020304" pitchFamily="18" charset="0"/>
                <a:cs typeface="Arial" panose="020B0604020202020204" pitchFamily="34" charset="0"/>
              </a:rPr>
              <a:t>There are three main modules:</a:t>
            </a:r>
            <a:endParaRPr lang="en-IN" sz="1200" dirty="0">
              <a:solidFill>
                <a:schemeClr val="bg1"/>
              </a:solidFill>
              <a:latin typeface="Calibri" panose="020F0502020204030204" pitchFamily="34" charset="0"/>
              <a:ea typeface="Calibri" panose="020F0502020204030204" pitchFamily="34" charset="0"/>
              <a:cs typeface="Arial" panose="020B0604020202020204" pitchFamily="34" charset="0"/>
            </a:endParaRPr>
          </a:p>
          <a:p>
            <a:pPr>
              <a:lnSpc>
                <a:spcPts val="1275"/>
              </a:lnSpc>
              <a:spcAft>
                <a:spcPts val="0"/>
              </a:spcAft>
            </a:pPr>
            <a:r>
              <a:rPr lang="en-IN" sz="1200" dirty="0">
                <a:solidFill>
                  <a:schemeClr val="bg1"/>
                </a:solidFill>
                <a:latin typeface="Times New Roman" panose="02020603050405020304" pitchFamily="18" charset="0"/>
                <a:ea typeface="Times New Roman" panose="02020603050405020304" pitchFamily="18" charset="0"/>
                <a:cs typeface="Arial" panose="020B0604020202020204" pitchFamily="34" charset="0"/>
              </a:rPr>
              <a:t> </a:t>
            </a:r>
            <a:endParaRPr lang="en-IN" sz="1200" dirty="0">
              <a:solidFill>
                <a:schemeClr val="bg1"/>
              </a:solidFill>
              <a:latin typeface="Calibri" panose="020F0502020204030204" pitchFamily="34" charset="0"/>
              <a:ea typeface="Calibri" panose="020F0502020204030204" pitchFamily="34" charset="0"/>
              <a:cs typeface="Arial" panose="020B0604020202020204" pitchFamily="34" charset="0"/>
            </a:endParaRPr>
          </a:p>
          <a:p>
            <a:pPr lvl="0" algn="just">
              <a:lnSpc>
                <a:spcPct val="147000"/>
              </a:lnSpc>
              <a:spcAft>
                <a:spcPts val="0"/>
              </a:spcAft>
              <a:tabLst>
                <a:tab pos="153670" algn="l"/>
              </a:tabLst>
            </a:pPr>
            <a:r>
              <a:rPr lang="en-IN" dirty="0">
                <a:solidFill>
                  <a:schemeClr val="bg1"/>
                </a:solidFill>
                <a:latin typeface="Times New Roman" panose="02020603050405020304" pitchFamily="18" charset="0"/>
                <a:ea typeface="Times New Roman" panose="02020603050405020304" pitchFamily="18" charset="0"/>
                <a:cs typeface="Arial" panose="020B0604020202020204" pitchFamily="34" charset="0"/>
              </a:rPr>
              <a:t>1.</a:t>
            </a:r>
            <a:r>
              <a:rPr lang="en-IN" dirty="0">
                <a:solidFill>
                  <a:srgbClr val="FFFF00"/>
                </a:solidFill>
                <a:latin typeface="Times New Roman" panose="02020603050405020304" pitchFamily="18" charset="0"/>
                <a:ea typeface="Times New Roman" panose="02020603050405020304" pitchFamily="18" charset="0"/>
                <a:cs typeface="Arial" panose="020B0604020202020204" pitchFamily="34" charset="0"/>
              </a:rPr>
              <a:t>Data Owner:</a:t>
            </a:r>
          </a:p>
          <a:p>
            <a:pPr marL="285750" lvl="0" indent="-285750" algn="just">
              <a:lnSpc>
                <a:spcPct val="147000"/>
              </a:lnSpc>
              <a:spcAft>
                <a:spcPts val="0"/>
              </a:spcAft>
              <a:buFont typeface="Arial" panose="020B0604020202020204" pitchFamily="34" charset="0"/>
              <a:buChar char="•"/>
              <a:tabLst>
                <a:tab pos="153670" algn="l"/>
              </a:tabLst>
            </a:pPr>
            <a:r>
              <a:rPr lang="en-IN" dirty="0">
                <a:solidFill>
                  <a:schemeClr val="bg1"/>
                </a:solidFill>
                <a:latin typeface="Times New Roman" panose="02020603050405020304" pitchFamily="18" charset="0"/>
                <a:ea typeface="Times New Roman" panose="02020603050405020304" pitchFamily="18" charset="0"/>
                <a:cs typeface="Arial" panose="020B0604020202020204" pitchFamily="34" charset="0"/>
              </a:rPr>
              <a:t> Register with cloud server and login (username must be unique). Data owner encrypts his data using RSA algorithm and appends it with a unique keyword. </a:t>
            </a:r>
          </a:p>
          <a:p>
            <a:pPr marL="285750" lvl="0" indent="-285750" algn="just">
              <a:lnSpc>
                <a:spcPct val="147000"/>
              </a:lnSpc>
              <a:spcAft>
                <a:spcPts val="0"/>
              </a:spcAft>
              <a:buFont typeface="Arial" panose="020B0604020202020204" pitchFamily="34" charset="0"/>
              <a:buChar char="•"/>
              <a:tabLst>
                <a:tab pos="153670" algn="l"/>
              </a:tabLst>
            </a:pPr>
            <a:r>
              <a:rPr lang="en-IN" dirty="0">
                <a:solidFill>
                  <a:schemeClr val="bg1"/>
                </a:solidFill>
                <a:latin typeface="Times New Roman" panose="02020603050405020304" pitchFamily="18" charset="0"/>
                <a:ea typeface="Times New Roman" panose="02020603050405020304" pitchFamily="18" charset="0"/>
                <a:cs typeface="Arial" panose="020B0604020202020204" pitchFamily="34" charset="0"/>
              </a:rPr>
              <a:t>The data and the appended keyword is stored on the cloud server. In cloud server the data files are stored in sorted order of their respective keyword.</a:t>
            </a:r>
            <a:endParaRPr lang="en-IN" sz="1200" dirty="0">
              <a:solidFill>
                <a:schemeClr val="bg1"/>
              </a:solidFill>
              <a:latin typeface="Calibri" panose="020F0502020204030204" pitchFamily="34" charset="0"/>
              <a:ea typeface="Calibri" panose="020F0502020204030204" pitchFamily="34" charset="0"/>
              <a:cs typeface="Arial" panose="020B0604020202020204" pitchFamily="34" charset="0"/>
            </a:endParaRPr>
          </a:p>
          <a:p>
            <a:pPr>
              <a:lnSpc>
                <a:spcPts val="675"/>
              </a:lnSpc>
              <a:spcAft>
                <a:spcPts val="0"/>
              </a:spcAft>
            </a:pPr>
            <a:r>
              <a:rPr lang="en-IN" sz="1200" dirty="0">
                <a:solidFill>
                  <a:schemeClr val="bg1"/>
                </a:solidFill>
                <a:latin typeface="Times New Roman" panose="02020603050405020304" pitchFamily="18" charset="0"/>
                <a:ea typeface="Times New Roman" panose="02020603050405020304" pitchFamily="18" charset="0"/>
                <a:cs typeface="Arial" panose="020B0604020202020204" pitchFamily="34" charset="0"/>
              </a:rPr>
              <a:t> </a:t>
            </a:r>
            <a:endParaRPr lang="en-IN" sz="1200" dirty="0">
              <a:solidFill>
                <a:schemeClr val="bg1"/>
              </a:solidFill>
              <a:latin typeface="Calibri" panose="020F0502020204030204" pitchFamily="34" charset="0"/>
              <a:ea typeface="Calibri" panose="020F0502020204030204" pitchFamily="34" charset="0"/>
              <a:cs typeface="Arial" panose="020B0604020202020204" pitchFamily="34" charset="0"/>
            </a:endParaRPr>
          </a:p>
          <a:p>
            <a:pPr algn="just">
              <a:lnSpc>
                <a:spcPct val="148000"/>
              </a:lnSpc>
              <a:spcAft>
                <a:spcPts val="0"/>
              </a:spcAft>
            </a:pPr>
            <a:r>
              <a:rPr lang="en-IN" dirty="0">
                <a:solidFill>
                  <a:schemeClr val="bg1"/>
                </a:solidFill>
                <a:latin typeface="Times New Roman" panose="02020603050405020304" pitchFamily="18" charset="0"/>
                <a:ea typeface="Times New Roman" panose="02020603050405020304" pitchFamily="18" charset="0"/>
                <a:cs typeface="Arial" panose="020B0604020202020204" pitchFamily="34" charset="0"/>
              </a:rPr>
              <a:t>2.</a:t>
            </a:r>
            <a:r>
              <a:rPr lang="en-IN" dirty="0">
                <a:solidFill>
                  <a:srgbClr val="FFFF00"/>
                </a:solidFill>
                <a:latin typeface="Times New Roman" panose="02020603050405020304" pitchFamily="18" charset="0"/>
                <a:ea typeface="Times New Roman" panose="02020603050405020304" pitchFamily="18" charset="0"/>
                <a:cs typeface="Arial" panose="020B0604020202020204" pitchFamily="34" charset="0"/>
              </a:rPr>
              <a:t>Data User:</a:t>
            </a:r>
            <a:endParaRPr lang="en-IN" dirty="0">
              <a:solidFill>
                <a:schemeClr val="bg1"/>
              </a:solidFill>
              <a:latin typeface="Times New Roman" panose="02020603050405020304" pitchFamily="18" charset="0"/>
              <a:ea typeface="Times New Roman" panose="02020603050405020304" pitchFamily="18" charset="0"/>
              <a:cs typeface="Arial" panose="020B0604020202020204" pitchFamily="34" charset="0"/>
            </a:endParaRPr>
          </a:p>
          <a:p>
            <a:pPr marL="285750" indent="-285750" algn="just">
              <a:lnSpc>
                <a:spcPct val="148000"/>
              </a:lnSpc>
              <a:spcAft>
                <a:spcPts val="0"/>
              </a:spcAft>
              <a:buClr>
                <a:schemeClr val="bg1"/>
              </a:buClr>
              <a:buFont typeface="Arial" panose="020B0604020202020204" pitchFamily="34" charset="0"/>
              <a:buChar char="•"/>
            </a:pPr>
            <a:r>
              <a:rPr lang="en-IN" dirty="0">
                <a:solidFill>
                  <a:srgbClr val="FFFF00"/>
                </a:solidFill>
                <a:latin typeface="Times New Roman" panose="02020603050405020304" pitchFamily="18" charset="0"/>
                <a:ea typeface="Times New Roman" panose="02020603050405020304" pitchFamily="18" charset="0"/>
                <a:cs typeface="Arial" panose="020B0604020202020204" pitchFamily="34" charset="0"/>
              </a:rPr>
              <a:t> </a:t>
            </a:r>
            <a:r>
              <a:rPr lang="en-IN" dirty="0">
                <a:solidFill>
                  <a:schemeClr val="bg1"/>
                </a:solidFill>
                <a:latin typeface="Times New Roman" panose="02020603050405020304" pitchFamily="18" charset="0"/>
                <a:ea typeface="Times New Roman" panose="02020603050405020304" pitchFamily="18" charset="0"/>
                <a:cs typeface="Arial" panose="020B0604020202020204" pitchFamily="34" charset="0"/>
              </a:rPr>
              <a:t>Register with cloud server and login (username must be unique). User who wants particular data file will establish secure channel with the data owner using </a:t>
            </a:r>
            <a:r>
              <a:rPr lang="en-IN" dirty="0" err="1">
                <a:solidFill>
                  <a:schemeClr val="bg1"/>
                </a:solidFill>
                <a:latin typeface="Times New Roman" panose="02020603050405020304" pitchFamily="18" charset="0"/>
                <a:ea typeface="Times New Roman" panose="02020603050405020304" pitchFamily="18" charset="0"/>
                <a:cs typeface="Arial" panose="020B0604020202020204" pitchFamily="34" charset="0"/>
              </a:rPr>
              <a:t>deffie</a:t>
            </a:r>
            <a:r>
              <a:rPr lang="en-IN" dirty="0">
                <a:solidFill>
                  <a:schemeClr val="bg1"/>
                </a:solidFill>
                <a:latin typeface="Times New Roman" panose="02020603050405020304" pitchFamily="18" charset="0"/>
                <a:ea typeface="Times New Roman" panose="02020603050405020304" pitchFamily="18" charset="0"/>
                <a:cs typeface="Arial" panose="020B0604020202020204" pitchFamily="34" charset="0"/>
              </a:rPr>
              <a:t> </a:t>
            </a:r>
            <a:r>
              <a:rPr lang="en-IN" dirty="0" err="1">
                <a:solidFill>
                  <a:schemeClr val="bg1"/>
                </a:solidFill>
                <a:latin typeface="Times New Roman" panose="02020603050405020304" pitchFamily="18" charset="0"/>
                <a:ea typeface="Times New Roman" panose="02020603050405020304" pitchFamily="18" charset="0"/>
                <a:cs typeface="Arial" panose="020B0604020202020204" pitchFamily="34" charset="0"/>
              </a:rPr>
              <a:t>helmann</a:t>
            </a:r>
            <a:r>
              <a:rPr lang="en-IN" dirty="0">
                <a:solidFill>
                  <a:schemeClr val="bg1"/>
                </a:solidFill>
                <a:latin typeface="Times New Roman" panose="02020603050405020304" pitchFamily="18" charset="0"/>
                <a:ea typeface="Times New Roman" panose="02020603050405020304" pitchFamily="18" charset="0"/>
                <a:cs typeface="Arial" panose="020B0604020202020204" pitchFamily="34" charset="0"/>
              </a:rPr>
              <a:t> key exchange algorithm. </a:t>
            </a:r>
          </a:p>
          <a:p>
            <a:pPr marL="285750" indent="-285750" algn="just">
              <a:lnSpc>
                <a:spcPct val="148000"/>
              </a:lnSpc>
              <a:spcAft>
                <a:spcPts val="0"/>
              </a:spcAft>
              <a:buFont typeface="Arial" panose="020B0604020202020204" pitchFamily="34" charset="0"/>
              <a:buChar char="•"/>
            </a:pPr>
            <a:r>
              <a:rPr lang="en-IN" dirty="0">
                <a:solidFill>
                  <a:schemeClr val="bg1"/>
                </a:solidFill>
                <a:latin typeface="Times New Roman" panose="02020603050405020304" pitchFamily="18" charset="0"/>
                <a:ea typeface="Times New Roman" panose="02020603050405020304" pitchFamily="18" charset="0"/>
                <a:cs typeface="Arial" panose="020B0604020202020204" pitchFamily="34" charset="0"/>
              </a:rPr>
              <a:t>Using this channel keywords are shared. User searches for specific keyword and if he wants that data file, its owner will be notified.</a:t>
            </a:r>
          </a:p>
          <a:p>
            <a:pPr marL="285750" indent="-285750" algn="just">
              <a:lnSpc>
                <a:spcPct val="148000"/>
              </a:lnSpc>
              <a:spcAft>
                <a:spcPts val="0"/>
              </a:spcAft>
              <a:buFont typeface="Arial" panose="020B0604020202020204" pitchFamily="34" charset="0"/>
              <a:buChar char="•"/>
            </a:pPr>
            <a:r>
              <a:rPr lang="en-IN" dirty="0">
                <a:solidFill>
                  <a:schemeClr val="bg1"/>
                </a:solidFill>
                <a:latin typeface="Times New Roman" panose="02020603050405020304" pitchFamily="18" charset="0"/>
                <a:ea typeface="Times New Roman" panose="02020603050405020304" pitchFamily="18" charset="0"/>
                <a:cs typeface="Arial" panose="020B0604020202020204" pitchFamily="34" charset="0"/>
              </a:rPr>
              <a:t> Data owner based on the public key of the user will allow to access if he is a authorized person and the data is decrypted with the help of private key of owner and sent.</a:t>
            </a:r>
            <a:endParaRPr lang="en-IN" sz="1200" dirty="0">
              <a:solidFill>
                <a:schemeClr val="bg1"/>
              </a:solidFill>
              <a:latin typeface="Calibri" panose="020F0502020204030204" pitchFamily="34" charset="0"/>
              <a:ea typeface="Calibri" panose="020F0502020204030204" pitchFamily="34" charset="0"/>
              <a:cs typeface="Arial" panose="020B0604020202020204" pitchFamily="34" charset="0"/>
            </a:endParaRPr>
          </a:p>
          <a:p>
            <a:pPr>
              <a:lnSpc>
                <a:spcPts val="650"/>
              </a:lnSpc>
              <a:spcAft>
                <a:spcPts val="0"/>
              </a:spcAft>
            </a:pPr>
            <a:r>
              <a:rPr lang="en-IN" sz="1200" dirty="0">
                <a:solidFill>
                  <a:schemeClr val="bg1"/>
                </a:solidFill>
                <a:latin typeface="Times New Roman" panose="02020603050405020304" pitchFamily="18" charset="0"/>
                <a:ea typeface="Times New Roman" panose="02020603050405020304" pitchFamily="18" charset="0"/>
                <a:cs typeface="Arial" panose="020B0604020202020204" pitchFamily="34" charset="0"/>
              </a:rPr>
              <a:t> </a:t>
            </a:r>
            <a:endParaRPr lang="en-IN" sz="1200" dirty="0">
              <a:solidFill>
                <a:schemeClr val="bg1"/>
              </a:solidFill>
              <a:latin typeface="Calibri" panose="020F0502020204030204" pitchFamily="34" charset="0"/>
              <a:ea typeface="Calibri" panose="020F0502020204030204" pitchFamily="34" charset="0"/>
              <a:cs typeface="Arial" panose="020B0604020202020204" pitchFamily="34" charset="0"/>
            </a:endParaRPr>
          </a:p>
          <a:p>
            <a:pPr lvl="0">
              <a:lnSpc>
                <a:spcPct val="145000"/>
              </a:lnSpc>
              <a:spcAft>
                <a:spcPts val="0"/>
              </a:spcAft>
              <a:tabLst>
                <a:tab pos="155575" algn="l"/>
              </a:tabLst>
            </a:pPr>
            <a:r>
              <a:rPr lang="en-IN" dirty="0">
                <a:solidFill>
                  <a:schemeClr val="bg1"/>
                </a:solidFill>
                <a:latin typeface="Times New Roman" panose="02020603050405020304" pitchFamily="18" charset="0"/>
                <a:ea typeface="Times New Roman" panose="02020603050405020304" pitchFamily="18" charset="0"/>
                <a:cs typeface="Arial" panose="020B0604020202020204" pitchFamily="34" charset="0"/>
              </a:rPr>
              <a:t>3.</a:t>
            </a:r>
            <a:r>
              <a:rPr lang="en-IN" dirty="0">
                <a:solidFill>
                  <a:srgbClr val="FFFF00"/>
                </a:solidFill>
                <a:latin typeface="Times New Roman" panose="02020603050405020304" pitchFamily="18" charset="0"/>
                <a:ea typeface="Times New Roman" panose="02020603050405020304" pitchFamily="18" charset="0"/>
                <a:cs typeface="Arial" panose="020B0604020202020204" pitchFamily="34" charset="0"/>
              </a:rPr>
              <a:t>Dual Server:</a:t>
            </a:r>
          </a:p>
          <a:p>
            <a:pPr marL="285750" lvl="0" indent="-285750">
              <a:lnSpc>
                <a:spcPct val="145000"/>
              </a:lnSpc>
              <a:spcAft>
                <a:spcPts val="0"/>
              </a:spcAft>
              <a:buClr>
                <a:schemeClr val="bg1"/>
              </a:buClr>
              <a:buFont typeface="Arial" panose="020B0604020202020204" pitchFamily="34" charset="0"/>
              <a:buChar char="•"/>
              <a:tabLst>
                <a:tab pos="155575" algn="l"/>
              </a:tabLst>
            </a:pPr>
            <a:r>
              <a:rPr lang="en-IN" dirty="0">
                <a:solidFill>
                  <a:srgbClr val="FFFF00"/>
                </a:solidFill>
                <a:latin typeface="Times New Roman" panose="02020603050405020304" pitchFamily="18" charset="0"/>
                <a:ea typeface="Times New Roman" panose="02020603050405020304" pitchFamily="18" charset="0"/>
                <a:cs typeface="Arial" panose="020B0604020202020204" pitchFamily="34" charset="0"/>
              </a:rPr>
              <a:t> </a:t>
            </a:r>
            <a:r>
              <a:rPr lang="en-IN" dirty="0">
                <a:solidFill>
                  <a:schemeClr val="bg1"/>
                </a:solidFill>
                <a:latin typeface="Times New Roman" panose="02020603050405020304" pitchFamily="18" charset="0"/>
                <a:ea typeface="Times New Roman" panose="02020603050405020304" pitchFamily="18" charset="0"/>
                <a:cs typeface="Arial" panose="020B0604020202020204" pitchFamily="34" charset="0"/>
              </a:rPr>
              <a:t>Front server is used to upload the file with keyword and the back server will send the result to the queried user based on keyword.</a:t>
            </a:r>
            <a:endParaRPr lang="en-IN" sz="12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5C16BFFE-FFCB-407A-B75C-B251D2EB15E1}"/>
              </a:ext>
            </a:extLst>
          </p:cNvPr>
          <p:cNvSpPr>
            <a:spLocks noGrp="1"/>
          </p:cNvSpPr>
          <p:nvPr>
            <p:ph type="sldNum" sz="quarter" idx="12"/>
          </p:nvPr>
        </p:nvSpPr>
        <p:spPr/>
        <p:txBody>
          <a:bodyPr/>
          <a:lstStyle/>
          <a:p>
            <a:r>
              <a:rPr lang="en-IN" b="1" dirty="0">
                <a:solidFill>
                  <a:schemeClr val="bg1"/>
                </a:solidFill>
                <a:latin typeface="Times New Roman" panose="02020603050405020304" pitchFamily="18" charset="0"/>
                <a:cs typeface="Times New Roman" panose="02020603050405020304" pitchFamily="18" charset="0"/>
              </a:rPr>
              <a:t>15</a:t>
            </a:r>
          </a:p>
        </p:txBody>
      </p:sp>
    </p:spTree>
    <p:extLst>
      <p:ext uri="{BB962C8B-B14F-4D97-AF65-F5344CB8AC3E}">
        <p14:creationId xmlns:p14="http://schemas.microsoft.com/office/powerpoint/2010/main" val="349520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5A9ED-EDFF-440C-AE6E-035D94706241}"/>
              </a:ext>
            </a:extLst>
          </p:cNvPr>
          <p:cNvSpPr>
            <a:spLocks noGrp="1"/>
          </p:cNvSpPr>
          <p:nvPr>
            <p:ph type="title"/>
          </p:nvPr>
        </p:nvSpPr>
        <p:spPr>
          <a:xfrm>
            <a:off x="83713" y="-130403"/>
            <a:ext cx="3424311" cy="929103"/>
          </a:xfrm>
        </p:spPr>
        <p:txBody>
          <a:bodyPr>
            <a:normAutofit/>
          </a:bodyPr>
          <a:lstStyle/>
          <a:p>
            <a:r>
              <a:rPr lang="en-IN" sz="4000" b="1" dirty="0">
                <a:solidFill>
                  <a:schemeClr val="bg1"/>
                </a:solidFill>
                <a:latin typeface="Times New Roman" panose="02020603050405020304" pitchFamily="18" charset="0"/>
                <a:cs typeface="Times New Roman" panose="02020603050405020304" pitchFamily="18" charset="0"/>
              </a:rPr>
              <a:t>ABSTRACT</a:t>
            </a:r>
          </a:p>
        </p:txBody>
      </p:sp>
      <p:sp>
        <p:nvSpPr>
          <p:cNvPr id="3" name="Rectangle 2">
            <a:extLst>
              <a:ext uri="{FF2B5EF4-FFF2-40B4-BE49-F238E27FC236}">
                <a16:creationId xmlns:a16="http://schemas.microsoft.com/office/drawing/2014/main" id="{6CC7AAD5-CD90-4DC1-A97F-35C969DAD99E}"/>
              </a:ext>
            </a:extLst>
          </p:cNvPr>
          <p:cNvSpPr/>
          <p:nvPr/>
        </p:nvSpPr>
        <p:spPr>
          <a:xfrm>
            <a:off x="83713" y="696284"/>
            <a:ext cx="6960899" cy="5355312"/>
          </a:xfrm>
          <a:prstGeom prst="rect">
            <a:avLst/>
          </a:prstGeom>
        </p:spPr>
        <p:txBody>
          <a:bodyPr wrap="square">
            <a:spAutoFit/>
          </a:bodyPr>
          <a:lstStyle/>
          <a:p>
            <a:pPr marL="285750" indent="-285750" algn="just">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Nowadays cloud computing has become one of the fascinating domains which was used by almost all MNC and IT companies.</a:t>
            </a:r>
          </a:p>
          <a:p>
            <a:pPr algn="just"/>
            <a:endParaRPr lang="en-IN" dirty="0">
              <a:solidFill>
                <a:schemeClr val="bg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 Generally, this is formed by interconnecting a large number of systems hosted on internet.</a:t>
            </a:r>
          </a:p>
          <a:p>
            <a:pPr algn="just"/>
            <a:endParaRPr lang="en-IN" dirty="0">
              <a:solidFill>
                <a:schemeClr val="bg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Lot of users can connect with the centralized location to access, retrieve and modify the data which is stored on the cloud server.</a:t>
            </a:r>
          </a:p>
          <a:p>
            <a:pPr algn="just"/>
            <a:endParaRPr lang="en-IN" dirty="0">
              <a:solidFill>
                <a:schemeClr val="bg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Here RSA algorithm is used to encrypt the file and upload it onto the cloud server by appending unique keyword to it. </a:t>
            </a:r>
          </a:p>
          <a:p>
            <a:pPr marL="285750" indent="-285750" algn="just">
              <a:buFont typeface="Arial" panose="020B0604020202020204" pitchFamily="34" charset="0"/>
              <a:buChar char="•"/>
            </a:pPr>
            <a:endParaRPr lang="en-IN" dirty="0">
              <a:solidFill>
                <a:schemeClr val="bg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A secure channel between data owner and client is created using </a:t>
            </a:r>
            <a:r>
              <a:rPr lang="en-IN" dirty="0" err="1">
                <a:solidFill>
                  <a:schemeClr val="bg1"/>
                </a:solidFill>
                <a:latin typeface="Times New Roman" panose="02020603050405020304" pitchFamily="18" charset="0"/>
                <a:cs typeface="Times New Roman" panose="02020603050405020304" pitchFamily="18" charset="0"/>
              </a:rPr>
              <a:t>deffie-helmann</a:t>
            </a:r>
            <a:r>
              <a:rPr lang="en-IN" dirty="0">
                <a:solidFill>
                  <a:schemeClr val="bg1"/>
                </a:solidFill>
                <a:latin typeface="Times New Roman" panose="02020603050405020304" pitchFamily="18" charset="0"/>
                <a:cs typeface="Times New Roman" panose="02020603050405020304" pitchFamily="18" charset="0"/>
              </a:rPr>
              <a:t> key exchange algorithm. </a:t>
            </a:r>
          </a:p>
          <a:p>
            <a:pPr marL="285750" indent="-285750" algn="just">
              <a:buFont typeface="Arial" panose="020B0604020202020204" pitchFamily="34" charset="0"/>
              <a:buChar char="•"/>
            </a:pPr>
            <a:endParaRPr lang="en-IN" dirty="0">
              <a:solidFill>
                <a:schemeClr val="bg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This channel is used to share the keyword. </a:t>
            </a:r>
          </a:p>
          <a:p>
            <a:pPr marL="285750" indent="-285750" algn="just">
              <a:buFont typeface="Arial" panose="020B0604020202020204" pitchFamily="34" charset="0"/>
              <a:buChar char="•"/>
            </a:pPr>
            <a:endParaRPr lang="en-IN" dirty="0">
              <a:solidFill>
                <a:schemeClr val="bg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Binary searching technique is implemented to search the file using the keyword in the cloud server.</a:t>
            </a:r>
          </a:p>
        </p:txBody>
      </p:sp>
      <p:sp>
        <p:nvSpPr>
          <p:cNvPr id="4" name="Slide Number Placeholder 3">
            <a:extLst>
              <a:ext uri="{FF2B5EF4-FFF2-40B4-BE49-F238E27FC236}">
                <a16:creationId xmlns:a16="http://schemas.microsoft.com/office/drawing/2014/main" id="{57B9545A-22DC-4184-859F-A134B6F301B9}"/>
              </a:ext>
            </a:extLst>
          </p:cNvPr>
          <p:cNvSpPr>
            <a:spLocks noGrp="1"/>
          </p:cNvSpPr>
          <p:nvPr>
            <p:ph type="sldNum" sz="quarter" idx="12"/>
          </p:nvPr>
        </p:nvSpPr>
        <p:spPr/>
        <p:txBody>
          <a:bodyPr/>
          <a:lstStyle/>
          <a:p>
            <a:r>
              <a:rPr lang="en-IN" b="1" dirty="0" err="1">
                <a:solidFill>
                  <a:schemeClr val="bg1"/>
                </a:solidFill>
                <a:latin typeface="Times New Roman" panose="02020603050405020304" pitchFamily="18" charset="0"/>
                <a:cs typeface="Times New Roman" panose="02020603050405020304" pitchFamily="18" charset="0"/>
              </a:rPr>
              <a:t>i</a:t>
            </a:r>
            <a:endParaRPr lang="en-IN"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04420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0F2E"/>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39CD174-3340-4494-95FF-E70B789E1D33}"/>
              </a:ext>
            </a:extLst>
          </p:cNvPr>
          <p:cNvSpPr/>
          <p:nvPr/>
        </p:nvSpPr>
        <p:spPr>
          <a:xfrm>
            <a:off x="187569" y="1049397"/>
            <a:ext cx="11816861" cy="5462201"/>
          </a:xfrm>
          <a:prstGeom prst="rect">
            <a:avLst/>
          </a:prstGeom>
        </p:spPr>
        <p:txBody>
          <a:bodyPr wrap="square">
            <a:spAutoFit/>
          </a:bodyPr>
          <a:lstStyle/>
          <a:p>
            <a:pPr marL="342900" indent="-342900">
              <a:spcAft>
                <a:spcPts val="0"/>
              </a:spcAft>
              <a:buAutoNum type="arabicPeriod"/>
            </a:pPr>
            <a:r>
              <a:rPr lang="en-IN" b="1" dirty="0">
                <a:solidFill>
                  <a:srgbClr val="FFFF00"/>
                </a:solidFill>
                <a:latin typeface="Times New Roman" panose="02020603050405020304" pitchFamily="18" charset="0"/>
                <a:ea typeface="Times New Roman" panose="02020603050405020304" pitchFamily="18" charset="0"/>
                <a:cs typeface="Arial" panose="020B0604020202020204" pitchFamily="34" charset="0"/>
              </a:rPr>
              <a:t>Dual Server Setting:</a:t>
            </a:r>
          </a:p>
          <a:p>
            <a:pPr>
              <a:spcAft>
                <a:spcPts val="0"/>
              </a:spcAft>
            </a:pPr>
            <a:endParaRPr lang="en-IN" dirty="0">
              <a:solidFill>
                <a:schemeClr val="bg1"/>
              </a:solidFill>
              <a:latin typeface="Calibri" panose="020F0502020204030204" pitchFamily="34" charset="0"/>
              <a:ea typeface="Times New Roman" panose="02020603050405020304" pitchFamily="18" charset="0"/>
              <a:cs typeface="Arial" panose="020B0604020202020204" pitchFamily="34" charset="0"/>
            </a:endParaRPr>
          </a:p>
          <a:p>
            <a:pPr marL="285750" indent="-285750">
              <a:spcAft>
                <a:spcPts val="0"/>
              </a:spcAft>
              <a:buFont typeface="Arial" panose="020B0604020202020204" pitchFamily="34" charset="0"/>
              <a:buChar char="•"/>
            </a:pPr>
            <a:r>
              <a:rPr lang="en-IN" dirty="0">
                <a:solidFill>
                  <a:schemeClr val="bg1"/>
                </a:solidFill>
                <a:latin typeface="Times New Roman" panose="02020603050405020304" pitchFamily="18" charset="0"/>
                <a:ea typeface="Times New Roman" panose="02020603050405020304" pitchFamily="18" charset="0"/>
                <a:cs typeface="Arial" panose="020B0604020202020204" pitchFamily="34" charset="0"/>
              </a:rPr>
              <a:t>Prepare the application tier server that satisfies the system requirements for Azure DevOps.</a:t>
            </a:r>
            <a:endParaRPr lang="en-IN" dirty="0">
              <a:solidFill>
                <a:schemeClr val="bg1"/>
              </a:solidFill>
              <a:latin typeface="Calibri" panose="020F0502020204030204" pitchFamily="34" charset="0"/>
              <a:ea typeface="Times New Roman" panose="02020603050405020304" pitchFamily="18" charset="0"/>
              <a:cs typeface="Arial" panose="020B0604020202020204" pitchFamily="34" charset="0"/>
            </a:endParaRPr>
          </a:p>
          <a:p>
            <a:pPr marL="285750" indent="-285750">
              <a:spcAft>
                <a:spcPts val="0"/>
              </a:spcAft>
              <a:buFont typeface="Arial" panose="020B0604020202020204" pitchFamily="34" charset="0"/>
              <a:buChar char="•"/>
            </a:pPr>
            <a:r>
              <a:rPr lang="en-IN" dirty="0">
                <a:solidFill>
                  <a:schemeClr val="bg1"/>
                </a:solidFill>
                <a:latin typeface="Times New Roman" panose="02020603050405020304" pitchFamily="18" charset="0"/>
                <a:ea typeface="Times New Roman" panose="02020603050405020304" pitchFamily="18" charset="0"/>
                <a:cs typeface="Arial" panose="020B0604020202020204" pitchFamily="34" charset="0"/>
              </a:rPr>
              <a:t>Prepare data tier server that meets the hardware recommendation.</a:t>
            </a:r>
            <a:endParaRPr lang="en-IN" dirty="0">
              <a:solidFill>
                <a:schemeClr val="bg1"/>
              </a:solidFill>
              <a:latin typeface="Calibri" panose="020F0502020204030204" pitchFamily="34" charset="0"/>
              <a:ea typeface="Times New Roman" panose="02020603050405020304" pitchFamily="18" charset="0"/>
              <a:cs typeface="Arial" panose="020B0604020202020204" pitchFamily="34" charset="0"/>
            </a:endParaRPr>
          </a:p>
          <a:p>
            <a:pPr marL="285750" indent="-285750">
              <a:spcAft>
                <a:spcPts val="0"/>
              </a:spcAft>
              <a:buFont typeface="Arial" panose="020B0604020202020204" pitchFamily="34" charset="0"/>
              <a:buChar char="•"/>
            </a:pPr>
            <a:r>
              <a:rPr lang="en-IN" dirty="0">
                <a:solidFill>
                  <a:schemeClr val="bg1"/>
                </a:solidFill>
                <a:latin typeface="Times New Roman" panose="02020603050405020304" pitchFamily="18" charset="0"/>
                <a:ea typeface="Times New Roman" panose="02020603050405020304" pitchFamily="18" charset="0"/>
                <a:cs typeface="Arial" panose="020B0604020202020204" pitchFamily="34" charset="0"/>
              </a:rPr>
              <a:t>Configure the firewall on data tier.</a:t>
            </a:r>
            <a:endParaRPr lang="en-IN" dirty="0">
              <a:solidFill>
                <a:schemeClr val="bg1"/>
              </a:solidFill>
              <a:latin typeface="Calibri" panose="020F0502020204030204" pitchFamily="34" charset="0"/>
              <a:ea typeface="Calibri" panose="020F0502020204030204" pitchFamily="34" charset="0"/>
              <a:cs typeface="Arial" panose="020B0604020202020204" pitchFamily="34" charset="0"/>
            </a:endParaRPr>
          </a:p>
          <a:p>
            <a:pPr>
              <a:lnSpc>
                <a:spcPts val="680"/>
              </a:lnSpc>
              <a:spcAft>
                <a:spcPts val="0"/>
              </a:spcAft>
            </a:pPr>
            <a:r>
              <a:rPr lang="en-IN" dirty="0">
                <a:solidFill>
                  <a:schemeClr val="bg1"/>
                </a:solidFill>
                <a:latin typeface="Times New Roman" panose="02020603050405020304" pitchFamily="18" charset="0"/>
                <a:ea typeface="Times New Roman" panose="02020603050405020304" pitchFamily="18" charset="0"/>
                <a:cs typeface="Arial" panose="020B0604020202020204" pitchFamily="34" charset="0"/>
              </a:rPr>
              <a:t> </a:t>
            </a:r>
            <a:endParaRPr lang="en-IN" dirty="0">
              <a:solidFill>
                <a:schemeClr val="bg1"/>
              </a:solidFill>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50000"/>
              </a:lnSpc>
              <a:spcAft>
                <a:spcPts val="0"/>
              </a:spcAft>
              <a:buFont typeface="+mj-lt"/>
              <a:buAutoNum type="arabicPeriod" startAt="2"/>
              <a:tabLst>
                <a:tab pos="152400" algn="l"/>
              </a:tabLst>
            </a:pPr>
            <a:r>
              <a:rPr lang="en-IN" b="1" dirty="0">
                <a:solidFill>
                  <a:srgbClr val="FFFF00"/>
                </a:solidFill>
                <a:latin typeface="Times New Roman" panose="02020603050405020304" pitchFamily="18" charset="0"/>
                <a:ea typeface="Times New Roman" panose="02020603050405020304" pitchFamily="18" charset="0"/>
                <a:cs typeface="Arial" panose="020B0604020202020204" pitchFamily="34" charset="0"/>
              </a:rPr>
              <a:t>Public Key Encryption</a:t>
            </a:r>
          </a:p>
          <a:p>
            <a:pPr lvl="0">
              <a:lnSpc>
                <a:spcPct val="150000"/>
              </a:lnSpc>
              <a:spcAft>
                <a:spcPts val="0"/>
              </a:spcAft>
              <a:tabLst>
                <a:tab pos="152400" algn="l"/>
              </a:tabLst>
            </a:pPr>
            <a:r>
              <a:rPr lang="en-IN" dirty="0">
                <a:solidFill>
                  <a:schemeClr val="bg1"/>
                </a:solidFill>
                <a:latin typeface="Times New Roman" panose="02020603050405020304" pitchFamily="18" charset="0"/>
                <a:ea typeface="Times New Roman" panose="02020603050405020304" pitchFamily="18" charset="0"/>
                <a:cs typeface="Arial" panose="020B0604020202020204" pitchFamily="34" charset="0"/>
              </a:rPr>
              <a:t>	2.1. Encryption at sender side:</a:t>
            </a:r>
            <a:endParaRPr lang="en-IN" dirty="0">
              <a:solidFill>
                <a:schemeClr val="bg1"/>
              </a:solidFill>
              <a:latin typeface="Calibri" panose="020F0502020204030204" pitchFamily="34" charset="0"/>
              <a:ea typeface="Calibri" panose="020F0502020204030204" pitchFamily="34" charset="0"/>
              <a:cs typeface="Arial" panose="020B0604020202020204" pitchFamily="34" charset="0"/>
            </a:endParaRPr>
          </a:p>
          <a:p>
            <a:pPr marL="800100" lvl="1" indent="-342900">
              <a:lnSpc>
                <a:spcPct val="150000"/>
              </a:lnSpc>
              <a:buFont typeface="+mj-lt"/>
              <a:buAutoNum type="arabicPeriod"/>
              <a:tabLst>
                <a:tab pos="609600" algn="l"/>
              </a:tabLst>
            </a:pPr>
            <a:r>
              <a:rPr lang="en-IN" dirty="0">
                <a:solidFill>
                  <a:schemeClr val="bg1"/>
                </a:solidFill>
                <a:latin typeface="Times New Roman" panose="02020603050405020304" pitchFamily="18" charset="0"/>
                <a:ea typeface="Times New Roman" panose="02020603050405020304" pitchFamily="18" charset="0"/>
                <a:cs typeface="Arial" panose="020B0604020202020204" pitchFamily="34" charset="0"/>
              </a:rPr>
              <a:t>Obtain the recipients public key (n, e).</a:t>
            </a:r>
            <a:endParaRPr lang="en-IN" dirty="0">
              <a:solidFill>
                <a:schemeClr val="bg1"/>
              </a:solidFill>
              <a:latin typeface="Calibri" panose="020F0502020204030204" pitchFamily="34" charset="0"/>
              <a:ea typeface="Calibri" panose="020F0502020204030204" pitchFamily="34" charset="0"/>
              <a:cs typeface="Arial" panose="020B0604020202020204" pitchFamily="34" charset="0"/>
            </a:endParaRPr>
          </a:p>
          <a:p>
            <a:pPr marL="800100" lvl="1" indent="-342900">
              <a:lnSpc>
                <a:spcPct val="150000"/>
              </a:lnSpc>
              <a:buFont typeface="+mj-lt"/>
              <a:buAutoNum type="arabicPeriod"/>
              <a:tabLst>
                <a:tab pos="609600" algn="l"/>
              </a:tabLst>
            </a:pPr>
            <a:r>
              <a:rPr lang="en-IN" dirty="0">
                <a:solidFill>
                  <a:schemeClr val="bg1"/>
                </a:solidFill>
                <a:latin typeface="Times New Roman" panose="02020603050405020304" pitchFamily="18" charset="0"/>
                <a:ea typeface="Times New Roman" panose="02020603050405020304" pitchFamily="18" charset="0"/>
                <a:cs typeface="Arial" panose="020B0604020202020204" pitchFamily="34" charset="0"/>
              </a:rPr>
              <a:t>Represents the plaintext message as a positive integer m with 1&lt;m&lt;n.</a:t>
            </a:r>
            <a:endParaRPr lang="en-IN" dirty="0">
              <a:solidFill>
                <a:schemeClr val="bg1"/>
              </a:solidFill>
              <a:latin typeface="Calibri" panose="020F0502020204030204" pitchFamily="34" charset="0"/>
              <a:ea typeface="Calibri" panose="020F0502020204030204" pitchFamily="34" charset="0"/>
              <a:cs typeface="Arial" panose="020B0604020202020204" pitchFamily="34" charset="0"/>
            </a:endParaRPr>
          </a:p>
          <a:p>
            <a:pPr marL="800100" lvl="1" indent="-342900">
              <a:lnSpc>
                <a:spcPct val="150000"/>
              </a:lnSpc>
              <a:buFont typeface="+mj-lt"/>
              <a:buAutoNum type="arabicPeriod"/>
              <a:tabLst>
                <a:tab pos="609600" algn="l"/>
              </a:tabLst>
            </a:pPr>
            <a:r>
              <a:rPr lang="en-IN" dirty="0">
                <a:solidFill>
                  <a:schemeClr val="bg1"/>
                </a:solidFill>
                <a:latin typeface="Times New Roman" panose="02020603050405020304" pitchFamily="18" charset="0"/>
                <a:ea typeface="Times New Roman" panose="02020603050405020304" pitchFamily="18" charset="0"/>
                <a:cs typeface="Arial" panose="020B0604020202020204" pitchFamily="34" charset="0"/>
              </a:rPr>
              <a:t>Computes the cipher text c=m</a:t>
            </a:r>
            <a:r>
              <a:rPr lang="en-IN" baseline="30000" dirty="0">
                <a:solidFill>
                  <a:schemeClr val="bg1"/>
                </a:solidFill>
                <a:latin typeface="Times New Roman" panose="02020603050405020304" pitchFamily="18" charset="0"/>
                <a:ea typeface="Times New Roman" panose="02020603050405020304" pitchFamily="18" charset="0"/>
                <a:cs typeface="Arial" panose="020B0604020202020204" pitchFamily="34" charset="0"/>
              </a:rPr>
              <a:t>e</a:t>
            </a:r>
            <a:r>
              <a:rPr lang="en-IN" dirty="0">
                <a:solidFill>
                  <a:schemeClr val="bg1"/>
                </a:solidFill>
                <a:latin typeface="Times New Roman" panose="02020603050405020304" pitchFamily="18" charset="0"/>
                <a:ea typeface="Times New Roman" panose="02020603050405020304" pitchFamily="18" charset="0"/>
                <a:cs typeface="Arial" panose="020B0604020202020204" pitchFamily="34" charset="0"/>
              </a:rPr>
              <a:t> mod n.</a:t>
            </a:r>
            <a:endParaRPr lang="en-IN" dirty="0">
              <a:solidFill>
                <a:schemeClr val="bg1"/>
              </a:solidFill>
              <a:latin typeface="Calibri" panose="020F0502020204030204" pitchFamily="34" charset="0"/>
              <a:ea typeface="Calibri" panose="020F0502020204030204" pitchFamily="34" charset="0"/>
              <a:cs typeface="Arial" panose="020B0604020202020204" pitchFamily="34" charset="0"/>
            </a:endParaRPr>
          </a:p>
          <a:p>
            <a:pPr marL="800100" lvl="1" indent="-342900">
              <a:lnSpc>
                <a:spcPct val="150000"/>
              </a:lnSpc>
              <a:buFont typeface="+mj-lt"/>
              <a:buAutoNum type="arabicPeriod"/>
              <a:tabLst>
                <a:tab pos="609600" algn="l"/>
              </a:tabLst>
            </a:pPr>
            <a:r>
              <a:rPr lang="en-IN" dirty="0">
                <a:solidFill>
                  <a:schemeClr val="bg1"/>
                </a:solidFill>
                <a:latin typeface="Times New Roman" panose="02020603050405020304" pitchFamily="18" charset="0"/>
                <a:ea typeface="Times New Roman" panose="02020603050405020304" pitchFamily="18" charset="0"/>
                <a:cs typeface="Arial" panose="020B0604020202020204" pitchFamily="34" charset="0"/>
              </a:rPr>
              <a:t>Sends the cipher text to recipient</a:t>
            </a:r>
            <a:endParaRPr lang="en-IN" dirty="0">
              <a:solidFill>
                <a:schemeClr val="bg1"/>
              </a:solidFill>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0"/>
              </a:spcAft>
              <a:tabLst>
                <a:tab pos="609600" algn="l"/>
              </a:tabLst>
            </a:pPr>
            <a:r>
              <a:rPr lang="en-IN" dirty="0">
                <a:solidFill>
                  <a:schemeClr val="bg1"/>
                </a:solidFill>
                <a:latin typeface="Times New Roman" panose="02020603050405020304" pitchFamily="18" charset="0"/>
                <a:ea typeface="Times New Roman" panose="02020603050405020304" pitchFamily="18" charset="0"/>
                <a:cs typeface="Arial" panose="020B0604020202020204" pitchFamily="34" charset="0"/>
              </a:rPr>
              <a:t>    2.2. Decryption at recipient side</a:t>
            </a:r>
            <a:endParaRPr lang="en-IN" dirty="0">
              <a:solidFill>
                <a:schemeClr val="bg1"/>
              </a:solidFill>
              <a:latin typeface="Calibri" panose="020F0502020204030204" pitchFamily="34" charset="0"/>
              <a:ea typeface="Calibri" panose="020F0502020204030204" pitchFamily="34" charset="0"/>
              <a:cs typeface="Arial" panose="020B0604020202020204" pitchFamily="34" charset="0"/>
            </a:endParaRPr>
          </a:p>
          <a:p>
            <a:pPr marL="800100" lvl="1" indent="-342900">
              <a:lnSpc>
                <a:spcPct val="150000"/>
              </a:lnSpc>
              <a:buFont typeface="+mj-lt"/>
              <a:buAutoNum type="arabicPeriod"/>
              <a:tabLst>
                <a:tab pos="609600" algn="l"/>
              </a:tabLst>
            </a:pPr>
            <a:r>
              <a:rPr lang="en-IN" dirty="0">
                <a:solidFill>
                  <a:schemeClr val="bg1"/>
                </a:solidFill>
                <a:latin typeface="Times New Roman" panose="02020603050405020304" pitchFamily="18" charset="0"/>
                <a:ea typeface="Times New Roman" panose="02020603050405020304" pitchFamily="18" charset="0"/>
                <a:cs typeface="Arial" panose="020B0604020202020204" pitchFamily="34" charset="0"/>
              </a:rPr>
              <a:t>Uses his private key (n, d) to compute m=c</a:t>
            </a:r>
            <a:r>
              <a:rPr lang="en-IN" baseline="30000" dirty="0">
                <a:solidFill>
                  <a:schemeClr val="bg1"/>
                </a:solidFill>
                <a:latin typeface="Times New Roman" panose="02020603050405020304" pitchFamily="18" charset="0"/>
                <a:ea typeface="Times New Roman" panose="02020603050405020304" pitchFamily="18" charset="0"/>
                <a:cs typeface="Arial" panose="020B0604020202020204" pitchFamily="34" charset="0"/>
              </a:rPr>
              <a:t>d</a:t>
            </a:r>
            <a:r>
              <a:rPr lang="en-IN" dirty="0">
                <a:solidFill>
                  <a:schemeClr val="bg1"/>
                </a:solidFill>
                <a:latin typeface="Times New Roman" panose="02020603050405020304" pitchFamily="18" charset="0"/>
                <a:ea typeface="Times New Roman" panose="02020603050405020304" pitchFamily="18" charset="0"/>
                <a:cs typeface="Arial" panose="020B0604020202020204" pitchFamily="34" charset="0"/>
              </a:rPr>
              <a:t> mod n.</a:t>
            </a:r>
            <a:endParaRPr lang="en-IN" dirty="0">
              <a:solidFill>
                <a:schemeClr val="bg1"/>
              </a:solidFill>
              <a:latin typeface="Calibri" panose="020F0502020204030204" pitchFamily="34" charset="0"/>
              <a:ea typeface="Calibri" panose="020F0502020204030204" pitchFamily="34" charset="0"/>
              <a:cs typeface="Arial" panose="020B0604020202020204" pitchFamily="34" charset="0"/>
            </a:endParaRPr>
          </a:p>
          <a:p>
            <a:pPr marL="800100" lvl="1" indent="-342900">
              <a:lnSpc>
                <a:spcPct val="150000"/>
              </a:lnSpc>
              <a:buFont typeface="+mj-lt"/>
              <a:buAutoNum type="arabicPeriod"/>
              <a:tabLst>
                <a:tab pos="609600" algn="l"/>
              </a:tabLst>
            </a:pPr>
            <a:r>
              <a:rPr lang="en-IN" dirty="0">
                <a:solidFill>
                  <a:schemeClr val="bg1"/>
                </a:solidFill>
                <a:latin typeface="Times New Roman" panose="02020603050405020304" pitchFamily="18" charset="0"/>
                <a:ea typeface="Times New Roman" panose="02020603050405020304" pitchFamily="18" charset="0"/>
                <a:cs typeface="Arial" panose="020B0604020202020204" pitchFamily="34" charset="0"/>
              </a:rPr>
              <a:t>Extracts the plaintext from the message representative m.</a:t>
            </a:r>
            <a:endParaRPr lang="en-IN" dirty="0">
              <a:solidFill>
                <a:schemeClr val="bg1"/>
              </a:solidFill>
              <a:latin typeface="Calibri" panose="020F0502020204030204" pitchFamily="34" charset="0"/>
              <a:ea typeface="Calibri" panose="020F0502020204030204" pitchFamily="34" charset="0"/>
              <a:cs typeface="Arial" panose="020B0604020202020204" pitchFamily="34" charset="0"/>
            </a:endParaRPr>
          </a:p>
          <a:p>
            <a:pPr>
              <a:lnSpc>
                <a:spcPts val="1000"/>
              </a:lnSpc>
              <a:spcAft>
                <a:spcPts val="0"/>
              </a:spcAft>
            </a:pPr>
            <a:r>
              <a:rPr lang="en-IN" dirty="0">
                <a:solidFill>
                  <a:schemeClr val="bg1"/>
                </a:solidFill>
                <a:latin typeface="Times New Roman" panose="02020603050405020304" pitchFamily="18" charset="0"/>
                <a:ea typeface="Times New Roman" panose="02020603050405020304" pitchFamily="18" charset="0"/>
                <a:cs typeface="Arial" panose="020B0604020202020204" pitchFamily="34" charset="0"/>
              </a:rPr>
              <a:t> </a:t>
            </a:r>
            <a:endParaRPr lang="en-IN" dirty="0">
              <a:solidFill>
                <a:schemeClr val="bg1"/>
              </a:solidFill>
              <a:latin typeface="Calibri" panose="020F0502020204030204" pitchFamily="34" charset="0"/>
              <a:ea typeface="Calibri" panose="020F0502020204030204" pitchFamily="34" charset="0"/>
              <a:cs typeface="Arial" panose="020B0604020202020204" pitchFamily="34" charset="0"/>
            </a:endParaRPr>
          </a:p>
        </p:txBody>
      </p:sp>
      <p:sp>
        <p:nvSpPr>
          <p:cNvPr id="3" name="Title 1">
            <a:extLst>
              <a:ext uri="{FF2B5EF4-FFF2-40B4-BE49-F238E27FC236}">
                <a16:creationId xmlns:a16="http://schemas.microsoft.com/office/drawing/2014/main" id="{F2FB7E51-4E34-45BA-BD9D-1E8A2507DA6F}"/>
              </a:ext>
            </a:extLst>
          </p:cNvPr>
          <p:cNvSpPr txBox="1">
            <a:spLocks/>
          </p:cNvSpPr>
          <p:nvPr/>
        </p:nvSpPr>
        <p:spPr>
          <a:xfrm>
            <a:off x="0" y="42203"/>
            <a:ext cx="5257800" cy="704020"/>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b="1" dirty="0">
                <a:solidFill>
                  <a:schemeClr val="bg1"/>
                </a:solidFill>
                <a:latin typeface="Times New Roman" panose="02020603050405020304" pitchFamily="18" charset="0"/>
                <a:cs typeface="Times New Roman" panose="02020603050405020304" pitchFamily="18" charset="0"/>
              </a:rPr>
              <a:t>3.2 ALGORITHM</a:t>
            </a:r>
          </a:p>
        </p:txBody>
      </p:sp>
      <p:sp>
        <p:nvSpPr>
          <p:cNvPr id="4" name="Slide Number Placeholder 3">
            <a:extLst>
              <a:ext uri="{FF2B5EF4-FFF2-40B4-BE49-F238E27FC236}">
                <a16:creationId xmlns:a16="http://schemas.microsoft.com/office/drawing/2014/main" id="{860A8B41-433D-41B5-B6D1-959C0935B1A5}"/>
              </a:ext>
            </a:extLst>
          </p:cNvPr>
          <p:cNvSpPr>
            <a:spLocks noGrp="1"/>
          </p:cNvSpPr>
          <p:nvPr>
            <p:ph type="sldNum" sz="quarter" idx="12"/>
          </p:nvPr>
        </p:nvSpPr>
        <p:spPr/>
        <p:txBody>
          <a:bodyPr/>
          <a:lstStyle/>
          <a:p>
            <a:r>
              <a:rPr lang="en-IN" b="1" dirty="0">
                <a:solidFill>
                  <a:schemeClr val="bg1"/>
                </a:solidFill>
                <a:latin typeface="Times New Roman" panose="02020603050405020304" pitchFamily="18" charset="0"/>
                <a:cs typeface="Times New Roman" panose="02020603050405020304" pitchFamily="18" charset="0"/>
              </a:rPr>
              <a:t>16</a:t>
            </a:r>
          </a:p>
        </p:txBody>
      </p:sp>
    </p:spTree>
    <p:extLst>
      <p:ext uri="{BB962C8B-B14F-4D97-AF65-F5344CB8AC3E}">
        <p14:creationId xmlns:p14="http://schemas.microsoft.com/office/powerpoint/2010/main" val="34286688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0F2E"/>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738FCDC-4DE1-4AA2-A30F-3F7D1AF6CC23}"/>
              </a:ext>
            </a:extLst>
          </p:cNvPr>
          <p:cNvSpPr/>
          <p:nvPr/>
        </p:nvSpPr>
        <p:spPr>
          <a:xfrm>
            <a:off x="159433" y="402947"/>
            <a:ext cx="11873133" cy="6209392"/>
          </a:xfrm>
          <a:prstGeom prst="rect">
            <a:avLst/>
          </a:prstGeom>
        </p:spPr>
        <p:txBody>
          <a:bodyPr wrap="square">
            <a:spAutoFit/>
          </a:bodyPr>
          <a:lstStyle/>
          <a:p>
            <a:pPr>
              <a:spcAft>
                <a:spcPts val="0"/>
              </a:spcAft>
            </a:pPr>
            <a:r>
              <a:rPr lang="en-IN" sz="2000" b="1"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3. Deffie Helmann (for keyword request):</a:t>
            </a:r>
            <a:endParaRPr lang="en-IN" sz="2000" b="1" dirty="0">
              <a:solidFill>
                <a:srgbClr val="FFFF00"/>
              </a:solidFill>
              <a:latin typeface="Times New Roman" panose="02020603050405020304" pitchFamily="18" charset="0"/>
              <a:ea typeface="Calibri" panose="020F0502020204030204" pitchFamily="34" charset="0"/>
              <a:cs typeface="Times New Roman" panose="02020603050405020304" pitchFamily="18" charset="0"/>
            </a:endParaRPr>
          </a:p>
          <a:p>
            <a:pPr>
              <a:lnSpc>
                <a:spcPts val="695"/>
              </a:lnSpc>
              <a:spcAft>
                <a:spcPts val="0"/>
              </a:spcAft>
            </a:pPr>
            <a:r>
              <a:rPr lang="en-IN"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a:spcAft>
                <a:spcPts val="0"/>
              </a:spcAft>
            </a:pPr>
            <a:r>
              <a:rPr lang="en-IN"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The key generator works as follows:</a:t>
            </a:r>
            <a:endParaRPr lang="en-IN"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a:lnSpc>
                <a:spcPts val="685"/>
              </a:lnSpc>
              <a:spcAft>
                <a:spcPts val="0"/>
              </a:spcAft>
            </a:pPr>
            <a:r>
              <a:rPr lang="en-IN"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228600">
              <a:spcAft>
                <a:spcPts val="0"/>
              </a:spcAft>
            </a:pPr>
            <a:r>
              <a:rPr lang="en-IN"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Select two numbers:-  1. prime number: p	2. r is an integer.</a:t>
            </a:r>
            <a:endParaRPr lang="en-IN"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a:lnSpc>
                <a:spcPts val="685"/>
              </a:lnSpc>
              <a:spcAft>
                <a:spcPts val="0"/>
              </a:spcAft>
            </a:pPr>
            <a:r>
              <a:rPr lang="en-IN"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228600">
              <a:spcAft>
                <a:spcPts val="0"/>
              </a:spcAft>
            </a:pPr>
            <a:r>
              <a:rPr lang="en-IN"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Suppose user A and B wish to exchange a key</a:t>
            </a:r>
            <a:endParaRPr lang="en-IN"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a:lnSpc>
                <a:spcPts val="695"/>
              </a:lnSpc>
              <a:spcAft>
                <a:spcPts val="0"/>
              </a:spcAft>
            </a:pPr>
            <a:r>
              <a:rPr lang="en-IN"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spcAft>
                <a:spcPts val="0"/>
              </a:spcAft>
              <a:buFont typeface="+mj-lt"/>
              <a:buAutoNum type="arabicPeriod"/>
              <a:tabLst>
                <a:tab pos="609600" algn="l"/>
              </a:tabLst>
            </a:pPr>
            <a:r>
              <a:rPr lang="en-IN"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User A select a random integer XA &lt; p and computes YA = r XA mod p.</a:t>
            </a:r>
          </a:p>
          <a:p>
            <a:pPr marL="742950" lvl="1" indent="-285750">
              <a:spcAft>
                <a:spcPts val="0"/>
              </a:spcAft>
              <a:buFont typeface="+mj-lt"/>
              <a:buAutoNum type="arabicPeriod"/>
              <a:tabLst>
                <a:tab pos="609600" algn="l"/>
              </a:tabLst>
            </a:pPr>
            <a:r>
              <a:rPr lang="en-IN"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User B select a random integer XB &lt; p and computes YB = r XB mod p.</a:t>
            </a:r>
          </a:p>
          <a:p>
            <a:pPr marL="742950" lvl="1" indent="-285750">
              <a:spcAft>
                <a:spcPts val="0"/>
              </a:spcAft>
              <a:buFont typeface="+mj-lt"/>
              <a:buAutoNum type="arabicPeriod"/>
              <a:tabLst>
                <a:tab pos="609600" algn="l"/>
              </a:tabLst>
            </a:pPr>
            <a:r>
              <a:rPr lang="en-IN"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Both sides keep the X value private and makes the Y value available publicly to the other side.</a:t>
            </a:r>
          </a:p>
          <a:p>
            <a:pPr marL="742950" lvl="1" indent="-285750">
              <a:spcAft>
                <a:spcPts val="0"/>
              </a:spcAft>
              <a:buFont typeface="+mj-lt"/>
              <a:buAutoNum type="arabicPeriod"/>
              <a:tabLst>
                <a:tab pos="609600" algn="l"/>
              </a:tabLst>
            </a:pPr>
            <a:r>
              <a:rPr lang="en-IN"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User A computes the key as K=(YB)XA mod p.</a:t>
            </a:r>
          </a:p>
          <a:p>
            <a:pPr marL="742950" lvl="1" indent="-285750">
              <a:spcAft>
                <a:spcPts val="0"/>
              </a:spcAft>
              <a:buFont typeface="+mj-lt"/>
              <a:buAutoNum type="arabicPeriod"/>
              <a:tabLst>
                <a:tab pos="609600" algn="l"/>
              </a:tabLst>
            </a:pPr>
            <a:r>
              <a:rPr lang="en-IN"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User B computes the key as K=(YA)XB mod p.</a:t>
            </a:r>
            <a:endParaRPr lang="en-IN"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a:lnSpc>
                <a:spcPts val="1000"/>
              </a:lnSpc>
              <a:spcAft>
                <a:spcPts val="0"/>
              </a:spcAft>
            </a:pPr>
            <a:r>
              <a:rPr lang="en-IN" sz="2000" b="1"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b="1" dirty="0">
              <a:solidFill>
                <a:srgbClr val="FFFF00"/>
              </a:solidFill>
              <a:latin typeface="Times New Roman" panose="02020603050405020304" pitchFamily="18" charset="0"/>
              <a:ea typeface="Calibri" panose="020F0502020204030204" pitchFamily="34" charset="0"/>
              <a:cs typeface="Times New Roman" panose="02020603050405020304" pitchFamily="18" charset="0"/>
            </a:endParaRPr>
          </a:p>
          <a:p>
            <a:pPr>
              <a:spcAft>
                <a:spcPts val="0"/>
              </a:spcAft>
              <a:tabLst>
                <a:tab pos="152400" algn="l"/>
              </a:tabLst>
            </a:pPr>
            <a:endParaRPr lang="en-IN" sz="2000" b="1"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0"/>
              </a:spcAft>
              <a:tabLst>
                <a:tab pos="152400" algn="l"/>
              </a:tabLst>
            </a:pPr>
            <a:endParaRPr lang="en-IN" sz="2000" b="1"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0"/>
              </a:spcAft>
              <a:tabLst>
                <a:tab pos="152400" algn="l"/>
              </a:tabLst>
            </a:pPr>
            <a:r>
              <a:rPr lang="en-IN" sz="2000" b="1"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4.Binary Search:</a:t>
            </a:r>
            <a:endParaRPr lang="en-IN" sz="2000" b="1" dirty="0">
              <a:solidFill>
                <a:srgbClr val="FFFF00"/>
              </a:solidFill>
              <a:latin typeface="Times New Roman" panose="02020603050405020304" pitchFamily="18" charset="0"/>
              <a:ea typeface="Calibri" panose="020F0502020204030204" pitchFamily="34" charset="0"/>
              <a:cs typeface="Times New Roman" panose="02020603050405020304" pitchFamily="18" charset="0"/>
            </a:endParaRPr>
          </a:p>
          <a:p>
            <a:pPr>
              <a:lnSpc>
                <a:spcPts val="680"/>
              </a:lnSpc>
              <a:spcAft>
                <a:spcPts val="0"/>
              </a:spcAft>
            </a:pPr>
            <a:r>
              <a:rPr lang="en-IN"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spcAft>
                <a:spcPts val="0"/>
              </a:spcAft>
              <a:buFont typeface="+mj-lt"/>
              <a:buAutoNum type="arabicPeriod"/>
              <a:tabLst>
                <a:tab pos="685800" algn="l"/>
              </a:tabLst>
            </a:pPr>
            <a:r>
              <a:rPr lang="en-IN"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Set low to 0 and high to n-1.</a:t>
            </a:r>
          </a:p>
          <a:p>
            <a:pPr marL="742950" lvl="1" indent="-285750">
              <a:spcAft>
                <a:spcPts val="0"/>
              </a:spcAft>
              <a:buFont typeface="+mj-lt"/>
              <a:buAutoNum type="arabicPeriod"/>
              <a:tabLst>
                <a:tab pos="685800" algn="l"/>
              </a:tabLst>
            </a:pPr>
            <a:r>
              <a:rPr lang="en-IN"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If low &gt; high, the search terminates as unsuccessful.</a:t>
            </a:r>
          </a:p>
          <a:p>
            <a:pPr marL="742950" lvl="1" indent="-285750">
              <a:spcAft>
                <a:spcPts val="0"/>
              </a:spcAft>
              <a:buFont typeface="+mj-lt"/>
              <a:buAutoNum type="arabicPeriod"/>
              <a:tabLst>
                <a:tab pos="685800" algn="l"/>
              </a:tabLst>
            </a:pPr>
            <a:r>
              <a:rPr lang="en-IN"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Set mid to floor of (L+R)/2 which is greatest integer less than or equal to (L+R)/2.</a:t>
            </a:r>
          </a:p>
          <a:p>
            <a:pPr marL="742950" lvl="1" indent="-285750">
              <a:spcAft>
                <a:spcPts val="0"/>
              </a:spcAft>
              <a:buFont typeface="+mj-lt"/>
              <a:buAutoNum type="arabicPeriod"/>
              <a:tabLst>
                <a:tab pos="685800" algn="l"/>
              </a:tabLst>
            </a:pPr>
            <a:r>
              <a:rPr lang="en-IN"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If </a:t>
            </a:r>
            <a:r>
              <a:rPr lang="en-IN"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arr</a:t>
            </a:r>
            <a:r>
              <a:rPr lang="en-IN"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[mid] &lt; key, set low to mid+1 and go to step 2.</a:t>
            </a:r>
          </a:p>
          <a:p>
            <a:pPr marL="742950" lvl="1" indent="-285750">
              <a:spcAft>
                <a:spcPts val="0"/>
              </a:spcAft>
              <a:buFont typeface="+mj-lt"/>
              <a:buAutoNum type="arabicPeriod"/>
              <a:tabLst>
                <a:tab pos="685800" algn="l"/>
              </a:tabLst>
            </a:pPr>
            <a:r>
              <a:rPr lang="en-IN"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If </a:t>
            </a:r>
            <a:r>
              <a:rPr lang="en-IN"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arr</a:t>
            </a:r>
            <a:r>
              <a:rPr lang="en-IN"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[mid] &gt; key, set high to mid-1 and go to step 2.</a:t>
            </a:r>
          </a:p>
          <a:p>
            <a:pPr marL="742950" lvl="1" indent="-285750">
              <a:spcAft>
                <a:spcPts val="0"/>
              </a:spcAft>
              <a:buFont typeface="+mj-lt"/>
              <a:buAutoNum type="arabicPeriod"/>
              <a:tabLst>
                <a:tab pos="685800" algn="l"/>
              </a:tabLst>
            </a:pPr>
            <a:r>
              <a:rPr lang="en-IN"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Now </a:t>
            </a:r>
            <a:r>
              <a:rPr lang="en-IN"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arr</a:t>
            </a:r>
            <a:r>
              <a:rPr lang="en-IN"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[mid]=key, search is done return index </a:t>
            </a:r>
            <a:r>
              <a:rPr lang="en-IN" sz="20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i.e</a:t>
            </a:r>
            <a:r>
              <a:rPr lang="en-IN"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mid.</a:t>
            </a:r>
            <a:endParaRPr lang="en-IN"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46379142-2961-4E9A-BF41-85DE5176E8A6}"/>
              </a:ext>
            </a:extLst>
          </p:cNvPr>
          <p:cNvSpPr>
            <a:spLocks noGrp="1"/>
          </p:cNvSpPr>
          <p:nvPr>
            <p:ph type="sldNum" sz="quarter" idx="12"/>
          </p:nvPr>
        </p:nvSpPr>
        <p:spPr/>
        <p:txBody>
          <a:bodyPr/>
          <a:lstStyle/>
          <a:p>
            <a:r>
              <a:rPr lang="en-IN" b="1" dirty="0">
                <a:solidFill>
                  <a:schemeClr val="bg1"/>
                </a:solidFill>
                <a:latin typeface="Times New Roman" panose="02020603050405020304" pitchFamily="18" charset="0"/>
                <a:cs typeface="Times New Roman" panose="02020603050405020304" pitchFamily="18" charset="0"/>
              </a:rPr>
              <a:t>17</a:t>
            </a:r>
          </a:p>
        </p:txBody>
      </p:sp>
    </p:spTree>
    <p:extLst>
      <p:ext uri="{BB962C8B-B14F-4D97-AF65-F5344CB8AC3E}">
        <p14:creationId xmlns:p14="http://schemas.microsoft.com/office/powerpoint/2010/main" val="3506462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0F2E"/>
        </a:solidFill>
        <a:effectLst/>
      </p:bgPr>
    </p:bg>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A65DEE73-34E3-4EC8-860D-AB40E70E791C}"/>
              </a:ext>
            </a:extLst>
          </p:cNvPr>
          <p:cNvGraphicFramePr/>
          <p:nvPr>
            <p:extLst>
              <p:ext uri="{D42A27DB-BD31-4B8C-83A1-F6EECF244321}">
                <p14:modId xmlns:p14="http://schemas.microsoft.com/office/powerpoint/2010/main" val="304887456"/>
              </p:ext>
            </p:extLst>
          </p:nvPr>
        </p:nvGraphicFramePr>
        <p:xfrm>
          <a:off x="581464" y="863917"/>
          <a:ext cx="11029071" cy="5359791"/>
        </p:xfrm>
        <a:graphic>
          <a:graphicData uri="http://schemas.openxmlformats.org/drawingml/2006/chart">
            <c:chart xmlns:c="http://schemas.openxmlformats.org/drawingml/2006/chart" xmlns:r="http://schemas.openxmlformats.org/officeDocument/2006/relationships" r:id="rId2"/>
          </a:graphicData>
        </a:graphic>
      </p:graphicFrame>
      <p:sp>
        <p:nvSpPr>
          <p:cNvPr id="2" name="Slide Number Placeholder 1">
            <a:extLst>
              <a:ext uri="{FF2B5EF4-FFF2-40B4-BE49-F238E27FC236}">
                <a16:creationId xmlns:a16="http://schemas.microsoft.com/office/drawing/2014/main" id="{71A8C02B-325B-40A0-98E5-D9251407BC2D}"/>
              </a:ext>
            </a:extLst>
          </p:cNvPr>
          <p:cNvSpPr>
            <a:spLocks noGrp="1"/>
          </p:cNvSpPr>
          <p:nvPr>
            <p:ph type="sldNum" sz="quarter" idx="12"/>
          </p:nvPr>
        </p:nvSpPr>
        <p:spPr/>
        <p:txBody>
          <a:bodyPr/>
          <a:lstStyle/>
          <a:p>
            <a:r>
              <a:rPr lang="en-IN" b="1" dirty="0">
                <a:solidFill>
                  <a:schemeClr val="bg1"/>
                </a:solidFill>
                <a:latin typeface="Times New Roman" panose="02020603050405020304" pitchFamily="18" charset="0"/>
                <a:cs typeface="Times New Roman" panose="02020603050405020304" pitchFamily="18" charset="0"/>
              </a:rPr>
              <a:t>18</a:t>
            </a:r>
          </a:p>
        </p:txBody>
      </p:sp>
      <p:sp>
        <p:nvSpPr>
          <p:cNvPr id="3" name="Rectangle 2">
            <a:extLst>
              <a:ext uri="{FF2B5EF4-FFF2-40B4-BE49-F238E27FC236}">
                <a16:creationId xmlns:a16="http://schemas.microsoft.com/office/drawing/2014/main" id="{00C9EF26-4FF1-46BB-9B64-022F23580306}"/>
              </a:ext>
            </a:extLst>
          </p:cNvPr>
          <p:cNvSpPr/>
          <p:nvPr/>
        </p:nvSpPr>
        <p:spPr>
          <a:xfrm>
            <a:off x="734797" y="186809"/>
            <a:ext cx="4037228" cy="677108"/>
          </a:xfrm>
          <a:prstGeom prst="rect">
            <a:avLst/>
          </a:prstGeom>
        </p:spPr>
        <p:txBody>
          <a:bodyPr wrap="square">
            <a:spAutoFit/>
          </a:bodyPr>
          <a:lstStyle/>
          <a:p>
            <a:r>
              <a:rPr lang="en-IN" sz="3800" b="1" dirty="0">
                <a:solidFill>
                  <a:schemeClr val="bg1"/>
                </a:solidFill>
                <a:latin typeface="Times New Roman" panose="02020603050405020304" pitchFamily="18" charset="0"/>
                <a:cs typeface="Times New Roman" panose="02020603050405020304" pitchFamily="18" charset="0"/>
              </a:rPr>
              <a:t>GANTT CHART</a:t>
            </a:r>
            <a:endParaRPr lang="en-IN" sz="3800" dirty="0"/>
          </a:p>
        </p:txBody>
      </p:sp>
      <p:sp>
        <p:nvSpPr>
          <p:cNvPr id="7" name="Rectangle 6">
            <a:extLst>
              <a:ext uri="{FF2B5EF4-FFF2-40B4-BE49-F238E27FC236}">
                <a16:creationId xmlns:a16="http://schemas.microsoft.com/office/drawing/2014/main" id="{C991151A-DBB4-499F-A799-D5A9D8EA454E}"/>
              </a:ext>
            </a:extLst>
          </p:cNvPr>
          <p:cNvSpPr/>
          <p:nvPr/>
        </p:nvSpPr>
        <p:spPr>
          <a:xfrm>
            <a:off x="4079022" y="5920697"/>
            <a:ext cx="3557705" cy="369332"/>
          </a:xfrm>
          <a:prstGeom prst="rect">
            <a:avLst/>
          </a:prstGeom>
        </p:spPr>
        <p:txBody>
          <a:bodyPr wrap="none">
            <a:spAutoFit/>
          </a:bodyPr>
          <a:lstStyle/>
          <a:p>
            <a:r>
              <a:rPr lang="en-IN" b="1" dirty="0">
                <a:solidFill>
                  <a:schemeClr val="bg1"/>
                </a:solidFill>
                <a:latin typeface="Times New Roman" panose="02020603050405020304" pitchFamily="18" charset="0"/>
                <a:ea typeface="Times New Roman" panose="02020603050405020304" pitchFamily="18" charset="0"/>
                <a:cs typeface="Arial" panose="020B0604020202020204" pitchFamily="34" charset="0"/>
              </a:rPr>
              <a:t>Fig 3.1.2: Dual server architecture</a:t>
            </a:r>
            <a:endParaRPr lang="en-IN" dirty="0">
              <a:solidFill>
                <a:schemeClr val="bg1"/>
              </a:solidFill>
            </a:endParaRPr>
          </a:p>
        </p:txBody>
      </p:sp>
    </p:spTree>
    <p:extLst>
      <p:ext uri="{BB962C8B-B14F-4D97-AF65-F5344CB8AC3E}">
        <p14:creationId xmlns:p14="http://schemas.microsoft.com/office/powerpoint/2010/main" val="26196776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0F2E"/>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282418D-206B-438F-A7A9-F10E6A8707ED}"/>
              </a:ext>
            </a:extLst>
          </p:cNvPr>
          <p:cNvSpPr/>
          <p:nvPr/>
        </p:nvSpPr>
        <p:spPr>
          <a:xfrm>
            <a:off x="138332" y="912296"/>
            <a:ext cx="11915335" cy="5444054"/>
          </a:xfrm>
          <a:prstGeom prst="rect">
            <a:avLst/>
          </a:prstGeom>
        </p:spPr>
        <p:txBody>
          <a:bodyPr wrap="square">
            <a:spAutoFit/>
          </a:bodyPr>
          <a:lstStyle/>
          <a:p>
            <a:pPr algn="just">
              <a:lnSpc>
                <a:spcPct val="150000"/>
              </a:lnSpc>
              <a:spcAft>
                <a:spcPts val="0"/>
              </a:spcAft>
            </a:pPr>
            <a:r>
              <a:rPr lang="en-IN" b="1"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[1] </a:t>
            </a:r>
            <a:r>
              <a:rPr lang="en-IN"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Lei Xu, </a:t>
            </a:r>
            <a:r>
              <a:rPr lang="en-IN"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Chungen</a:t>
            </a:r>
            <a:r>
              <a:rPr lang="en-IN"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Xu “Efficient and Secure Data Retrieval Scheme Using Searchable Encryption in Cloud Storage”, International Symposium on Security and Privacy in Social Networks and Big Data 2015,pp 15-21.</a:t>
            </a:r>
          </a:p>
          <a:p>
            <a:pPr algn="just">
              <a:lnSpc>
                <a:spcPct val="150000"/>
              </a:lnSpc>
              <a:spcAft>
                <a:spcPts val="0"/>
              </a:spcAft>
            </a:pPr>
            <a:r>
              <a:rPr lang="en-IN" b="1"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[2] </a:t>
            </a:r>
            <a:r>
              <a:rPr lang="en-IN"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Rongmao Chen, Yi Mu, </a:t>
            </a:r>
            <a:r>
              <a:rPr lang="en-IN"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Guomin</a:t>
            </a:r>
            <a:r>
              <a:rPr lang="en-IN"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Yang, </a:t>
            </a:r>
            <a:r>
              <a:rPr lang="en-IN"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Fuchun</a:t>
            </a:r>
            <a:r>
              <a:rPr lang="en-IN"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Guo, </a:t>
            </a:r>
            <a:r>
              <a:rPr lang="en-IN"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Xiaofen</a:t>
            </a:r>
            <a:r>
              <a:rPr lang="en-IN"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Wang “Dual-Server Public-Key Encryption with Keyword Search for Secure Cloud Storage”, </a:t>
            </a:r>
            <a:r>
              <a:rPr lang="en-IN"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IN" dirty="0">
                <a:solidFill>
                  <a:schemeClr val="bg1"/>
                </a:solidFill>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IEEE Transactions on Information Forensics and Security</a:t>
            </a:r>
            <a:r>
              <a:rPr lang="en-IN"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Volume: 11 , </a:t>
            </a:r>
            <a:r>
              <a:rPr lang="en-IN" dirty="0">
                <a:solidFill>
                  <a:schemeClr val="bg1"/>
                </a:solidFill>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Issue: 4</a:t>
            </a:r>
            <a:r>
              <a:rPr lang="en-IN"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 April 2016,pp 789-798.</a:t>
            </a:r>
          </a:p>
          <a:p>
            <a:pPr algn="just">
              <a:lnSpc>
                <a:spcPct val="150000"/>
              </a:lnSpc>
              <a:spcAft>
                <a:spcPts val="0"/>
              </a:spcAft>
            </a:pPr>
            <a:r>
              <a:rPr lang="en-IN" b="1"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[3] </a:t>
            </a:r>
            <a:r>
              <a:rPr lang="en-IN"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Kaibin Huang, </a:t>
            </a:r>
            <a:r>
              <a:rPr lang="en-IN"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Raylin</a:t>
            </a:r>
            <a:r>
              <a:rPr lang="en-IN"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Tso “Provable Secure Dual-Server Public Key Encryption with Keyword Search” IEEE Transactions on Information Forensics and Security 2017, pp 39-44.</a:t>
            </a:r>
          </a:p>
          <a:p>
            <a:pPr algn="just">
              <a:lnSpc>
                <a:spcPct val="150000"/>
              </a:lnSpc>
              <a:spcAft>
                <a:spcPts val="0"/>
              </a:spcAft>
            </a:pPr>
            <a:r>
              <a:rPr lang="en-IN" b="1"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[4] </a:t>
            </a:r>
            <a:r>
              <a:rPr lang="en-IN"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R. ChinnaSwamy, </a:t>
            </a:r>
            <a:r>
              <a:rPr lang="en-IN"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Dr.</a:t>
            </a:r>
            <a:r>
              <a:rPr lang="en-IN"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S. Sujatha “An Efficient Semantic Secure Keyword Based Search Scheme in Cloud Storage Services”, </a:t>
            </a:r>
            <a:r>
              <a:rPr lang="en-IN"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 International Conference on Recent Trends in Information Technology</a:t>
            </a:r>
            <a:r>
              <a:rPr lang="en-IN"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2012</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,pp  488-491.</a:t>
            </a:r>
            <a:endParaRPr lang="en-IN"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0"/>
              </a:spcAft>
            </a:pPr>
            <a:r>
              <a:rPr lang="en-IN" b="1"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[5] </a:t>
            </a:r>
            <a:r>
              <a:rPr lang="en-IN"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Neelam S. Khan, </a:t>
            </a:r>
            <a:r>
              <a:rPr lang="en-IN"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Dr.</a:t>
            </a:r>
            <a:r>
              <a:rPr lang="en-IN"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C. Rama Krishna “Secure Ranked Fuzzy Multi-Keyword Search over Outsourced Encrypted Cloud Data”- 5th International Conference on Computer and Communication Technology 2014,pp 241-249.</a:t>
            </a:r>
          </a:p>
          <a:p>
            <a:pPr algn="just">
              <a:lnSpc>
                <a:spcPct val="150000"/>
              </a:lnSpc>
              <a:spcAft>
                <a:spcPts val="0"/>
              </a:spcAft>
            </a:pPr>
            <a:r>
              <a:rPr lang="en-IN" b="1"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[6] </a:t>
            </a:r>
            <a:r>
              <a:rPr lang="en-IN"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Yilun Wu, </a:t>
            </a:r>
            <a:r>
              <a:rPr lang="en-IN"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Jinshu</a:t>
            </a:r>
            <a:r>
              <a:rPr lang="en-IN"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IN"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Su</a:t>
            </a:r>
            <a:r>
              <a:rPr lang="en-IN"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IN"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Baochun</a:t>
            </a:r>
            <a:r>
              <a:rPr lang="en-IN"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Li “Keyword Search over Shared Cloud Data without Secure Channel or Authority”- IEEE 8th International Conference on Cloud Computing 2015,pp 580-587.</a:t>
            </a:r>
          </a:p>
        </p:txBody>
      </p:sp>
      <p:sp>
        <p:nvSpPr>
          <p:cNvPr id="3" name="Rectangle 2">
            <a:extLst>
              <a:ext uri="{FF2B5EF4-FFF2-40B4-BE49-F238E27FC236}">
                <a16:creationId xmlns:a16="http://schemas.microsoft.com/office/drawing/2014/main" id="{B88FD70A-3FB9-4B6D-8558-6122BC004D23}"/>
              </a:ext>
            </a:extLst>
          </p:cNvPr>
          <p:cNvSpPr/>
          <p:nvPr/>
        </p:nvSpPr>
        <p:spPr>
          <a:xfrm>
            <a:off x="138332" y="0"/>
            <a:ext cx="3629520" cy="707886"/>
          </a:xfrm>
          <a:prstGeom prst="rect">
            <a:avLst/>
          </a:prstGeom>
        </p:spPr>
        <p:txBody>
          <a:bodyPr wrap="none">
            <a:spAutoFit/>
          </a:bodyPr>
          <a:lstStyle/>
          <a:p>
            <a:r>
              <a:rPr lang="en-IN" sz="4000" b="1" dirty="0">
                <a:solidFill>
                  <a:schemeClr val="bg1"/>
                </a:solidFill>
                <a:latin typeface="Times New Roman" panose="02020603050405020304" pitchFamily="18" charset="0"/>
                <a:cs typeface="Times New Roman" panose="02020603050405020304" pitchFamily="18" charset="0"/>
              </a:rPr>
              <a:t>REFERENCES</a:t>
            </a:r>
          </a:p>
        </p:txBody>
      </p:sp>
      <p:sp>
        <p:nvSpPr>
          <p:cNvPr id="6" name="Slide Number Placeholder 5">
            <a:extLst>
              <a:ext uri="{FF2B5EF4-FFF2-40B4-BE49-F238E27FC236}">
                <a16:creationId xmlns:a16="http://schemas.microsoft.com/office/drawing/2014/main" id="{29EEECB3-58C5-495B-9154-02ECB798BD16}"/>
              </a:ext>
            </a:extLst>
          </p:cNvPr>
          <p:cNvSpPr>
            <a:spLocks noGrp="1"/>
          </p:cNvSpPr>
          <p:nvPr>
            <p:ph type="sldNum" sz="quarter" idx="12"/>
          </p:nvPr>
        </p:nvSpPr>
        <p:spPr/>
        <p:txBody>
          <a:bodyPr/>
          <a:lstStyle/>
          <a:p>
            <a:r>
              <a:rPr lang="en-IN" b="1" dirty="0">
                <a:solidFill>
                  <a:schemeClr val="bg1"/>
                </a:solidFill>
                <a:latin typeface="Times New Roman" panose="02020603050405020304" pitchFamily="18" charset="0"/>
                <a:cs typeface="Times New Roman" panose="02020603050405020304" pitchFamily="18" charset="0"/>
              </a:rPr>
              <a:t>19</a:t>
            </a:r>
          </a:p>
        </p:txBody>
      </p:sp>
    </p:spTree>
    <p:extLst>
      <p:ext uri="{BB962C8B-B14F-4D97-AF65-F5344CB8AC3E}">
        <p14:creationId xmlns:p14="http://schemas.microsoft.com/office/powerpoint/2010/main" val="1292025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0F2E"/>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71082B3-A58F-45A2-818A-EBB7D0046849}"/>
              </a:ext>
            </a:extLst>
          </p:cNvPr>
          <p:cNvSpPr>
            <a:spLocks noGrp="1"/>
          </p:cNvSpPr>
          <p:nvPr>
            <p:ph type="sldNum" sz="quarter" idx="12"/>
          </p:nvPr>
        </p:nvSpPr>
        <p:spPr/>
        <p:txBody>
          <a:bodyPr/>
          <a:lstStyle/>
          <a:p>
            <a:r>
              <a:rPr lang="en-IN" b="1" dirty="0">
                <a:solidFill>
                  <a:schemeClr val="bg1"/>
                </a:solidFill>
                <a:latin typeface="Times New Roman" panose="02020603050405020304" pitchFamily="18" charset="0"/>
                <a:cs typeface="Times New Roman" panose="02020603050405020304" pitchFamily="18" charset="0"/>
              </a:rPr>
              <a:t>20</a:t>
            </a:r>
          </a:p>
        </p:txBody>
      </p:sp>
      <p:sp>
        <p:nvSpPr>
          <p:cNvPr id="3" name="Rectangle 2">
            <a:extLst>
              <a:ext uri="{FF2B5EF4-FFF2-40B4-BE49-F238E27FC236}">
                <a16:creationId xmlns:a16="http://schemas.microsoft.com/office/drawing/2014/main" id="{B686736F-6195-4F49-8805-147322A426AE}"/>
              </a:ext>
            </a:extLst>
          </p:cNvPr>
          <p:cNvSpPr/>
          <p:nvPr/>
        </p:nvSpPr>
        <p:spPr>
          <a:xfrm>
            <a:off x="123825" y="610791"/>
            <a:ext cx="11582400" cy="3366563"/>
          </a:xfrm>
          <a:prstGeom prst="rect">
            <a:avLst/>
          </a:prstGeom>
        </p:spPr>
        <p:txBody>
          <a:bodyPr wrap="square">
            <a:spAutoFit/>
          </a:bodyPr>
          <a:lstStyle/>
          <a:p>
            <a:pPr>
              <a:lnSpc>
                <a:spcPct val="150000"/>
              </a:lnSpc>
            </a:pPr>
            <a:r>
              <a:rPr lang="en-IN" dirty="0">
                <a:solidFill>
                  <a:srgbClr val="FFFF00"/>
                </a:solidFill>
                <a:latin typeface="Times New Roman" panose="02020603050405020304" pitchFamily="18" charset="0"/>
                <a:cs typeface="Times New Roman" panose="02020603050405020304" pitchFamily="18" charset="0"/>
              </a:rPr>
              <a:t>[7] </a:t>
            </a:r>
            <a:r>
              <a:rPr lang="en-IN" dirty="0" err="1">
                <a:solidFill>
                  <a:schemeClr val="bg1"/>
                </a:solidFill>
                <a:latin typeface="Times New Roman" panose="02020603050405020304" pitchFamily="18" charset="0"/>
                <a:cs typeface="Times New Roman" panose="02020603050405020304" pitchFamily="18" charset="0"/>
              </a:rPr>
              <a:t>Qiongyu</a:t>
            </a:r>
            <a:r>
              <a:rPr lang="en-IN" dirty="0">
                <a:solidFill>
                  <a:schemeClr val="bg1"/>
                </a:solidFill>
                <a:latin typeface="Times New Roman" panose="02020603050405020304" pitchFamily="18" charset="0"/>
                <a:cs typeface="Times New Roman" panose="02020603050405020304" pitchFamily="18" charset="0"/>
              </a:rPr>
              <a:t> Zhang, proposed “Cloud Storage Oriented Secure Information Gateway”, International Conference on Cloud Computing and Service Computing 2012,pp 119-123.</a:t>
            </a:r>
          </a:p>
          <a:p>
            <a:pPr>
              <a:lnSpc>
                <a:spcPct val="150000"/>
              </a:lnSpc>
            </a:pPr>
            <a:r>
              <a:rPr lang="en-IN" dirty="0">
                <a:solidFill>
                  <a:srgbClr val="FFFF00"/>
                </a:solidFill>
                <a:latin typeface="Times New Roman" panose="02020603050405020304" pitchFamily="18" charset="0"/>
                <a:cs typeface="Times New Roman" panose="02020603050405020304" pitchFamily="18" charset="0"/>
              </a:rPr>
              <a:t>[8] </a:t>
            </a:r>
            <a:r>
              <a:rPr lang="en-IN" dirty="0">
                <a:solidFill>
                  <a:schemeClr val="bg1"/>
                </a:solidFill>
                <a:latin typeface="Times New Roman" panose="02020603050405020304" pitchFamily="18" charset="0"/>
                <a:cs typeface="Times New Roman" panose="02020603050405020304" pitchFamily="18" charset="0"/>
              </a:rPr>
              <a:t>Dongsheng Wang, proposed “A Privacy-preserving Fuzzy Keyword Search Scheme over Encrypted Cloud Data”, International Conference on Cloud Computing Technology and Science 2013,pp 663-670. </a:t>
            </a:r>
          </a:p>
          <a:p>
            <a:pPr>
              <a:lnSpc>
                <a:spcPct val="150000"/>
              </a:lnSpc>
            </a:pPr>
            <a:r>
              <a:rPr lang="en-IN" dirty="0">
                <a:solidFill>
                  <a:srgbClr val="FFFF00"/>
                </a:solidFill>
                <a:latin typeface="Times New Roman" panose="02020603050405020304" pitchFamily="18" charset="0"/>
                <a:cs typeface="Times New Roman" panose="02020603050405020304" pitchFamily="18" charset="0"/>
              </a:rPr>
              <a:t>[9] </a:t>
            </a:r>
            <a:r>
              <a:rPr lang="en-IN" dirty="0" err="1">
                <a:solidFill>
                  <a:schemeClr val="bg1"/>
                </a:solidFill>
                <a:latin typeface="Times New Roman" panose="02020603050405020304" pitchFamily="18" charset="0"/>
                <a:cs typeface="Times New Roman" panose="02020603050405020304" pitchFamily="18" charset="0"/>
              </a:rPr>
              <a:t>P.Pandiaraja</a:t>
            </a:r>
            <a:r>
              <a:rPr lang="en-IN" dirty="0">
                <a:solidFill>
                  <a:schemeClr val="bg1"/>
                </a:solidFill>
                <a:latin typeface="Times New Roman" panose="02020603050405020304" pitchFamily="18" charset="0"/>
                <a:cs typeface="Times New Roman" panose="02020603050405020304" pitchFamily="18" charset="0"/>
              </a:rPr>
              <a:t>, proposed “Efficient </a:t>
            </a:r>
            <a:r>
              <a:rPr lang="en-IN" dirty="0" err="1">
                <a:solidFill>
                  <a:schemeClr val="bg1"/>
                </a:solidFill>
                <a:latin typeface="Times New Roman" panose="02020603050405020304" pitchFamily="18" charset="0"/>
                <a:cs typeface="Times New Roman" panose="02020603050405020304" pitchFamily="18" charset="0"/>
              </a:rPr>
              <a:t>Multikeyword</a:t>
            </a:r>
            <a:r>
              <a:rPr lang="en-IN" dirty="0">
                <a:solidFill>
                  <a:schemeClr val="bg1"/>
                </a:solidFill>
                <a:latin typeface="Times New Roman" panose="02020603050405020304" pitchFamily="18" charset="0"/>
                <a:cs typeface="Times New Roman" panose="02020603050405020304" pitchFamily="18" charset="0"/>
              </a:rPr>
              <a:t> Search Over Encrypted Data in Untrusted Cloud Environment”, 2nd International Conference on Recent Trends and Challenges in Computational Models 2017,pp 251-256.</a:t>
            </a:r>
          </a:p>
          <a:p>
            <a:pPr>
              <a:lnSpc>
                <a:spcPct val="150000"/>
              </a:lnSpc>
            </a:pPr>
            <a:r>
              <a:rPr lang="en-IN" dirty="0">
                <a:solidFill>
                  <a:srgbClr val="FFFF00"/>
                </a:solidFill>
                <a:latin typeface="Times New Roman" panose="02020603050405020304" pitchFamily="18" charset="0"/>
                <a:cs typeface="Times New Roman" panose="02020603050405020304" pitchFamily="18" charset="0"/>
              </a:rPr>
              <a:t>[10] </a:t>
            </a:r>
            <a:r>
              <a:rPr lang="en-IN" dirty="0" err="1">
                <a:solidFill>
                  <a:schemeClr val="bg1"/>
                </a:solidFill>
                <a:latin typeface="Times New Roman" panose="02020603050405020304" pitchFamily="18" charset="0"/>
                <a:cs typeface="Times New Roman" panose="02020603050405020304" pitchFamily="18" charset="0"/>
              </a:rPr>
              <a:t>Xinrui</a:t>
            </a:r>
            <a:r>
              <a:rPr lang="en-IN" dirty="0">
                <a:solidFill>
                  <a:schemeClr val="bg1"/>
                </a:solidFill>
                <a:latin typeface="Times New Roman" panose="02020603050405020304" pitchFamily="18" charset="0"/>
                <a:cs typeface="Times New Roman" panose="02020603050405020304" pitchFamily="18" charset="0"/>
              </a:rPr>
              <a:t> Ge, proposed “Enabling Efficient Verifiable Fuzzy Keyword Search over Encrypted Data in Cloud Computing”, IEEE Access Volume 6, 2018, pp 45725-45739.</a:t>
            </a:r>
          </a:p>
        </p:txBody>
      </p:sp>
    </p:spTree>
    <p:extLst>
      <p:ext uri="{BB962C8B-B14F-4D97-AF65-F5344CB8AC3E}">
        <p14:creationId xmlns:p14="http://schemas.microsoft.com/office/powerpoint/2010/main" val="2755022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F2E"/>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09D5AFC-D22A-484F-8D58-D97E03D18A30}"/>
              </a:ext>
            </a:extLst>
          </p:cNvPr>
          <p:cNvSpPr txBox="1">
            <a:spLocks/>
          </p:cNvSpPr>
          <p:nvPr/>
        </p:nvSpPr>
        <p:spPr>
          <a:xfrm>
            <a:off x="395535" y="0"/>
            <a:ext cx="5976689" cy="6330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b="1" dirty="0">
                <a:solidFill>
                  <a:schemeClr val="bg1"/>
                </a:solidFill>
                <a:latin typeface="Times New Roman" pitchFamily="18" charset="0"/>
                <a:cs typeface="Times New Roman" pitchFamily="18" charset="0"/>
              </a:rPr>
              <a:t>TABLE OF CONTENTS</a:t>
            </a:r>
          </a:p>
        </p:txBody>
      </p:sp>
      <p:graphicFrame>
        <p:nvGraphicFramePr>
          <p:cNvPr id="4" name="Content Placeholder 4">
            <a:extLst>
              <a:ext uri="{FF2B5EF4-FFF2-40B4-BE49-F238E27FC236}">
                <a16:creationId xmlns:a16="http://schemas.microsoft.com/office/drawing/2014/main" id="{97FD1CF0-89EE-44D1-B73A-DA85AEBACB07}"/>
              </a:ext>
            </a:extLst>
          </p:cNvPr>
          <p:cNvGraphicFramePr>
            <a:graphicFrameLocks/>
          </p:cNvGraphicFramePr>
          <p:nvPr>
            <p:extLst>
              <p:ext uri="{D42A27DB-BD31-4B8C-83A1-F6EECF244321}">
                <p14:modId xmlns:p14="http://schemas.microsoft.com/office/powerpoint/2010/main" val="44982285"/>
              </p:ext>
            </p:extLst>
          </p:nvPr>
        </p:nvGraphicFramePr>
        <p:xfrm>
          <a:off x="1532086" y="1211544"/>
          <a:ext cx="8229600" cy="4303008"/>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432048">
                <a:tc>
                  <a:txBody>
                    <a:bodyPr/>
                    <a:lstStyle/>
                    <a:p>
                      <a:r>
                        <a:rPr lang="en-IN" sz="2000" b="1" dirty="0">
                          <a:latin typeface="Times New Roman" pitchFamily="18" charset="0"/>
                          <a:cs typeface="Times New Roman" pitchFamily="18" charset="0"/>
                        </a:rPr>
                        <a:t>CONTENT</a:t>
                      </a:r>
                    </a:p>
                  </a:txBody>
                  <a:tcPr/>
                </a:tc>
                <a:tc>
                  <a:txBody>
                    <a:bodyPr/>
                    <a:lstStyle/>
                    <a:p>
                      <a:r>
                        <a:rPr lang="en-IN" sz="2000" dirty="0">
                          <a:latin typeface="Times New Roman" pitchFamily="18" charset="0"/>
                          <a:cs typeface="Times New Roman" pitchFamily="18" charset="0"/>
                        </a:rPr>
                        <a:t>PAGE  NUMBER</a:t>
                      </a:r>
                    </a:p>
                  </a:txBody>
                  <a:tcPr/>
                </a:tc>
                <a:extLst>
                  <a:ext uri="{0D108BD9-81ED-4DB2-BD59-A6C34878D82A}">
                    <a16:rowId xmlns:a16="http://schemas.microsoft.com/office/drawing/2014/main" val="10000"/>
                  </a:ext>
                </a:extLst>
              </a:tr>
              <a:tr h="370840">
                <a:tc>
                  <a:txBody>
                    <a:bodyPr/>
                    <a:lstStyle/>
                    <a:p>
                      <a:r>
                        <a:rPr lang="en-IN" sz="2000" b="0" dirty="0">
                          <a:latin typeface="Times New Roman" pitchFamily="18" charset="0"/>
                          <a:cs typeface="Times New Roman" pitchFamily="18" charset="0"/>
                        </a:rPr>
                        <a:t>ABSTRACT</a:t>
                      </a:r>
                    </a:p>
                  </a:txBody>
                  <a:tcPr/>
                </a:tc>
                <a:tc>
                  <a:txBody>
                    <a:bodyPr/>
                    <a:lstStyle/>
                    <a:p>
                      <a:r>
                        <a:rPr lang="en-IN" sz="2000" dirty="0">
                          <a:latin typeface="Times New Roman" pitchFamily="18" charset="0"/>
                          <a:cs typeface="Times New Roman" pitchFamily="18" charset="0"/>
                        </a:rPr>
                        <a:t>i</a:t>
                      </a:r>
                    </a:p>
                  </a:txBody>
                  <a:tcPr/>
                </a:tc>
                <a:extLst>
                  <a:ext uri="{0D108BD9-81ED-4DB2-BD59-A6C34878D82A}">
                    <a16:rowId xmlns:a16="http://schemas.microsoft.com/office/drawing/2014/main" val="10001"/>
                  </a:ext>
                </a:extLst>
              </a:tr>
              <a:tr h="370840">
                <a:tc>
                  <a:txBody>
                    <a:bodyPr/>
                    <a:lstStyle/>
                    <a:p>
                      <a:r>
                        <a:rPr lang="en-IN" sz="2000" dirty="0">
                          <a:latin typeface="Times New Roman" pitchFamily="18" charset="0"/>
                          <a:cs typeface="Times New Roman" pitchFamily="18" charset="0"/>
                        </a:rPr>
                        <a:t>1.INTRODUCTION</a:t>
                      </a:r>
                    </a:p>
                  </a:txBody>
                  <a:tcPr/>
                </a:tc>
                <a:tc>
                  <a:txBody>
                    <a:bodyPr/>
                    <a:lstStyle/>
                    <a:p>
                      <a:r>
                        <a:rPr lang="en-IN" sz="2000" dirty="0">
                          <a:latin typeface="Times New Roman" pitchFamily="18" charset="0"/>
                          <a:cs typeface="Times New Roman" pitchFamily="18" charset="0"/>
                        </a:rPr>
                        <a:t>1</a:t>
                      </a:r>
                    </a:p>
                  </a:txBody>
                  <a:tcPr/>
                </a:tc>
                <a:extLst>
                  <a:ext uri="{0D108BD9-81ED-4DB2-BD59-A6C34878D82A}">
                    <a16:rowId xmlns:a16="http://schemas.microsoft.com/office/drawing/2014/main" val="10002"/>
                  </a:ext>
                </a:extLst>
              </a:tr>
              <a:tr h="370840">
                <a:tc>
                  <a:txBody>
                    <a:bodyPr/>
                    <a:lstStyle/>
                    <a:p>
                      <a:r>
                        <a:rPr lang="en-IN" sz="2000" dirty="0">
                          <a:latin typeface="Times New Roman" pitchFamily="18" charset="0"/>
                          <a:cs typeface="Times New Roman" pitchFamily="18" charset="0"/>
                        </a:rPr>
                        <a:t>    1.1 OBJECTIVE</a:t>
                      </a:r>
                    </a:p>
                  </a:txBody>
                  <a:tcPr/>
                </a:tc>
                <a:tc>
                  <a:txBody>
                    <a:bodyPr/>
                    <a:lstStyle/>
                    <a:p>
                      <a:r>
                        <a:rPr lang="en-IN" sz="2000" dirty="0">
                          <a:latin typeface="Times New Roman" pitchFamily="18" charset="0"/>
                          <a:cs typeface="Times New Roman" pitchFamily="18" charset="0"/>
                        </a:rPr>
                        <a:t>3</a:t>
                      </a:r>
                    </a:p>
                  </a:txBody>
                  <a:tcPr/>
                </a:tc>
                <a:extLst>
                  <a:ext uri="{0D108BD9-81ED-4DB2-BD59-A6C34878D82A}">
                    <a16:rowId xmlns:a16="http://schemas.microsoft.com/office/drawing/2014/main" val="10003"/>
                  </a:ext>
                </a:extLst>
              </a:tr>
              <a:tr h="370840">
                <a:tc>
                  <a:txBody>
                    <a:bodyPr/>
                    <a:lstStyle/>
                    <a:p>
                      <a:r>
                        <a:rPr lang="en-IN" sz="2000" dirty="0">
                          <a:latin typeface="Times New Roman" pitchFamily="18" charset="0"/>
                          <a:cs typeface="Times New Roman" pitchFamily="18" charset="0"/>
                        </a:rPr>
                        <a:t>    1.2  OUTCOME</a:t>
                      </a:r>
                    </a:p>
                  </a:txBody>
                  <a:tcPr/>
                </a:tc>
                <a:tc>
                  <a:txBody>
                    <a:bodyPr/>
                    <a:lstStyle/>
                    <a:p>
                      <a:r>
                        <a:rPr lang="en-IN" sz="2000" dirty="0">
                          <a:latin typeface="Times New Roman" pitchFamily="18" charset="0"/>
                          <a:cs typeface="Times New Roman" pitchFamily="18" charset="0"/>
                        </a:rPr>
                        <a:t>3</a:t>
                      </a:r>
                    </a:p>
                  </a:txBody>
                  <a:tcPr/>
                </a:tc>
                <a:extLst>
                  <a:ext uri="{0D108BD9-81ED-4DB2-BD59-A6C34878D82A}">
                    <a16:rowId xmlns:a16="http://schemas.microsoft.com/office/drawing/2014/main" val="10004"/>
                  </a:ext>
                </a:extLst>
              </a:tr>
              <a:tr h="370840">
                <a:tc>
                  <a:txBody>
                    <a:bodyPr/>
                    <a:lstStyle/>
                    <a:p>
                      <a:r>
                        <a:rPr lang="en-IN" sz="2000" dirty="0">
                          <a:latin typeface="Times New Roman" pitchFamily="18" charset="0"/>
                          <a:cs typeface="Times New Roman" pitchFamily="18" charset="0"/>
                        </a:rPr>
                        <a:t>    1.3   SCOPE</a:t>
                      </a:r>
                    </a:p>
                  </a:txBody>
                  <a:tcPr/>
                </a:tc>
                <a:tc>
                  <a:txBody>
                    <a:bodyPr/>
                    <a:lstStyle/>
                    <a:p>
                      <a:r>
                        <a:rPr lang="en-IN" sz="2000" dirty="0">
                          <a:latin typeface="Times New Roman" pitchFamily="18" charset="0"/>
                          <a:cs typeface="Times New Roman" pitchFamily="18" charset="0"/>
                        </a:rPr>
                        <a:t>3</a:t>
                      </a:r>
                    </a:p>
                  </a:txBody>
                  <a:tcPr/>
                </a:tc>
                <a:extLst>
                  <a:ext uri="{0D108BD9-81ED-4DB2-BD59-A6C34878D82A}">
                    <a16:rowId xmlns:a16="http://schemas.microsoft.com/office/drawing/2014/main" val="10005"/>
                  </a:ext>
                </a:extLst>
              </a:tr>
              <a:tr h="370840">
                <a:tc>
                  <a:txBody>
                    <a:bodyPr/>
                    <a:lstStyle/>
                    <a:p>
                      <a:r>
                        <a:rPr lang="en-IN" sz="2000" dirty="0">
                          <a:latin typeface="Times New Roman" pitchFamily="18" charset="0"/>
                          <a:cs typeface="Times New Roman" pitchFamily="18" charset="0"/>
                        </a:rPr>
                        <a:t>2. LITERATURE</a:t>
                      </a:r>
                      <a:r>
                        <a:rPr lang="en-IN" sz="2000" baseline="0" dirty="0">
                          <a:latin typeface="Times New Roman" pitchFamily="18" charset="0"/>
                          <a:cs typeface="Times New Roman" pitchFamily="18" charset="0"/>
                        </a:rPr>
                        <a:t> SURVEY</a:t>
                      </a:r>
                      <a:endParaRPr lang="en-IN" sz="2000" dirty="0">
                        <a:latin typeface="Times New Roman" pitchFamily="18" charset="0"/>
                        <a:cs typeface="Times New Roman" pitchFamily="18" charset="0"/>
                      </a:endParaRPr>
                    </a:p>
                  </a:txBody>
                  <a:tcPr/>
                </a:tc>
                <a:tc>
                  <a:txBody>
                    <a:bodyPr/>
                    <a:lstStyle/>
                    <a:p>
                      <a:r>
                        <a:rPr lang="en-IN" sz="2000" dirty="0">
                          <a:latin typeface="Times New Roman" pitchFamily="18" charset="0"/>
                          <a:cs typeface="Times New Roman" pitchFamily="18" charset="0"/>
                        </a:rPr>
                        <a:t>4</a:t>
                      </a:r>
                    </a:p>
                  </a:txBody>
                  <a:tcPr/>
                </a:tc>
                <a:extLst>
                  <a:ext uri="{0D108BD9-81ED-4DB2-BD59-A6C34878D82A}">
                    <a16:rowId xmlns:a16="http://schemas.microsoft.com/office/drawing/2014/main" val="10006"/>
                  </a:ext>
                </a:extLst>
              </a:tr>
              <a:tr h="370840">
                <a:tc>
                  <a:txBody>
                    <a:bodyPr/>
                    <a:lstStyle/>
                    <a:p>
                      <a:r>
                        <a:rPr lang="en-IN" sz="2000" dirty="0">
                          <a:latin typeface="Times New Roman" pitchFamily="18" charset="0"/>
                          <a:cs typeface="Times New Roman" pitchFamily="18" charset="0"/>
                        </a:rPr>
                        <a:t>3. METHODOLOGY</a:t>
                      </a:r>
                    </a:p>
                  </a:txBody>
                  <a:tcPr/>
                </a:tc>
                <a:tc>
                  <a:txBody>
                    <a:bodyPr/>
                    <a:lstStyle/>
                    <a:p>
                      <a:r>
                        <a:rPr lang="en-IN" sz="2000" dirty="0">
                          <a:latin typeface="Times New Roman" pitchFamily="18" charset="0"/>
                          <a:cs typeface="Times New Roman" pitchFamily="18" charset="0"/>
                        </a:rPr>
                        <a:t>14</a:t>
                      </a:r>
                    </a:p>
                  </a:txBody>
                  <a:tcPr/>
                </a:tc>
                <a:extLst>
                  <a:ext uri="{0D108BD9-81ED-4DB2-BD59-A6C34878D82A}">
                    <a16:rowId xmlns:a16="http://schemas.microsoft.com/office/drawing/2014/main" val="10007"/>
                  </a:ext>
                </a:extLst>
              </a:tr>
              <a:tr h="370840">
                <a:tc>
                  <a:txBody>
                    <a:bodyPr/>
                    <a:lstStyle/>
                    <a:p>
                      <a:r>
                        <a:rPr lang="en-IN" sz="2000" baseline="0" dirty="0">
                          <a:latin typeface="Times New Roman" pitchFamily="18" charset="0"/>
                          <a:cs typeface="Times New Roman" pitchFamily="18" charset="0"/>
                        </a:rPr>
                        <a:t>    3.1 ARCHITECTURE</a:t>
                      </a:r>
                    </a:p>
                    <a:p>
                      <a:r>
                        <a:rPr lang="en-IN" sz="2000" dirty="0">
                          <a:latin typeface="Times New Roman" pitchFamily="18" charset="0"/>
                          <a:cs typeface="Times New Roman" pitchFamily="18" charset="0"/>
                        </a:rPr>
                        <a:t>    3.2 ALGORITHM</a:t>
                      </a:r>
                    </a:p>
                  </a:txBody>
                  <a:tcPr/>
                </a:tc>
                <a:tc>
                  <a:txBody>
                    <a:bodyPr/>
                    <a:lstStyle/>
                    <a:p>
                      <a:r>
                        <a:rPr lang="en-IN" sz="2000" dirty="0">
                          <a:latin typeface="Times New Roman" pitchFamily="18" charset="0"/>
                          <a:cs typeface="Times New Roman" pitchFamily="18" charset="0"/>
                        </a:rPr>
                        <a:t>14</a:t>
                      </a:r>
                    </a:p>
                    <a:p>
                      <a:r>
                        <a:rPr lang="en-IN" sz="2000" dirty="0">
                          <a:latin typeface="Times New Roman" pitchFamily="18" charset="0"/>
                          <a:cs typeface="Times New Roman" pitchFamily="18" charset="0"/>
                        </a:rPr>
                        <a:t>16</a:t>
                      </a:r>
                    </a:p>
                  </a:txBody>
                  <a:tcPr/>
                </a:tc>
                <a:extLst>
                  <a:ext uri="{0D108BD9-81ED-4DB2-BD59-A6C34878D82A}">
                    <a16:rowId xmlns:a16="http://schemas.microsoft.com/office/drawing/2014/main" val="10008"/>
                  </a:ext>
                </a:extLst>
              </a:tr>
              <a:tr h="370840">
                <a:tc>
                  <a:txBody>
                    <a:bodyPr/>
                    <a:lstStyle/>
                    <a:p>
                      <a:r>
                        <a:rPr lang="en-IN" sz="2000" dirty="0">
                          <a:latin typeface="Times New Roman" pitchFamily="18" charset="0"/>
                          <a:cs typeface="Times New Roman" pitchFamily="18" charset="0"/>
                        </a:rPr>
                        <a:t> REFERENCE</a:t>
                      </a:r>
                    </a:p>
                  </a:txBody>
                  <a:tcPr/>
                </a:tc>
                <a:tc>
                  <a:txBody>
                    <a:bodyPr/>
                    <a:lstStyle/>
                    <a:p>
                      <a:r>
                        <a:rPr lang="en-IN" sz="2000" dirty="0">
                          <a:latin typeface="Times New Roman" pitchFamily="18" charset="0"/>
                          <a:cs typeface="Times New Roman" pitchFamily="18" charset="0"/>
                        </a:rPr>
                        <a:t>19</a:t>
                      </a:r>
                    </a:p>
                  </a:txBody>
                  <a:tcPr/>
                </a:tc>
                <a:extLst>
                  <a:ext uri="{0D108BD9-81ED-4DB2-BD59-A6C34878D82A}">
                    <a16:rowId xmlns:a16="http://schemas.microsoft.com/office/drawing/2014/main" val="10009"/>
                  </a:ext>
                </a:extLst>
              </a:tr>
            </a:tbl>
          </a:graphicData>
        </a:graphic>
      </p:graphicFrame>
      <p:sp>
        <p:nvSpPr>
          <p:cNvPr id="7" name="Slide Number Placeholder 6">
            <a:extLst>
              <a:ext uri="{FF2B5EF4-FFF2-40B4-BE49-F238E27FC236}">
                <a16:creationId xmlns:a16="http://schemas.microsoft.com/office/drawing/2014/main" id="{6787E90F-BC4F-459E-AFC7-99D64C461778}"/>
              </a:ext>
            </a:extLst>
          </p:cNvPr>
          <p:cNvSpPr>
            <a:spLocks noGrp="1"/>
          </p:cNvSpPr>
          <p:nvPr>
            <p:ph type="sldNum" sz="quarter" idx="12"/>
          </p:nvPr>
        </p:nvSpPr>
        <p:spPr/>
        <p:txBody>
          <a:bodyPr/>
          <a:lstStyle/>
          <a:p>
            <a:r>
              <a:rPr lang="en-IN" b="1" dirty="0">
                <a:solidFill>
                  <a:schemeClr val="bg1"/>
                </a:solidFill>
                <a:latin typeface="Times New Roman" panose="02020603050405020304" pitchFamily="18" charset="0"/>
                <a:cs typeface="Times New Roman" panose="02020603050405020304" pitchFamily="18" charset="0"/>
              </a:rPr>
              <a:t>ii</a:t>
            </a:r>
          </a:p>
        </p:txBody>
      </p:sp>
    </p:spTree>
    <p:extLst>
      <p:ext uri="{BB962C8B-B14F-4D97-AF65-F5344CB8AC3E}">
        <p14:creationId xmlns:p14="http://schemas.microsoft.com/office/powerpoint/2010/main" val="2608558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F2E"/>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1FCA26C-3303-4558-9F6E-F61E207C7EBA}"/>
              </a:ext>
            </a:extLst>
          </p:cNvPr>
          <p:cNvSpPr txBox="1"/>
          <p:nvPr/>
        </p:nvSpPr>
        <p:spPr>
          <a:xfrm>
            <a:off x="205036" y="392983"/>
            <a:ext cx="4642339" cy="707886"/>
          </a:xfrm>
          <a:prstGeom prst="rect">
            <a:avLst/>
          </a:prstGeom>
          <a:noFill/>
        </p:spPr>
        <p:txBody>
          <a:bodyPr wrap="square" rtlCol="0">
            <a:spAutoFit/>
          </a:bodyPr>
          <a:lstStyle/>
          <a:p>
            <a:pPr algn="ctr">
              <a:spcBef>
                <a:spcPct val="0"/>
              </a:spcBef>
            </a:pPr>
            <a:r>
              <a:rPr lang="en-IN" sz="4000" b="1" dirty="0">
                <a:solidFill>
                  <a:schemeClr val="bg1"/>
                </a:solidFill>
                <a:latin typeface="Times New Roman" pitchFamily="18" charset="0"/>
                <a:ea typeface="+mj-ea"/>
                <a:cs typeface="Times New Roman" pitchFamily="18" charset="0"/>
              </a:rPr>
              <a:t>LIST OF FIGURES</a:t>
            </a:r>
          </a:p>
        </p:txBody>
      </p:sp>
      <p:graphicFrame>
        <p:nvGraphicFramePr>
          <p:cNvPr id="5" name="Table 4">
            <a:extLst>
              <a:ext uri="{FF2B5EF4-FFF2-40B4-BE49-F238E27FC236}">
                <a16:creationId xmlns:a16="http://schemas.microsoft.com/office/drawing/2014/main" id="{6B6D2988-9DEA-4AC5-8BAA-C8D35D12EB36}"/>
              </a:ext>
            </a:extLst>
          </p:cNvPr>
          <p:cNvGraphicFramePr>
            <a:graphicFrameLocks noGrp="1"/>
          </p:cNvGraphicFramePr>
          <p:nvPr>
            <p:extLst>
              <p:ext uri="{D42A27DB-BD31-4B8C-83A1-F6EECF244321}">
                <p14:modId xmlns:p14="http://schemas.microsoft.com/office/powerpoint/2010/main" val="2167486705"/>
              </p:ext>
            </p:extLst>
          </p:nvPr>
        </p:nvGraphicFramePr>
        <p:xfrm>
          <a:off x="594360" y="1746565"/>
          <a:ext cx="8229600" cy="118872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139040">
                <a:tc>
                  <a:txBody>
                    <a:bodyPr/>
                    <a:lstStyle/>
                    <a:p>
                      <a:r>
                        <a:rPr lang="en-IN" sz="2000" dirty="0">
                          <a:latin typeface="Times New Roman" pitchFamily="18" charset="0"/>
                          <a:cs typeface="Times New Roman" pitchFamily="18" charset="0"/>
                        </a:rPr>
                        <a:t>FIGURE</a:t>
                      </a:r>
                    </a:p>
                  </a:txBody>
                  <a:tcPr/>
                </a:tc>
                <a:tc>
                  <a:txBody>
                    <a:bodyPr/>
                    <a:lstStyle/>
                    <a:p>
                      <a:r>
                        <a:rPr lang="en-IN" sz="2000" dirty="0">
                          <a:latin typeface="Times New Roman" pitchFamily="18" charset="0"/>
                          <a:cs typeface="Times New Roman" pitchFamily="18" charset="0"/>
                        </a:rPr>
                        <a:t>PAGE NUMBER</a:t>
                      </a:r>
                    </a:p>
                  </a:txBody>
                  <a:tcPr/>
                </a:tc>
                <a:extLst>
                  <a:ext uri="{0D108BD9-81ED-4DB2-BD59-A6C34878D82A}">
                    <a16:rowId xmlns:a16="http://schemas.microsoft.com/office/drawing/2014/main" val="10000"/>
                  </a:ext>
                </a:extLst>
              </a:tr>
              <a:tr h="370840">
                <a:tc>
                  <a:txBody>
                    <a:bodyPr/>
                    <a:lstStyle/>
                    <a:p>
                      <a:r>
                        <a:rPr lang="en-IN" sz="2000" dirty="0">
                          <a:latin typeface="Times New Roman" pitchFamily="18" charset="0"/>
                          <a:cs typeface="Times New Roman" pitchFamily="18" charset="0"/>
                        </a:rPr>
                        <a:t>FIGURE 3.1.1.</a:t>
                      </a:r>
                      <a:r>
                        <a:rPr lang="en-IN" sz="2000" baseline="0" dirty="0">
                          <a:latin typeface="Times New Roman" pitchFamily="18" charset="0"/>
                          <a:cs typeface="Times New Roman" pitchFamily="18" charset="0"/>
                        </a:rPr>
                        <a:t> ARCHITECTURE</a:t>
                      </a:r>
                      <a:endParaRPr lang="en-IN" sz="2000" dirty="0">
                        <a:latin typeface="Times New Roman" pitchFamily="18" charset="0"/>
                        <a:cs typeface="Times New Roman" pitchFamily="18" charset="0"/>
                      </a:endParaRPr>
                    </a:p>
                  </a:txBody>
                  <a:tcPr/>
                </a:tc>
                <a:tc>
                  <a:txBody>
                    <a:bodyPr/>
                    <a:lstStyle/>
                    <a:p>
                      <a:r>
                        <a:rPr lang="en-IN" sz="2000" dirty="0">
                          <a:latin typeface="Times New Roman" pitchFamily="18" charset="0"/>
                          <a:cs typeface="Times New Roman" pitchFamily="18" charset="0"/>
                        </a:rPr>
                        <a:t>14</a:t>
                      </a:r>
                    </a:p>
                  </a:txBody>
                  <a:tcPr/>
                </a:tc>
                <a:extLst>
                  <a:ext uri="{0D108BD9-81ED-4DB2-BD59-A6C34878D82A}">
                    <a16:rowId xmlns:a16="http://schemas.microsoft.com/office/drawing/2014/main" val="10001"/>
                  </a:ext>
                </a:extLst>
              </a:tr>
              <a:tr h="370840">
                <a:tc>
                  <a:txBody>
                    <a:bodyPr/>
                    <a:lstStyle/>
                    <a:p>
                      <a:r>
                        <a:rPr lang="en-IN" sz="2000" dirty="0">
                          <a:latin typeface="Times New Roman" pitchFamily="18" charset="0"/>
                          <a:cs typeface="Times New Roman" pitchFamily="18" charset="0"/>
                        </a:rPr>
                        <a:t>FIGURE 3.1.2 GANTT CHART</a:t>
                      </a:r>
                    </a:p>
                  </a:txBody>
                  <a:tcPr/>
                </a:tc>
                <a:tc>
                  <a:txBody>
                    <a:bodyPr/>
                    <a:lstStyle/>
                    <a:p>
                      <a:r>
                        <a:rPr lang="en-IN" sz="2000" dirty="0">
                          <a:latin typeface="Times New Roman" pitchFamily="18" charset="0"/>
                          <a:cs typeface="Times New Roman" pitchFamily="18" charset="0"/>
                        </a:rPr>
                        <a:t>18</a:t>
                      </a:r>
                    </a:p>
                  </a:txBody>
                  <a:tcPr/>
                </a:tc>
                <a:extLst>
                  <a:ext uri="{0D108BD9-81ED-4DB2-BD59-A6C34878D82A}">
                    <a16:rowId xmlns:a16="http://schemas.microsoft.com/office/drawing/2014/main" val="10002"/>
                  </a:ext>
                </a:extLst>
              </a:tr>
            </a:tbl>
          </a:graphicData>
        </a:graphic>
      </p:graphicFrame>
      <p:sp>
        <p:nvSpPr>
          <p:cNvPr id="6" name="Slide Number Placeholder 5">
            <a:extLst>
              <a:ext uri="{FF2B5EF4-FFF2-40B4-BE49-F238E27FC236}">
                <a16:creationId xmlns:a16="http://schemas.microsoft.com/office/drawing/2014/main" id="{74C34782-D368-4296-9057-DA36A0239ECF}"/>
              </a:ext>
            </a:extLst>
          </p:cNvPr>
          <p:cNvSpPr>
            <a:spLocks noGrp="1"/>
          </p:cNvSpPr>
          <p:nvPr>
            <p:ph type="sldNum" sz="quarter" idx="12"/>
          </p:nvPr>
        </p:nvSpPr>
        <p:spPr/>
        <p:txBody>
          <a:bodyPr/>
          <a:lstStyle/>
          <a:p>
            <a:r>
              <a:rPr lang="en-IN" b="1" dirty="0">
                <a:solidFill>
                  <a:schemeClr val="bg1"/>
                </a:solidFill>
                <a:latin typeface="Times New Roman" panose="02020603050405020304" pitchFamily="18" charset="0"/>
                <a:cs typeface="Times New Roman" panose="02020603050405020304" pitchFamily="18" charset="0"/>
              </a:rPr>
              <a:t>iii</a:t>
            </a:r>
          </a:p>
        </p:txBody>
      </p:sp>
    </p:spTree>
    <p:extLst>
      <p:ext uri="{BB962C8B-B14F-4D97-AF65-F5344CB8AC3E}">
        <p14:creationId xmlns:p14="http://schemas.microsoft.com/office/powerpoint/2010/main" val="119770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F2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07572-9A95-43F4-8FAD-485803825A9E}"/>
              </a:ext>
            </a:extLst>
          </p:cNvPr>
          <p:cNvSpPr>
            <a:spLocks noGrp="1"/>
          </p:cNvSpPr>
          <p:nvPr>
            <p:ph type="title"/>
          </p:nvPr>
        </p:nvSpPr>
        <p:spPr>
          <a:xfrm>
            <a:off x="137745" y="122953"/>
            <a:ext cx="4089021" cy="760290"/>
          </a:xfrm>
        </p:spPr>
        <p:txBody>
          <a:bodyPr>
            <a:normAutofit/>
          </a:bodyPr>
          <a:lstStyle/>
          <a:p>
            <a:r>
              <a:rPr lang="en-IN" b="1" dirty="0">
                <a:solidFill>
                  <a:schemeClr val="bg1"/>
                </a:solidFill>
              </a:rPr>
              <a:t>1.INTRODUCTION</a:t>
            </a:r>
          </a:p>
        </p:txBody>
      </p:sp>
      <p:sp>
        <p:nvSpPr>
          <p:cNvPr id="3" name="Rectangle 2">
            <a:extLst>
              <a:ext uri="{FF2B5EF4-FFF2-40B4-BE49-F238E27FC236}">
                <a16:creationId xmlns:a16="http://schemas.microsoft.com/office/drawing/2014/main" id="{11620992-7A3A-4C98-8263-14D91ECE1261}"/>
              </a:ext>
            </a:extLst>
          </p:cNvPr>
          <p:cNvSpPr/>
          <p:nvPr/>
        </p:nvSpPr>
        <p:spPr>
          <a:xfrm>
            <a:off x="137745" y="889407"/>
            <a:ext cx="11916507" cy="5218736"/>
          </a:xfrm>
          <a:prstGeom prst="rect">
            <a:avLst/>
          </a:prstGeom>
        </p:spPr>
        <p:txBody>
          <a:bodyPr wrap="square">
            <a:spAutoFit/>
          </a:bodyPr>
          <a:lstStyle/>
          <a:p>
            <a:pPr marL="285750" indent="-285750" algn="just">
              <a:lnSpc>
                <a:spcPct val="150000"/>
              </a:lnSpc>
              <a:spcAft>
                <a:spcPts val="0"/>
              </a:spcAft>
              <a:buFont typeface="Arial" panose="020B0604020202020204" pitchFamily="34" charset="0"/>
              <a:buChar char="•"/>
            </a:pPr>
            <a:r>
              <a:rPr lang="en-IN" sz="1600" dirty="0">
                <a:solidFill>
                  <a:schemeClr val="bg1"/>
                </a:solidFill>
                <a:latin typeface="Times New Roman" panose="02020603050405020304" pitchFamily="18" charset="0"/>
                <a:ea typeface="Times New Roman" panose="02020603050405020304" pitchFamily="18" charset="0"/>
                <a:cs typeface="Arial" panose="020B0604020202020204" pitchFamily="34" charset="0"/>
              </a:rPr>
              <a:t>C</a:t>
            </a:r>
            <a:r>
              <a:rPr lang="en-IN" sz="1600" dirty="0">
                <a:solidFill>
                  <a:schemeClr val="bg1"/>
                </a:solidFill>
                <a:latin typeface="Times New Roman" panose="02020603050405020304" pitchFamily="18" charset="0"/>
                <a:ea typeface="Calibri" panose="020F0502020204030204" pitchFamily="34" charset="0"/>
                <a:cs typeface="Arial" panose="020B0604020202020204" pitchFamily="34" charset="0"/>
              </a:rPr>
              <a:t>loud storage outsourcing has become a popular application for enterprises and organizations to reduce the burden of maintaining big data in recent years. </a:t>
            </a:r>
          </a:p>
          <a:p>
            <a:pPr algn="just">
              <a:lnSpc>
                <a:spcPct val="150000"/>
              </a:lnSpc>
              <a:spcAft>
                <a:spcPts val="0"/>
              </a:spcAft>
            </a:pPr>
            <a:endParaRPr lang="en-IN" sz="1600" dirty="0">
              <a:solidFill>
                <a:schemeClr val="bg1"/>
              </a:solidFill>
              <a:latin typeface="Times New Roman" panose="02020603050405020304" pitchFamily="18" charset="0"/>
              <a:ea typeface="Calibri" panose="020F0502020204030204" pitchFamily="34" charset="0"/>
              <a:cs typeface="Arial" panose="020B0604020202020204" pitchFamily="34" charset="0"/>
            </a:endParaRPr>
          </a:p>
          <a:p>
            <a:pPr marL="285750" indent="-285750" algn="just">
              <a:lnSpc>
                <a:spcPct val="150000"/>
              </a:lnSpc>
              <a:spcAft>
                <a:spcPts val="0"/>
              </a:spcAft>
              <a:buFont typeface="Arial" panose="020B0604020202020204" pitchFamily="34" charset="0"/>
              <a:buChar char="•"/>
            </a:pPr>
            <a:r>
              <a:rPr lang="en-IN" sz="1600" dirty="0">
                <a:solidFill>
                  <a:schemeClr val="bg1"/>
                </a:solidFill>
                <a:latin typeface="Times New Roman" panose="02020603050405020304" pitchFamily="18" charset="0"/>
                <a:ea typeface="Calibri" panose="020F0502020204030204" pitchFamily="34" charset="0"/>
                <a:cs typeface="Arial" panose="020B0604020202020204" pitchFamily="34" charset="0"/>
              </a:rPr>
              <a:t>However, in reality, end users may not entirely trust the cloud storage servers and may prefer to encrypt their data before uploading them to the cloud server in order to protect the data privacy.</a:t>
            </a:r>
          </a:p>
          <a:p>
            <a:pPr algn="just">
              <a:lnSpc>
                <a:spcPct val="150000"/>
              </a:lnSpc>
              <a:spcAft>
                <a:spcPts val="0"/>
              </a:spcAft>
            </a:pPr>
            <a:endParaRPr lang="en-IN" sz="1600" dirty="0">
              <a:solidFill>
                <a:schemeClr val="bg1"/>
              </a:solidFill>
              <a:latin typeface="Times New Roman" panose="02020603050405020304" pitchFamily="18" charset="0"/>
              <a:ea typeface="Calibri" panose="020F0502020204030204" pitchFamily="34" charset="0"/>
              <a:cs typeface="Arial" panose="020B0604020202020204" pitchFamily="34" charset="0"/>
            </a:endParaRPr>
          </a:p>
          <a:p>
            <a:pPr marL="285750" indent="-285750" algn="just">
              <a:lnSpc>
                <a:spcPct val="150000"/>
              </a:lnSpc>
              <a:spcAft>
                <a:spcPts val="0"/>
              </a:spcAft>
              <a:buFont typeface="Arial" panose="020B0604020202020204" pitchFamily="34" charset="0"/>
              <a:buChar char="•"/>
            </a:pPr>
            <a:r>
              <a:rPr lang="en-IN" sz="1600" dirty="0">
                <a:solidFill>
                  <a:schemeClr val="bg1"/>
                </a:solidFill>
                <a:latin typeface="Times New Roman" panose="02020603050405020304" pitchFamily="18" charset="0"/>
                <a:ea typeface="Calibri" panose="020F0502020204030204" pitchFamily="34" charset="0"/>
                <a:cs typeface="Arial" panose="020B0604020202020204" pitchFamily="34" charset="0"/>
              </a:rPr>
              <a:t> Solutions here is searchable encryption which allows the user to retrieve the encrypted documents. Searchable encryption can be realized in either symmetric or asymmetric encryption setting.</a:t>
            </a:r>
          </a:p>
          <a:p>
            <a:pPr algn="just">
              <a:lnSpc>
                <a:spcPct val="150000"/>
              </a:lnSpc>
              <a:spcAft>
                <a:spcPts val="0"/>
              </a:spcAft>
            </a:pPr>
            <a:endParaRPr lang="en-IN" sz="1600" dirty="0">
              <a:solidFill>
                <a:schemeClr val="bg1"/>
              </a:solidFill>
              <a:latin typeface="Times New Roman" panose="02020603050405020304" pitchFamily="18" charset="0"/>
              <a:ea typeface="Calibri" panose="020F0502020204030204" pitchFamily="34" charset="0"/>
              <a:cs typeface="Arial" panose="020B0604020202020204" pitchFamily="34" charset="0"/>
            </a:endParaRPr>
          </a:p>
          <a:p>
            <a:pPr marL="285750" indent="-285750" algn="just">
              <a:lnSpc>
                <a:spcPct val="150000"/>
              </a:lnSpc>
              <a:spcAft>
                <a:spcPts val="0"/>
              </a:spcAft>
              <a:buFont typeface="Arial" panose="020B0604020202020204" pitchFamily="34" charset="0"/>
              <a:buChar char="•"/>
            </a:pPr>
            <a:r>
              <a:rPr lang="en-IN" sz="1600" dirty="0">
                <a:solidFill>
                  <a:schemeClr val="bg1"/>
                </a:solidFill>
                <a:latin typeface="Times New Roman" panose="02020603050405020304" pitchFamily="18" charset="0"/>
                <a:ea typeface="Calibri" panose="020F0502020204030204" pitchFamily="34" charset="0"/>
                <a:cs typeface="Arial" panose="020B0604020202020204" pitchFamily="34" charset="0"/>
              </a:rPr>
              <a:t> In [2], Chen et al. proposed </a:t>
            </a:r>
            <a:r>
              <a:rPr lang="en-IN" sz="1600" dirty="0">
                <a:solidFill>
                  <a:schemeClr val="bg1"/>
                </a:solidFill>
                <a:latin typeface="Times New Roman" panose="02020603050405020304" pitchFamily="18" charset="0"/>
                <a:ea typeface="Times New Roman" panose="02020603050405020304" pitchFamily="18" charset="0"/>
                <a:cs typeface="Arial" panose="020B0604020202020204" pitchFamily="34" charset="0"/>
              </a:rPr>
              <a:t>“Dual-Server Public-Key Encryption with Keyword Search for Secure Cloud Storage”. This provides well-known cryptographic primitive, namely Public Key Encryption which is very useful in many applications of cloud storage. </a:t>
            </a:r>
          </a:p>
          <a:p>
            <a:pPr algn="just">
              <a:lnSpc>
                <a:spcPct val="150000"/>
              </a:lnSpc>
              <a:spcAft>
                <a:spcPts val="0"/>
              </a:spcAft>
            </a:pPr>
            <a:endParaRPr lang="en-IN" sz="1600" dirty="0">
              <a:solidFill>
                <a:schemeClr val="bg1"/>
              </a:solidFill>
              <a:latin typeface="Times New Roman" panose="02020603050405020304" pitchFamily="18" charset="0"/>
              <a:ea typeface="Times New Roman" panose="02020603050405020304" pitchFamily="18" charset="0"/>
              <a:cs typeface="Arial" panose="020B0604020202020204" pitchFamily="34" charset="0"/>
            </a:endParaRPr>
          </a:p>
          <a:p>
            <a:pPr marL="285750" indent="-285750" algn="just">
              <a:lnSpc>
                <a:spcPct val="150000"/>
              </a:lnSpc>
              <a:spcAft>
                <a:spcPts val="0"/>
              </a:spcAft>
              <a:buFont typeface="Arial" panose="020B0604020202020204" pitchFamily="34" charset="0"/>
              <a:buChar char="•"/>
            </a:pPr>
            <a:r>
              <a:rPr lang="en-IN" sz="1600" dirty="0">
                <a:solidFill>
                  <a:schemeClr val="bg1"/>
                </a:solidFill>
                <a:latin typeface="Times New Roman" panose="02020603050405020304" pitchFamily="18" charset="0"/>
                <a:ea typeface="Times New Roman" panose="02020603050405020304" pitchFamily="18" charset="0"/>
                <a:cs typeface="Arial" panose="020B0604020202020204" pitchFamily="34" charset="0"/>
              </a:rPr>
              <a:t>To overcome security vulnerability, a new framework named Dual-Server Public Key Encryption with Keyword Search is built which can prevent inherent security launched by the malicious server. </a:t>
            </a:r>
          </a:p>
        </p:txBody>
      </p:sp>
      <p:sp>
        <p:nvSpPr>
          <p:cNvPr id="4" name="Slide Number Placeholder 3">
            <a:extLst>
              <a:ext uri="{FF2B5EF4-FFF2-40B4-BE49-F238E27FC236}">
                <a16:creationId xmlns:a16="http://schemas.microsoft.com/office/drawing/2014/main" id="{6C80FE87-A35B-47E5-8707-8923A554A085}"/>
              </a:ext>
            </a:extLst>
          </p:cNvPr>
          <p:cNvSpPr>
            <a:spLocks noGrp="1"/>
          </p:cNvSpPr>
          <p:nvPr>
            <p:ph type="sldNum" sz="quarter" idx="12"/>
          </p:nvPr>
        </p:nvSpPr>
        <p:spPr>
          <a:xfrm>
            <a:off x="8601075" y="6294913"/>
            <a:ext cx="2743200" cy="365125"/>
          </a:xfrm>
        </p:spPr>
        <p:txBody>
          <a:bodyPr/>
          <a:lstStyle/>
          <a:p>
            <a:r>
              <a:rPr lang="en-IN" b="1" dirty="0">
                <a:solidFill>
                  <a:schemeClr val="bg1"/>
                </a:solidFill>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2292049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F2E"/>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FD83174-A952-47E1-8486-A0C0F7364F80}"/>
              </a:ext>
            </a:extLst>
          </p:cNvPr>
          <p:cNvSpPr/>
          <p:nvPr/>
        </p:nvSpPr>
        <p:spPr>
          <a:xfrm>
            <a:off x="0" y="264361"/>
            <a:ext cx="11849100" cy="3371885"/>
          </a:xfrm>
          <a:prstGeom prst="rect">
            <a:avLst/>
          </a:prstGeom>
        </p:spPr>
        <p:txBody>
          <a:bodyPr wrap="square">
            <a:spAutoFit/>
          </a:bodyPr>
          <a:lstStyle/>
          <a:p>
            <a:pPr algn="just">
              <a:lnSpc>
                <a:spcPct val="150000"/>
              </a:lnSpc>
              <a:spcAft>
                <a:spcPts val="0"/>
              </a:spcAft>
            </a:pPr>
            <a:endParaRPr lang="en-IN" dirty="0">
              <a:solidFill>
                <a:schemeClr val="bg1"/>
              </a:solidFill>
              <a:latin typeface="Calibri" panose="020F0502020204030204" pitchFamily="34" charset="0"/>
              <a:ea typeface="Calibri" panose="020F0502020204030204" pitchFamily="34" charset="0"/>
              <a:cs typeface="Arial" panose="020B0604020202020204" pitchFamily="34" charset="0"/>
            </a:endParaRPr>
          </a:p>
          <a:p>
            <a:pPr marL="285750" indent="-285750" algn="just">
              <a:lnSpc>
                <a:spcPct val="150000"/>
              </a:lnSpc>
              <a:spcAft>
                <a:spcPts val="0"/>
              </a:spcAft>
              <a:buFont typeface="Arial" panose="020B0604020202020204" pitchFamily="34" charset="0"/>
              <a:buChar char="•"/>
            </a:pPr>
            <a:r>
              <a:rPr lang="en-IN" dirty="0">
                <a:solidFill>
                  <a:schemeClr val="bg1"/>
                </a:solidFill>
                <a:latin typeface="Times New Roman" panose="02020603050405020304" pitchFamily="18" charset="0"/>
                <a:ea typeface="Calibri" panose="020F0502020204030204" pitchFamily="34" charset="0"/>
                <a:cs typeface="Arial" panose="020B0604020202020204" pitchFamily="34" charset="0"/>
              </a:rPr>
              <a:t> Users have to securely share keywords which are used for searching particular file. Otherwise they are not able to share the encrypted data outsourced to the cloud.</a:t>
            </a:r>
          </a:p>
          <a:p>
            <a:pPr marL="285750" indent="-285750" algn="just">
              <a:lnSpc>
                <a:spcPct val="150000"/>
              </a:lnSpc>
              <a:spcAft>
                <a:spcPts val="0"/>
              </a:spcAft>
              <a:buFont typeface="Arial" panose="020B0604020202020204" pitchFamily="34" charset="0"/>
              <a:buChar char="•"/>
            </a:pPr>
            <a:endParaRPr lang="en-IN" dirty="0">
              <a:solidFill>
                <a:schemeClr val="bg1"/>
              </a:solidFill>
              <a:latin typeface="Times New Roman" panose="02020603050405020304" pitchFamily="18" charset="0"/>
              <a:ea typeface="Calibri" panose="020F0502020204030204" pitchFamily="34" charset="0"/>
              <a:cs typeface="Arial" panose="020B0604020202020204" pitchFamily="34" charset="0"/>
            </a:endParaRPr>
          </a:p>
          <a:p>
            <a:pPr marL="285750" indent="-285750" algn="just">
              <a:lnSpc>
                <a:spcPct val="150000"/>
              </a:lnSpc>
              <a:spcAft>
                <a:spcPts val="0"/>
              </a:spcAft>
              <a:buFont typeface="Arial" panose="020B0604020202020204" pitchFamily="34" charset="0"/>
              <a:buChar char="•"/>
            </a:pPr>
            <a:r>
              <a:rPr lang="en-IN" dirty="0">
                <a:solidFill>
                  <a:schemeClr val="bg1"/>
                </a:solidFill>
                <a:latin typeface="Times New Roman" panose="02020603050405020304" pitchFamily="18" charset="0"/>
                <a:ea typeface="Calibri" panose="020F0502020204030204" pitchFamily="34" charset="0"/>
                <a:cs typeface="Arial" panose="020B0604020202020204" pitchFamily="34" charset="0"/>
              </a:rPr>
              <a:t>In a dual server system, using the receiver’s public key, a secure channel is established the sender attaches encrypted keywords (referred to as PEKS ciphertexts) with the encrypted data. </a:t>
            </a:r>
          </a:p>
          <a:p>
            <a:pPr marL="285750" indent="-285750" algn="just">
              <a:lnSpc>
                <a:spcPct val="150000"/>
              </a:lnSpc>
              <a:spcAft>
                <a:spcPts val="0"/>
              </a:spcAft>
              <a:buFont typeface="Arial" panose="020B0604020202020204" pitchFamily="34" charset="0"/>
              <a:buChar char="•"/>
            </a:pPr>
            <a:endParaRPr lang="en-IN" dirty="0">
              <a:solidFill>
                <a:schemeClr val="bg1"/>
              </a:solidFill>
              <a:latin typeface="Times New Roman" panose="02020603050405020304" pitchFamily="18" charset="0"/>
              <a:ea typeface="Calibri" panose="020F0502020204030204" pitchFamily="34" charset="0"/>
              <a:cs typeface="Arial" panose="020B0604020202020204" pitchFamily="34" charset="0"/>
            </a:endParaRPr>
          </a:p>
          <a:p>
            <a:pPr marL="285750" indent="-285750" algn="just">
              <a:lnSpc>
                <a:spcPct val="150000"/>
              </a:lnSpc>
              <a:spcAft>
                <a:spcPts val="0"/>
              </a:spcAft>
              <a:buFont typeface="Arial" panose="020B0604020202020204" pitchFamily="34" charset="0"/>
              <a:buChar char="•"/>
            </a:pPr>
            <a:r>
              <a:rPr lang="en-IN" dirty="0">
                <a:solidFill>
                  <a:schemeClr val="bg1"/>
                </a:solidFill>
                <a:latin typeface="Times New Roman" panose="02020603050405020304" pitchFamily="18" charset="0"/>
                <a:ea typeface="Calibri" panose="020F0502020204030204" pitchFamily="34" charset="0"/>
                <a:cs typeface="Arial" panose="020B0604020202020204" pitchFamily="34" charset="0"/>
              </a:rPr>
              <a:t>The back server then allows  file to-be-searched with the help of keyword.</a:t>
            </a:r>
            <a:endParaRPr lang="en-IN" dirty="0">
              <a:solidFill>
                <a:schemeClr val="bg1"/>
              </a:solidFill>
              <a:latin typeface="Calibri" panose="020F0502020204030204" pitchFamily="34" charset="0"/>
              <a:ea typeface="Calibri" panose="020F050202020403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604910F7-6E37-4C05-8633-C4ADF3BF8FF3}"/>
              </a:ext>
            </a:extLst>
          </p:cNvPr>
          <p:cNvSpPr>
            <a:spLocks noGrp="1"/>
          </p:cNvSpPr>
          <p:nvPr>
            <p:ph type="sldNum" sz="quarter" idx="12"/>
          </p:nvPr>
        </p:nvSpPr>
        <p:spPr/>
        <p:txBody>
          <a:bodyPr/>
          <a:lstStyle/>
          <a:p>
            <a:r>
              <a:rPr lang="en-IN" b="1" dirty="0">
                <a:solidFill>
                  <a:schemeClr val="bg1"/>
                </a:solidFill>
                <a:latin typeface="Times New Roman" panose="02020603050405020304" pitchFamily="18" charset="0"/>
                <a:cs typeface="Times New Roman" panose="02020603050405020304" pitchFamily="18" charset="0"/>
              </a:rPr>
              <a:t>2</a:t>
            </a:r>
          </a:p>
        </p:txBody>
      </p:sp>
    </p:spTree>
    <p:extLst>
      <p:ext uri="{BB962C8B-B14F-4D97-AF65-F5344CB8AC3E}">
        <p14:creationId xmlns:p14="http://schemas.microsoft.com/office/powerpoint/2010/main" val="3988483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81A98F7-2891-40F5-A952-25DB8AF84987}"/>
              </a:ext>
            </a:extLst>
          </p:cNvPr>
          <p:cNvSpPr/>
          <p:nvPr/>
        </p:nvSpPr>
        <p:spPr>
          <a:xfrm>
            <a:off x="267335" y="445998"/>
            <a:ext cx="6096000" cy="6705490"/>
          </a:xfrm>
          <a:prstGeom prst="rect">
            <a:avLst/>
          </a:prstGeom>
        </p:spPr>
        <p:txBody>
          <a:bodyPr>
            <a:spAutoFit/>
          </a:bodyPr>
          <a:lstStyle/>
          <a:p>
            <a:pPr>
              <a:spcAft>
                <a:spcPts val="0"/>
              </a:spcAft>
            </a:pPr>
            <a:r>
              <a:rPr lang="en-IN" sz="2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1.1 OBJECTIVE</a:t>
            </a:r>
            <a:endPar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790"/>
              </a:lnSpc>
              <a:spcAft>
                <a:spcPts val="0"/>
              </a:spcAft>
            </a:pPr>
            <a:r>
              <a:rPr lang="en-IN"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0"/>
              </a:spcAft>
              <a:buFont typeface="Wingdings" panose="05000000000000000000" pitchFamily="2" charset="2"/>
              <a:buChar char="v"/>
              <a:tabLst>
                <a:tab pos="457200" algn="l"/>
              </a:tabLst>
            </a:pPr>
            <a:r>
              <a:rPr lang="en-IN"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Provides security to the user data.</a:t>
            </a:r>
          </a:p>
          <a:p>
            <a:pPr marL="342900" lvl="0" indent="-342900">
              <a:lnSpc>
                <a:spcPct val="150000"/>
              </a:lnSpc>
              <a:spcAft>
                <a:spcPts val="0"/>
              </a:spcAft>
              <a:buFont typeface="Wingdings" panose="05000000000000000000" pitchFamily="2" charset="2"/>
              <a:buChar char="v"/>
              <a:tabLst>
                <a:tab pos="457200" algn="l"/>
              </a:tabLst>
            </a:pPr>
            <a:r>
              <a:rPr lang="en-IN"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Encrypted data is stored in cloud, appended with unique keyword for more security.</a:t>
            </a:r>
            <a:endPar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a:spcAft>
                <a:spcPts val="0"/>
              </a:spcAft>
            </a:pPr>
            <a:r>
              <a:rPr lang="en-IN"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spcAft>
                <a:spcPts val="0"/>
              </a:spcAft>
            </a:pPr>
            <a:r>
              <a:rPr lang="en-IN" sz="2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1.2 OUTCOME</a:t>
            </a:r>
            <a:endPar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790"/>
              </a:lnSpc>
              <a:spcAft>
                <a:spcPts val="0"/>
              </a:spcAft>
            </a:pPr>
            <a:r>
              <a:rPr lang="en-IN"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0"/>
              </a:spcAft>
              <a:buFont typeface="Wingdings" panose="05000000000000000000" pitchFamily="2" charset="2"/>
              <a:buChar char="Ø"/>
              <a:tabLst>
                <a:tab pos="457200" algn="l"/>
              </a:tabLst>
            </a:pPr>
            <a:r>
              <a:rPr lang="en-IN"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Only Authorized user can access the data.</a:t>
            </a:r>
          </a:p>
          <a:p>
            <a:pPr marL="342900" lvl="0" indent="-342900">
              <a:lnSpc>
                <a:spcPct val="150000"/>
              </a:lnSpc>
              <a:spcAft>
                <a:spcPts val="0"/>
              </a:spcAft>
              <a:buFont typeface="Wingdings" panose="05000000000000000000" pitchFamily="2" charset="2"/>
              <a:buChar char="Ø"/>
              <a:tabLst>
                <a:tab pos="457200" algn="l"/>
              </a:tabLst>
            </a:pPr>
            <a:r>
              <a:rPr lang="en-IN"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Easy access to the file based on the keyword search.</a:t>
            </a:r>
          </a:p>
          <a:p>
            <a:pPr marL="342900" lvl="0" indent="-342900">
              <a:lnSpc>
                <a:spcPct val="150000"/>
              </a:lnSpc>
              <a:spcAft>
                <a:spcPts val="0"/>
              </a:spcAft>
              <a:buFont typeface="Wingdings" panose="05000000000000000000" pitchFamily="2" charset="2"/>
              <a:buChar char="Ø"/>
              <a:tabLst>
                <a:tab pos="457200" algn="l"/>
              </a:tabLst>
            </a:pPr>
            <a:r>
              <a:rPr lang="en-IN"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Provides more security and robustness.</a:t>
            </a:r>
          </a:p>
          <a:p>
            <a:pPr lvl="0">
              <a:lnSpc>
                <a:spcPct val="150000"/>
              </a:lnSpc>
              <a:spcAft>
                <a:spcPts val="0"/>
              </a:spcAft>
              <a:tabLst>
                <a:tab pos="457200" algn="l"/>
              </a:tabLst>
            </a:pPr>
            <a:endParaRPr lang="en-IN"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tabLst>
                <a:tab pos="457200" algn="l"/>
              </a:tabLst>
            </a:pPr>
            <a:r>
              <a:rPr lang="en-IN" sz="20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1.3 SCOPE</a:t>
            </a:r>
            <a:endParaRPr lang="en-IN"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0"/>
              </a:spcAft>
              <a:buClr>
                <a:schemeClr val="bg1"/>
              </a:buClr>
              <a:buFont typeface="Wingdings" panose="05000000000000000000" pitchFamily="2" charset="2"/>
              <a:buChar char="v"/>
              <a:tabLst>
                <a:tab pos="457200" algn="l"/>
              </a:tabLst>
            </a:pPr>
            <a:r>
              <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By the concept of Dual Server Technology</a:t>
            </a:r>
            <a:r>
              <a:rPr lang="en-IN"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data can be stored in cloud in more secure way.</a:t>
            </a:r>
          </a:p>
          <a:p>
            <a:pPr marL="342900" lvl="0" indent="-342900">
              <a:lnSpc>
                <a:spcPct val="150000"/>
              </a:lnSpc>
              <a:spcAft>
                <a:spcPts val="0"/>
              </a:spcAft>
              <a:buClr>
                <a:schemeClr val="bg1"/>
              </a:buClr>
              <a:buFont typeface="Wingdings" panose="05000000000000000000" pitchFamily="2" charset="2"/>
              <a:buChar char="v"/>
              <a:tabLst>
                <a:tab pos="457200" algn="l"/>
              </a:tabLst>
            </a:pPr>
            <a:r>
              <a:rPr lang="en-IN"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Data can be retrieved with more ease and less error. </a:t>
            </a:r>
          </a:p>
          <a:p>
            <a:pPr lvl="0">
              <a:lnSpc>
                <a:spcPct val="150000"/>
              </a:lnSpc>
              <a:spcAft>
                <a:spcPts val="0"/>
              </a:spcAft>
              <a:buClr>
                <a:schemeClr val="bg1"/>
              </a:buClr>
              <a:tabLst>
                <a:tab pos="457200" algn="l"/>
              </a:tabLst>
            </a:pPr>
            <a:endPar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1F9529E-A62C-4409-B61F-012DCF4BAAB3}"/>
              </a:ext>
            </a:extLst>
          </p:cNvPr>
          <p:cNvSpPr>
            <a:spLocks noGrp="1"/>
          </p:cNvSpPr>
          <p:nvPr>
            <p:ph type="sldNum" sz="quarter" idx="12"/>
          </p:nvPr>
        </p:nvSpPr>
        <p:spPr/>
        <p:txBody>
          <a:bodyPr/>
          <a:lstStyle/>
          <a:p>
            <a:r>
              <a:rPr lang="en-IN" b="1" dirty="0">
                <a:solidFill>
                  <a:schemeClr val="bg1"/>
                </a:solidFill>
                <a:latin typeface="Times New Roman" panose="02020603050405020304" pitchFamily="18" charset="0"/>
                <a:cs typeface="Times New Roman" panose="02020603050405020304" pitchFamily="18" charset="0"/>
              </a:rPr>
              <a:t>3</a:t>
            </a:r>
          </a:p>
        </p:txBody>
      </p:sp>
    </p:spTree>
    <p:extLst>
      <p:ext uri="{BB962C8B-B14F-4D97-AF65-F5344CB8AC3E}">
        <p14:creationId xmlns:p14="http://schemas.microsoft.com/office/powerpoint/2010/main" val="2600558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anim calcmode="lin" valueType="num">
                                      <p:cBhvr>
                                        <p:cTn id="10" dur="500" fill="hold"/>
                                        <p:tgtEl>
                                          <p:spTgt spid="3"/>
                                        </p:tgtEl>
                                        <p:attrNameLst>
                                          <p:attrName>ppt_x</p:attrName>
                                        </p:attrNameLst>
                                      </p:cBhvr>
                                      <p:tavLst>
                                        <p:tav tm="0">
                                          <p:val>
                                            <p:fltVal val="0.5"/>
                                          </p:val>
                                        </p:tav>
                                        <p:tav tm="100000">
                                          <p:val>
                                            <p:strVal val="#ppt_x"/>
                                          </p:val>
                                        </p:tav>
                                      </p:tavLst>
                                    </p:anim>
                                    <p:anim calcmode="lin" valueType="num">
                                      <p:cBhvr>
                                        <p:cTn id="11" dur="500" fill="hold"/>
                                        <p:tgtEl>
                                          <p:spTgt spid="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F2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82EF6-30CC-4739-B386-B6F990D06B42}"/>
              </a:ext>
            </a:extLst>
          </p:cNvPr>
          <p:cNvSpPr>
            <a:spLocks noGrp="1"/>
          </p:cNvSpPr>
          <p:nvPr>
            <p:ph type="title"/>
          </p:nvPr>
        </p:nvSpPr>
        <p:spPr>
          <a:xfrm>
            <a:off x="0" y="42203"/>
            <a:ext cx="5657850" cy="704020"/>
          </a:xfrm>
        </p:spPr>
        <p:txBody>
          <a:bodyPr>
            <a:normAutofit fontScale="90000"/>
          </a:bodyPr>
          <a:lstStyle/>
          <a:p>
            <a:r>
              <a:rPr lang="en-IN" sz="4000" b="1" dirty="0">
                <a:solidFill>
                  <a:schemeClr val="bg1"/>
                </a:solidFill>
                <a:latin typeface="Times New Roman" panose="02020603050405020304" pitchFamily="18" charset="0"/>
                <a:cs typeface="Times New Roman" panose="02020603050405020304" pitchFamily="18" charset="0"/>
              </a:rPr>
              <a:t>2.LITERATURE SURVEY</a:t>
            </a:r>
          </a:p>
        </p:txBody>
      </p:sp>
      <p:sp>
        <p:nvSpPr>
          <p:cNvPr id="3" name="Rectangle 2">
            <a:extLst>
              <a:ext uri="{FF2B5EF4-FFF2-40B4-BE49-F238E27FC236}">
                <a16:creationId xmlns:a16="http://schemas.microsoft.com/office/drawing/2014/main" id="{C184C893-372F-4E52-908A-24E3A72C1E8C}"/>
              </a:ext>
            </a:extLst>
          </p:cNvPr>
          <p:cNvSpPr/>
          <p:nvPr/>
        </p:nvSpPr>
        <p:spPr>
          <a:xfrm>
            <a:off x="438150" y="746223"/>
            <a:ext cx="10820400" cy="4197559"/>
          </a:xfrm>
          <a:prstGeom prst="rect">
            <a:avLst/>
          </a:prstGeom>
        </p:spPr>
        <p:txBody>
          <a:bodyPr wrap="square">
            <a:spAutoFit/>
          </a:bodyPr>
          <a:lstStyle/>
          <a:p>
            <a:pPr algn="just">
              <a:lnSpc>
                <a:spcPct val="150000"/>
              </a:lnSpc>
              <a:spcAft>
                <a:spcPts val="0"/>
              </a:spcAft>
            </a:pPr>
            <a:endParaRPr lang="en-IN"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0"/>
              </a:spcAft>
            </a:pPr>
            <a:endParaRPr lang="en-IN"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0"/>
              </a:spcAft>
            </a:pPr>
            <a:r>
              <a:rPr lang="en-IN"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Lei Xu </a:t>
            </a:r>
            <a:r>
              <a:rPr lang="en-IN" b="1"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[1]</a:t>
            </a:r>
            <a:r>
              <a:rPr lang="en-IN"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et al</a:t>
            </a:r>
            <a:r>
              <a:rPr lang="en-IN"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proposed “Efficient and Secure Data Retrieval Scheme Using Searchable Encryption in Cloud Storage” which represents a data retrieval system by using public key encryption system with keyword search, in which the client could test whether or not the file stored in cloud server contains the keyword without leaking the information about the encrypted file. It also describes efficiency and point out that the verification algorithm just needs one pairing operation. The searchable encryption is based on recently, identity-based encryption system.</a:t>
            </a:r>
          </a:p>
          <a:p>
            <a:pPr algn="just">
              <a:lnSpc>
                <a:spcPct val="150000"/>
              </a:lnSpc>
              <a:spcAft>
                <a:spcPts val="0"/>
              </a:spcAft>
            </a:pPr>
            <a:endParaRPr lang="en-IN"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0"/>
              </a:spcAft>
            </a:pPr>
            <a:r>
              <a:rPr lang="en-IN" b="1"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Gap Inferred</a:t>
            </a:r>
            <a:r>
              <a:rPr lang="en-IN"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An efficient data retrieval system via asymmetric pairing in the standard model and security to the data is done using dual system technique. Searchable encryption based on identity.</a:t>
            </a:r>
            <a:endParaRPr lang="en-IN"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4426690-7E6F-407D-BA08-BFE40473F6CB}"/>
              </a:ext>
            </a:extLst>
          </p:cNvPr>
          <p:cNvSpPr>
            <a:spLocks noGrp="1"/>
          </p:cNvSpPr>
          <p:nvPr>
            <p:ph type="sldNum" sz="quarter" idx="12"/>
          </p:nvPr>
        </p:nvSpPr>
        <p:spPr/>
        <p:txBody>
          <a:bodyPr/>
          <a:lstStyle/>
          <a:p>
            <a:r>
              <a:rPr lang="en-IN" b="1" dirty="0">
                <a:solidFill>
                  <a:schemeClr val="bg1"/>
                </a:solidFill>
              </a:rPr>
              <a:t>4</a:t>
            </a:r>
          </a:p>
        </p:txBody>
      </p:sp>
    </p:spTree>
    <p:extLst>
      <p:ext uri="{BB962C8B-B14F-4D97-AF65-F5344CB8AC3E}">
        <p14:creationId xmlns:p14="http://schemas.microsoft.com/office/powerpoint/2010/main" val="3930321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F2E"/>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38DCC86-8189-41E2-B42A-2FB24D808F2F}"/>
              </a:ext>
            </a:extLst>
          </p:cNvPr>
          <p:cNvSpPr/>
          <p:nvPr/>
        </p:nvSpPr>
        <p:spPr>
          <a:xfrm>
            <a:off x="928687" y="1063000"/>
            <a:ext cx="10334625" cy="4325800"/>
          </a:xfrm>
          <a:prstGeom prst="rect">
            <a:avLst/>
          </a:prstGeom>
        </p:spPr>
        <p:txBody>
          <a:bodyPr wrap="square">
            <a:spAutoFit/>
          </a:bodyPr>
          <a:lstStyle/>
          <a:p>
            <a:pPr algn="just">
              <a:lnSpc>
                <a:spcPct val="150000"/>
              </a:lnSpc>
              <a:spcAft>
                <a:spcPts val="0"/>
              </a:spcAft>
            </a:pPr>
            <a:r>
              <a:rPr lang="en-IN"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Rongmao</a:t>
            </a:r>
            <a:r>
              <a:rPr lang="en-IN"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Chen </a:t>
            </a:r>
            <a:r>
              <a:rPr lang="en-IN" b="1"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[2] </a:t>
            </a:r>
            <a:r>
              <a:rPr lang="en-IN"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et al</a:t>
            </a:r>
            <a:r>
              <a:rPr lang="en-IN"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proposed “Dual-Server Public-Key Encryption with Keyword Search for Secure Cloud Storage”. This provides well-known cryptographic primitive, namely Public Key Encryption with Keyword Search (PEKS) which is very useful in many applications of cloud storage. Unfortunately, it has been shown that the traditional PEKS framework suffers from an inherent insecurity called inside keyword Guessing Attack (KGA) launched by the malicious server. To overcome this security vulnerability, a new PEKS framework named Dual-Server Public Key Encryption with Keyword Search (DS-PEKS) is built which can prevent inside keyword guessing attack.</a:t>
            </a:r>
          </a:p>
          <a:p>
            <a:pPr algn="just">
              <a:lnSpc>
                <a:spcPct val="150000"/>
              </a:lnSpc>
              <a:spcAft>
                <a:spcPts val="1000"/>
              </a:spcAft>
            </a:pPr>
            <a:endParaRPr lang="en-IN"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IN" b="1"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Gap Inferred</a:t>
            </a:r>
            <a:r>
              <a:rPr lang="en-IN"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t>
            </a:r>
            <a:r>
              <a:rPr lang="en-IN"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New framework is implemented, named  Dual-Server Public-Key Encryption with Keyword Search which prevents inherent attacks.</a:t>
            </a:r>
          </a:p>
        </p:txBody>
      </p:sp>
      <p:sp>
        <p:nvSpPr>
          <p:cNvPr id="5" name="Slide Number Placeholder 4">
            <a:extLst>
              <a:ext uri="{FF2B5EF4-FFF2-40B4-BE49-F238E27FC236}">
                <a16:creationId xmlns:a16="http://schemas.microsoft.com/office/drawing/2014/main" id="{822191E7-79E0-4752-A1EE-523BB236EBA2}"/>
              </a:ext>
            </a:extLst>
          </p:cNvPr>
          <p:cNvSpPr>
            <a:spLocks noGrp="1"/>
          </p:cNvSpPr>
          <p:nvPr>
            <p:ph type="sldNum" sz="quarter" idx="12"/>
          </p:nvPr>
        </p:nvSpPr>
        <p:spPr/>
        <p:txBody>
          <a:bodyPr/>
          <a:lstStyle/>
          <a:p>
            <a:r>
              <a:rPr lang="en-IN" b="1" dirty="0">
                <a:solidFill>
                  <a:schemeClr val="bg1"/>
                </a:solidFill>
                <a:latin typeface="Times New Roman" panose="02020603050405020304" pitchFamily="18" charset="0"/>
                <a:cs typeface="Times New Roman" panose="02020603050405020304" pitchFamily="18" charset="0"/>
              </a:rPr>
              <a:t>5</a:t>
            </a:r>
          </a:p>
        </p:txBody>
      </p:sp>
    </p:spTree>
    <p:extLst>
      <p:ext uri="{BB962C8B-B14F-4D97-AF65-F5344CB8AC3E}">
        <p14:creationId xmlns:p14="http://schemas.microsoft.com/office/powerpoint/2010/main" val="2229389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308</TotalTime>
  <Words>2041</Words>
  <Application>Microsoft Office PowerPoint</Application>
  <PresentationFormat>Widescreen</PresentationFormat>
  <Paragraphs>210</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Times New Roman</vt:lpstr>
      <vt:lpstr>Wingdings</vt:lpstr>
      <vt:lpstr>Office Theme</vt:lpstr>
      <vt:lpstr>DUAL SERVER PUBLIC KEY ENCRYPTION FOR SECURE CLOUD STORAGE WITH KEYWORD SEARCH</vt:lpstr>
      <vt:lpstr>ABSTRACT</vt:lpstr>
      <vt:lpstr>PowerPoint Presentation</vt:lpstr>
      <vt:lpstr>PowerPoint Presentation</vt:lpstr>
      <vt:lpstr>1.INTRODUCTION</vt:lpstr>
      <vt:lpstr>PowerPoint Presentation</vt:lpstr>
      <vt:lpstr>PowerPoint Presentation</vt:lpstr>
      <vt:lpstr>2.LITERATURE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DUAL SERVER PUBLIC KEY ENCRYPTION FOR SECURE CLOUD STORAGE WITH KEYWORD SEARCH</dc:title>
  <dc:creator>devidas kini</dc:creator>
  <cp:lastModifiedBy>karthik pai</cp:lastModifiedBy>
  <cp:revision>24</cp:revision>
  <cp:lastPrinted>2019-11-20T15:00:09Z</cp:lastPrinted>
  <dcterms:created xsi:type="dcterms:W3CDTF">2019-11-19T06:30:18Z</dcterms:created>
  <dcterms:modified xsi:type="dcterms:W3CDTF">2019-11-20T19:00:41Z</dcterms:modified>
</cp:coreProperties>
</file>